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61" r:id="rId2"/>
    <p:sldId id="262" r:id="rId3"/>
    <p:sldId id="271" r:id="rId4"/>
    <p:sldId id="257" r:id="rId5"/>
    <p:sldId id="258" r:id="rId6"/>
    <p:sldId id="264" r:id="rId7"/>
    <p:sldId id="263" r:id="rId8"/>
    <p:sldId id="260" r:id="rId9"/>
    <p:sldId id="265" r:id="rId10"/>
    <p:sldId id="266" r:id="rId11"/>
    <p:sldId id="267" r:id="rId12"/>
    <p:sldId id="259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61240-8430-46B9-AF54-52082707FDB7}" type="datetimeFigureOut">
              <a:rPr lang="id-ID" smtClean="0"/>
              <a:t>18/10/2017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25EB4-B8F2-418C-8B5B-B4B9EBB6448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4851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Secondary</a:t>
            </a:r>
            <a:r>
              <a:rPr lang="id-ID" baseline="0" dirty="0" smtClean="0"/>
              <a:t> yang butuh proses belajar sebelumnya, misalnya stimulus”tenang” dan “ diam”</a:t>
            </a:r>
          </a:p>
          <a:p>
            <a:r>
              <a:rPr lang="id-ID" baseline="0" dirty="0" smtClean="0"/>
              <a:t>Butuh proses belajar utk tau itu hal yang sama</a:t>
            </a:r>
          </a:p>
          <a:p>
            <a:endParaRPr lang="id-ID" baseline="0" dirty="0" smtClean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25EB4-B8F2-418C-8B5B-B4B9EBB6448A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8488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Attention: respons pada stimulus dipengaruhi</a:t>
            </a:r>
            <a:r>
              <a:rPr lang="id-ID" baseline="0" dirty="0" smtClean="0"/>
              <a:t> oleh perhatian yang dimiliki</a:t>
            </a:r>
          </a:p>
          <a:p>
            <a:r>
              <a:rPr lang="id-ID" baseline="0" dirty="0" smtClean="0"/>
              <a:t>Innate vs learned factors: memang ada perilaku yang khas pada species tertentu, yang membuat mrk lbh memperhatikan stimulus tertentu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25EB4-B8F2-418C-8B5B-B4B9EBB6448A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2155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Functional: mirip dengan efek</a:t>
            </a:r>
            <a:r>
              <a:rPr lang="id-ID" baseline="0" dirty="0" smtClean="0"/>
              <a:t> differential reinforcement. Kemampuan mengenali komponen yang relevan atau tidak relevan dari stimulus. Penjelasan fisik sudah lama ditolak, generalisasi terjadi karena memang ada sebaran pengetahuan di otak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25EB4-B8F2-418C-8B5B-B4B9EBB6448A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5593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Excitation: bergerak meningkatkan perilaku</a:t>
            </a:r>
          </a:p>
          <a:p>
            <a:r>
              <a:rPr lang="id-ID" dirty="0" smtClean="0"/>
              <a:t>Inhibition: bergerak menurunkan perilaku 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25EB4-B8F2-418C-8B5B-B4B9EBB6448A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3313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36513" y="-26988"/>
            <a:ext cx="9204326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6831" y="1698625"/>
            <a:ext cx="5470376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6831" y="3405369"/>
            <a:ext cx="5470375" cy="1391783"/>
          </a:xfrm>
        </p:spPr>
        <p:txBody>
          <a:bodyPr/>
          <a:lstStyle>
            <a:lvl1pPr marL="0" indent="0" algn="ctr" eaLnBrk="1" hangingPunct="1">
              <a:spcBef>
                <a:spcPct val="0"/>
              </a:spcBef>
              <a:buFontTx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465E9C"/>
                </a:solidFill>
              </a:rPr>
              <a:pPr/>
              <a:t>10/18/2017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01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3008313" cy="8144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0688"/>
            <a:ext cx="5111750" cy="57356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921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465E9C"/>
                </a:solidFill>
              </a:rPr>
              <a:pPr/>
              <a:t>10/18/2017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9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465E9C"/>
                </a:solidFill>
              </a:rPr>
              <a:pPr/>
              <a:t>10/18/2017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735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465E9C"/>
                </a:solidFill>
              </a:rPr>
              <a:pPr/>
              <a:t>10/18/2017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735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20688"/>
            <a:ext cx="2057400" cy="5505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20688"/>
            <a:ext cx="6019800" cy="5505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465E9C"/>
                </a:solidFill>
              </a:rPr>
              <a:pPr/>
              <a:t>10/18/2017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459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465E9C"/>
                </a:solidFill>
              </a:rPr>
              <a:pPr/>
              <a:t>10/18/2017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440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0513"/>
            <a:ext cx="9144000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465E9C"/>
                </a:solidFill>
              </a:rPr>
              <a:pPr/>
              <a:t>10/18/2017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195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SUB#LIST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02.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07.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03.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04.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05.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06.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01.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124200" y="2622550"/>
            <a:ext cx="3238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id-ID" sz="2400" b="1">
                <a:solidFill>
                  <a:srgbClr val="404040"/>
                </a:solidFill>
                <a:cs typeface="Arial" charset="0"/>
              </a:rPr>
              <a:t>Materi Sebelum UTS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465E9C"/>
                </a:solidFill>
              </a:rPr>
              <a:pPr/>
              <a:t>10/18/2017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701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SUB#LIST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9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14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11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id-ID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12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13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8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124200" y="2622550"/>
            <a:ext cx="323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id-ID" sz="2400" b="1">
                <a:solidFill>
                  <a:srgbClr val="404040"/>
                </a:solidFill>
                <a:cs typeface="Arial" charset="0"/>
              </a:rPr>
              <a:t>Materi Se</a:t>
            </a:r>
            <a:r>
              <a:rPr lang="id-ID" altLang="id-ID" sz="2400" b="1">
                <a:solidFill>
                  <a:srgbClr val="404040"/>
                </a:solidFill>
                <a:cs typeface="Arial" charset="0"/>
              </a:rPr>
              <a:t>sudah</a:t>
            </a:r>
            <a:r>
              <a:rPr lang="en-US" altLang="id-ID" sz="2400" b="1">
                <a:solidFill>
                  <a:srgbClr val="404040"/>
                </a:solidFill>
                <a:cs typeface="Arial" charset="0"/>
              </a:rPr>
              <a:t> UTS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465E9C"/>
                </a:solidFill>
              </a:rPr>
              <a:pPr/>
              <a:t>10/18/2017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751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465E9C"/>
                </a:solidFill>
              </a:rPr>
              <a:pPr/>
              <a:t>10/18/2017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137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465E9C"/>
                </a:solidFill>
              </a:rPr>
              <a:pPr/>
              <a:t>10/18/2017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527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81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1814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465E9C"/>
                </a:solidFill>
              </a:rPr>
              <a:pPr/>
              <a:t>10/18/2017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0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465E9C"/>
                </a:solidFill>
              </a:rPr>
              <a:pPr/>
              <a:t>10/18/2017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170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srgbClr val="465E9C"/>
                </a:solidFill>
              </a:rPr>
              <a:pPr/>
              <a:t>10/18/2017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07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sil\Desktop\Smartcreative2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9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17638"/>
            <a:ext cx="8229600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465E9C"/>
                </a:solidFill>
              </a:rPr>
              <a:pPr/>
              <a:t>10/18/2017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itchFamily="34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id-ID" dirty="0" smtClean="0"/>
              <a:t>Generalization &amp; Discrimination</a:t>
            </a:r>
            <a:endParaRPr lang="id-ID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Pertemuan 5</a:t>
            </a:r>
          </a:p>
          <a:p>
            <a:r>
              <a:rPr lang="id-ID" dirty="0" smtClean="0"/>
              <a:t>Lita Patricia Lunanta, M. Psi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44246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000" dirty="0" smtClean="0"/>
              <a:t>Variabel yang mempengaruhi variasi generalisasi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Predictiveness of the stimulus</a:t>
            </a:r>
          </a:p>
          <a:p>
            <a:r>
              <a:rPr lang="id-ID" dirty="0" smtClean="0"/>
              <a:t>Amount of training</a:t>
            </a:r>
          </a:p>
          <a:p>
            <a:r>
              <a:rPr lang="id-ID" dirty="0" smtClean="0"/>
              <a:t>Partial reinforcement</a:t>
            </a:r>
          </a:p>
          <a:p>
            <a:r>
              <a:rPr lang="id-ID" dirty="0" smtClean="0"/>
              <a:t>Reward &amp; punishment</a:t>
            </a:r>
          </a:p>
          <a:p>
            <a:r>
              <a:rPr lang="id-ID" dirty="0" smtClean="0"/>
              <a:t>Training-test time</a:t>
            </a:r>
          </a:p>
          <a:p>
            <a:r>
              <a:rPr lang="id-ID" dirty="0" smtClean="0"/>
              <a:t>Motivation</a:t>
            </a:r>
          </a:p>
          <a:p>
            <a:r>
              <a:rPr lang="id-ID" dirty="0" smtClean="0"/>
              <a:t>Brain stimulation</a:t>
            </a:r>
          </a:p>
        </p:txBody>
      </p:sp>
    </p:spTree>
    <p:extLst>
      <p:ext uri="{BB962C8B-B14F-4D97-AF65-F5344CB8AC3E}">
        <p14:creationId xmlns:p14="http://schemas.microsoft.com/office/powerpoint/2010/main" val="2092132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Excitation &amp; inhibition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Peak shift</a:t>
            </a:r>
          </a:p>
          <a:p>
            <a:r>
              <a:rPr lang="id-ID" dirty="0" smtClean="0"/>
              <a:t>Behavioral contrast</a:t>
            </a:r>
          </a:p>
          <a:p>
            <a:r>
              <a:rPr lang="id-ID" dirty="0" smtClean="0"/>
              <a:t>Transposition</a:t>
            </a:r>
          </a:p>
          <a:p>
            <a:r>
              <a:rPr lang="id-ID" dirty="0" smtClean="0"/>
              <a:t>Errorless discrimination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26974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Discrimination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6572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Faktor yang mempengaruhi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Selective attention</a:t>
            </a:r>
          </a:p>
          <a:p>
            <a:endParaRPr lang="id-ID" dirty="0" smtClean="0"/>
          </a:p>
          <a:p>
            <a:r>
              <a:rPr lang="id-ID" dirty="0" smtClean="0"/>
              <a:t>Transfer of training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13233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Teori diskriminasi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Continuity theories</a:t>
            </a:r>
          </a:p>
          <a:p>
            <a:r>
              <a:rPr lang="id-ID" dirty="0" smtClean="0"/>
              <a:t>Noncontinuity theories</a:t>
            </a:r>
          </a:p>
          <a:p>
            <a:pPr lvl="1"/>
            <a:r>
              <a:rPr lang="id-ID" dirty="0" smtClean="0"/>
              <a:t>Cue-reversal studies</a:t>
            </a:r>
          </a:p>
          <a:p>
            <a:pPr lvl="1"/>
            <a:r>
              <a:rPr lang="id-ID" dirty="0" smtClean="0"/>
              <a:t>“Blocking” studies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83839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Special cases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Discrimination in verbal learning</a:t>
            </a:r>
          </a:p>
          <a:p>
            <a:endParaRPr lang="id-ID" dirty="0" smtClean="0"/>
          </a:p>
          <a:p>
            <a:r>
              <a:rPr lang="id-ID" dirty="0" smtClean="0"/>
              <a:t>Insoluble discrimination problems</a:t>
            </a:r>
          </a:p>
          <a:p>
            <a:pPr lvl="1"/>
            <a:r>
              <a:rPr lang="id-ID" dirty="0" smtClean="0"/>
              <a:t>Terjadi secara random, reinforcement tidak berfungsi. Seperti learned helplessness. </a:t>
            </a:r>
            <a:r>
              <a:rPr lang="id-ID" smtClean="0"/>
              <a:t>Fiksasi repons</a:t>
            </a:r>
            <a:endParaRPr lang="id-ID" dirty="0" smtClean="0"/>
          </a:p>
          <a:p>
            <a:pPr lvl="1"/>
            <a:r>
              <a:rPr lang="id-ID" dirty="0" smtClean="0"/>
              <a:t>Respons benar tapi perbedaan antar stimulus terlalu kecil sehingga tidak dapat dirasakan bedanya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54594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id-ID" dirty="0" smtClean="0">
                <a:solidFill>
                  <a:schemeClr val="tx1"/>
                </a:solidFill>
              </a:rPr>
              <a:t>Response yang sudah dipelajari, ketika sudah terhubung dengan satu stimulus, akan juga terhubung dengan stimulus lain yang memiliki kesamaan</a:t>
            </a:r>
            <a:endParaRPr lang="id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77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Kemampuan akhir yang diharapkan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Mahasiswa mampu menggunakan diskriminasi stimulus secara efektif dalam rancangan modifikasi perilaku</a:t>
            </a:r>
            <a:r>
              <a:rPr lang="id-ID" dirty="0" smtClean="0"/>
              <a:t>.</a:t>
            </a:r>
            <a:r>
              <a:rPr lang="id-ID" dirty="0"/>
              <a:t> </a:t>
            </a:r>
          </a:p>
          <a:p>
            <a:r>
              <a:rPr lang="id-ID" dirty="0"/>
              <a:t>Mengindentifikasi situasi-situasi yang dikendalikan oleh stimulus-stimulus tertentu. 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27402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Generalization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Primary &amp; secondary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93836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Beberapa faktor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Attention</a:t>
            </a:r>
          </a:p>
          <a:p>
            <a:r>
              <a:rPr lang="id-ID" dirty="0" smtClean="0"/>
              <a:t>Innate vs learned behavior</a:t>
            </a:r>
          </a:p>
          <a:p>
            <a:r>
              <a:rPr lang="id-ID" dirty="0" smtClean="0"/>
              <a:t>Stimulus control</a:t>
            </a:r>
          </a:p>
          <a:p>
            <a:pPr lvl="1"/>
            <a:r>
              <a:rPr lang="id-ID" dirty="0" smtClean="0"/>
              <a:t>Stimulus yang membantu menentukan munculnya response yang benar</a:t>
            </a:r>
          </a:p>
          <a:p>
            <a:r>
              <a:rPr lang="id-ID" dirty="0" smtClean="0"/>
              <a:t>Stimulus generalization gradient</a:t>
            </a:r>
          </a:p>
          <a:p>
            <a:pPr lvl="1"/>
            <a:r>
              <a:rPr lang="id-ID" dirty="0" smtClean="0"/>
              <a:t>Sejauh mana stimulus di generalisasi dan didiscriminasi (satu kurva yang sama)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28987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18" y="1600200"/>
            <a:ext cx="7619999" cy="5257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Generalization Gradient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79981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2912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Prosedur generalization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Simultaneous vs successive stimulus presentation</a:t>
            </a:r>
          </a:p>
          <a:p>
            <a:r>
              <a:rPr lang="id-ID" dirty="0" smtClean="0"/>
              <a:t>Single vs multiple-stimulus testing</a:t>
            </a:r>
          </a:p>
          <a:p>
            <a:r>
              <a:rPr lang="id-ID" dirty="0" smtClean="0"/>
              <a:t>Selection of measure</a:t>
            </a:r>
          </a:p>
          <a:p>
            <a:pPr lvl="1"/>
            <a:r>
              <a:rPr lang="id-ID" dirty="0" smtClean="0"/>
              <a:t>Absolute generalization: perbedaan kekuatan respons pada stimulus yang diuji</a:t>
            </a:r>
          </a:p>
          <a:p>
            <a:pPr lvl="1"/>
            <a:r>
              <a:rPr lang="id-ID" dirty="0" smtClean="0"/>
              <a:t>Relative generalization: persentase dari kekuatan respons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47118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 dirty="0" smtClean="0"/>
              <a:t>Penjelasan mengenai Generalisasi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Previous learning: differential reinforcement</a:t>
            </a:r>
          </a:p>
          <a:p>
            <a:r>
              <a:rPr lang="id-ID" dirty="0" smtClean="0"/>
              <a:t>Functional vs physical explanation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84619314"/>
      </p:ext>
    </p:extLst>
  </p:cSld>
  <p:clrMapOvr>
    <a:masterClrMapping/>
  </p:clrMapOvr>
</p:sld>
</file>

<file path=ppt/theme/theme1.xml><?xml version="1.0" encoding="utf-8"?>
<a:theme xmlns:a="http://schemas.openxmlformats.org/drawingml/2006/main" name="templete esa unggul 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5" id="{3005C949-B08C-442A-B2D6-75A98AB780EB}" vid="{19280BA6-BB49-410A-AD56-9D9793306A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322</Words>
  <Application>Microsoft Office PowerPoint</Application>
  <PresentationFormat>On-screen Show (4:3)</PresentationFormat>
  <Paragraphs>66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templete esa unggul 2017</vt:lpstr>
      <vt:lpstr>Generalization &amp; Discrimination</vt:lpstr>
      <vt:lpstr>PowerPoint Presentation</vt:lpstr>
      <vt:lpstr>Kemampuan akhir yang diharapkan</vt:lpstr>
      <vt:lpstr>Generalization</vt:lpstr>
      <vt:lpstr>Beberapa faktor</vt:lpstr>
      <vt:lpstr>Generalization Gradient</vt:lpstr>
      <vt:lpstr>PowerPoint Presentation</vt:lpstr>
      <vt:lpstr>Prosedur generalization</vt:lpstr>
      <vt:lpstr>Penjelasan mengenai Generalisasi</vt:lpstr>
      <vt:lpstr>Variabel yang mempengaruhi variasi generalisasi</vt:lpstr>
      <vt:lpstr>Excitation &amp; inhibition</vt:lpstr>
      <vt:lpstr>Discrimination</vt:lpstr>
      <vt:lpstr>Faktor yang mempengaruhi</vt:lpstr>
      <vt:lpstr>Teori diskriminasi</vt:lpstr>
      <vt:lpstr>Special cases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lita</dc:creator>
  <cp:lastModifiedBy>lita</cp:lastModifiedBy>
  <cp:revision>11</cp:revision>
  <dcterms:created xsi:type="dcterms:W3CDTF">2006-08-16T00:00:00Z</dcterms:created>
  <dcterms:modified xsi:type="dcterms:W3CDTF">2017-10-18T05:43:21Z</dcterms:modified>
</cp:coreProperties>
</file>