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6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-522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10/18/2017 12:43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1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10/18/2017 12:43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3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E20EC5-AC53-4169-941E-EDF10CD23748}" type="datetime8">
              <a:rPr lang="en-US" smtClean="0"/>
              <a:pPr/>
              <a:t>10/18/2017 12:43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29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10/18/2017 12:43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3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10/18/2017 12:43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3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10/18/2017 12:43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5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10/18/2017 12:43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7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10/18/2017 12:43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6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29108-AC8D-4212-9283-60D9E99BF07A}" type="datetime8">
              <a:rPr lang="en-US" smtClean="0"/>
              <a:pPr/>
              <a:t>10/18/2017 12:43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5F1E3E-4B2F-4895-B65E-28B2E64F39F6}" type="datetime8">
              <a:rPr lang="en-US" smtClean="0"/>
              <a:pPr/>
              <a:t>10/18/2017 12:43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85435-8225-4333-BFFA-0096413F0D76}" type="datetime8">
              <a:rPr lang="en-US" smtClean="0"/>
              <a:pPr/>
              <a:t>10/18/2017 12:43 PM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83C494-2A87-468C-A21B-CB14FB9ABB00}" type="datetime8">
              <a:rPr lang="en-US" smtClean="0"/>
              <a:pPr/>
              <a:t>10/18/2017 12:43 PM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4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180FA0-5B31-4864-A2BB-719EA5A679C6}" type="datetime8">
              <a:rPr lang="en-US" smtClean="0"/>
              <a:pPr/>
              <a:t>10/18/2017 12:43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10/18/2017 12:43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195736" y="1916832"/>
            <a:ext cx="7056783" cy="14478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Behavioral Chaining</a:t>
            </a:r>
            <a:br>
              <a:rPr lang="id-ID" b="1" dirty="0" smtClean="0"/>
            </a:br>
            <a:r>
              <a:rPr lang="id-ID" b="1" dirty="0" smtClean="0"/>
              <a:t>Generalisasi Perubahan perilaku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Pertemuan 6</a:t>
            </a:r>
          </a:p>
          <a:p>
            <a:r>
              <a:rPr lang="id-ID" dirty="0" smtClean="0"/>
              <a:t>Lita Patricia Lunanta, M. Psi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Macam-macam generalisasi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Stimulus generalization</a:t>
            </a:r>
          </a:p>
          <a:p>
            <a:pPr lvl="1"/>
            <a:r>
              <a:rPr lang="id-ID" dirty="0" smtClean="0"/>
              <a:t>Perilaku yang sudah dilatih pada situasi latihan terjadi pada situasi target (natural)</a:t>
            </a:r>
          </a:p>
          <a:p>
            <a:r>
              <a:rPr lang="id-ID" dirty="0" smtClean="0"/>
              <a:t>Response generalization</a:t>
            </a:r>
          </a:p>
          <a:p>
            <a:pPr lvl="1"/>
            <a:r>
              <a:rPr lang="id-ID" dirty="0" smtClean="0"/>
              <a:t>Latihan membuat berkembangnya perilaku baru yang tidak dilatih secara spesifik</a:t>
            </a:r>
          </a:p>
          <a:p>
            <a:r>
              <a:rPr lang="id-ID" dirty="0" smtClean="0"/>
              <a:t>Behavior maintenance</a:t>
            </a:r>
          </a:p>
          <a:p>
            <a:pPr lvl="1"/>
            <a:r>
              <a:rPr lang="id-ID" dirty="0" smtClean="0"/>
              <a:t>Perilaku yang sudah dilatih bertahan dalam situasi natural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9038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Stimulus generalization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Reinforcement yang diberikan pada suatu respons yang muncul di suatu situasi/stimulus membuat respons tersebut muncul juga pada situasi /stimulus lain.</a:t>
            </a:r>
          </a:p>
          <a:p>
            <a:r>
              <a:rPr lang="id-ID" dirty="0" smtClean="0"/>
              <a:t>Makin mirip situasi training dan target, makin mungkin terjadi stimulus generalization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339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Programming Generalisasi Stimulus Perilaku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Train in the target situation</a:t>
            </a:r>
          </a:p>
          <a:p>
            <a:r>
              <a:rPr lang="id-ID" dirty="0" smtClean="0"/>
              <a:t>Vary the training condition</a:t>
            </a:r>
          </a:p>
          <a:p>
            <a:r>
              <a:rPr lang="id-ID" dirty="0" smtClean="0"/>
              <a:t>Program common stimuli</a:t>
            </a:r>
          </a:p>
          <a:p>
            <a:r>
              <a:rPr lang="id-ID" dirty="0" smtClean="0"/>
              <a:t>Train sufficient stimulus exemplars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395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Response generalization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Prosedur yang memberi reinforcementn pada suatu respons yang berkaitan dengan stimulus/situasi tertentu yang membuat munculnya respons lain saat stimulus/situasi tersebut terjadi.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1146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Programming generalisasi respons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Train sufficient response exemplars</a:t>
            </a:r>
          </a:p>
          <a:p>
            <a:r>
              <a:rPr lang="id-ID" dirty="0" smtClean="0"/>
              <a:t>Vary the acceptable responses during training</a:t>
            </a:r>
          </a:p>
          <a:p>
            <a:r>
              <a:rPr lang="id-ID" dirty="0" smtClean="0"/>
              <a:t>Capitalize on behavioral momentum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208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Bagaimana agar menetap?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Use behavioral trapping: allow natural contingencies of reinforcement to take effect</a:t>
            </a:r>
          </a:p>
          <a:p>
            <a:r>
              <a:rPr lang="id-ID" dirty="0" smtClean="0"/>
              <a:t>Change the behavior of people in the natural environment</a:t>
            </a:r>
          </a:p>
          <a:p>
            <a:r>
              <a:rPr lang="id-ID" dirty="0" smtClean="0"/>
              <a:t>Use intermittent schedules of reinforcement in the target situation</a:t>
            </a:r>
          </a:p>
          <a:p>
            <a:r>
              <a:rPr lang="id-ID" smtClean="0"/>
              <a:t>Give the control to the individual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890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201447"/>
              </p:ext>
            </p:extLst>
          </p:nvPr>
        </p:nvGraphicFramePr>
        <p:xfrm>
          <a:off x="457200" y="1772816"/>
          <a:ext cx="8229600" cy="25332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9600"/>
              </a:tblGrid>
              <a:tr h="2533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Mahasiswa mampu menyusun target urutan perilaku yang dikehendaki dan menerapkan prosedur behavioral chaining untuk mewujudkannya.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Mahasiswa dapat merancang program untuk memindahkan perilaku dalam setting yang baru dan membuatnya bertahan serta mengetahui kekurangan dan kelebihan program yang diterapkan. 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26" marR="66726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Behavioral Chain/Stimulus-Response Chain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Urutan stimulus dan respons yang terjadi berdekatan satu sama lain dan respons terakhir biasanya mendapatkan reinforcement</a:t>
            </a:r>
          </a:p>
          <a:p>
            <a:r>
              <a:rPr lang="id-ID" dirty="0" smtClean="0"/>
              <a:t>Dalam behavior chain, setiap respons merupakan stimulus untuk respons berikutnya</a:t>
            </a:r>
          </a:p>
          <a:p>
            <a:pPr marL="0" indent="0">
              <a:buNone/>
            </a:pPr>
            <a:r>
              <a:rPr lang="id-ID" dirty="0" smtClean="0"/>
              <a:t>S</a:t>
            </a:r>
            <a:r>
              <a:rPr lang="id-ID" sz="2800" dirty="0" smtClean="0"/>
              <a:t>1</a:t>
            </a:r>
            <a:r>
              <a:rPr lang="id-ID" sz="2800" dirty="0" smtClean="0">
                <a:sym typeface="Wingdings" panose="05000000000000000000" pitchFamily="2" charset="2"/>
              </a:rPr>
              <a:t></a:t>
            </a:r>
            <a:r>
              <a:rPr lang="id-ID" sz="2800" dirty="0" smtClean="0"/>
              <a:t>R1</a:t>
            </a:r>
            <a:r>
              <a:rPr lang="id-ID" sz="2800" dirty="0" smtClean="0">
                <a:sym typeface="Wingdings" panose="05000000000000000000" pitchFamily="2" charset="2"/>
              </a:rPr>
              <a:t>S2R2S3R3S4...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99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Note: tidak semua perilaku yang berurutan merupakan behavior chain</a:t>
            </a:r>
          </a:p>
          <a:p>
            <a:r>
              <a:rPr lang="id-ID" dirty="0" smtClean="0"/>
              <a:t>Behavior chair urutannya konsisten dan terjadi sangat berdekatan sehingga masing-masing respons merupakan stimulus berikutnya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999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Metode untuk Mengajarkan</a:t>
            </a:r>
            <a:r>
              <a:rPr lang="id-ID" dirty="0" smtClean="0"/>
              <a:t> Behavior Chain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3" r="-1945" b="4500"/>
          <a:stretch/>
        </p:blipFill>
        <p:spPr>
          <a:xfrm>
            <a:off x="251520" y="1556792"/>
            <a:ext cx="9145016" cy="4752528"/>
          </a:xfrm>
        </p:spPr>
      </p:pic>
    </p:spTree>
    <p:extLst>
      <p:ext uri="{BB962C8B-B14F-4D97-AF65-F5344CB8AC3E}">
        <p14:creationId xmlns:p14="http://schemas.microsoft.com/office/powerpoint/2010/main" val="411149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 b="51559"/>
          <a:stretch/>
        </p:blipFill>
        <p:spPr>
          <a:xfrm>
            <a:off x="0" y="1628800"/>
            <a:ext cx="9144000" cy="4392488"/>
          </a:xfrm>
        </p:spPr>
      </p:pic>
    </p:spTree>
    <p:extLst>
      <p:ext uri="{BB962C8B-B14F-4D97-AF65-F5344CB8AC3E}">
        <p14:creationId xmlns:p14="http://schemas.microsoft.com/office/powerpoint/2010/main" val="322274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9" r="9370" b="5079"/>
          <a:stretch/>
        </p:blipFill>
        <p:spPr>
          <a:xfrm>
            <a:off x="179512" y="1628800"/>
            <a:ext cx="8964487" cy="4608512"/>
          </a:xfrm>
        </p:spPr>
      </p:pic>
    </p:spTree>
    <p:extLst>
      <p:ext uri="{BB962C8B-B14F-4D97-AF65-F5344CB8AC3E}">
        <p14:creationId xmlns:p14="http://schemas.microsoft.com/office/powerpoint/2010/main" val="126565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60206"/>
          <a:stretch/>
        </p:blipFill>
        <p:spPr>
          <a:xfrm>
            <a:off x="0" y="1340768"/>
            <a:ext cx="9036495" cy="5015581"/>
          </a:xfrm>
        </p:spPr>
      </p:pic>
    </p:spTree>
    <p:extLst>
      <p:ext uri="{BB962C8B-B14F-4D97-AF65-F5344CB8AC3E}">
        <p14:creationId xmlns:p14="http://schemas.microsoft.com/office/powerpoint/2010/main" val="99326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Generalisasi Perubahan Perilaku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904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templete esa unggul 2017</Template>
  <TotalTime>0</TotalTime>
  <Words>298</Words>
  <Application>Microsoft Office PowerPoint</Application>
  <PresentationFormat>On-screen Show (4:3)</PresentationFormat>
  <Paragraphs>45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templete esa unggul 2017</vt:lpstr>
      <vt:lpstr>Behavioral Chaining Generalisasi Perubahan perilaku</vt:lpstr>
      <vt:lpstr>Kemampuan akhir yang diharapkan </vt:lpstr>
      <vt:lpstr>Behavioral Chain/Stimulus-Response Chain</vt:lpstr>
      <vt:lpstr>PowerPoint Presentation</vt:lpstr>
      <vt:lpstr>Metode untuk Mengajarkan Behavior Chain</vt:lpstr>
      <vt:lpstr>contoh</vt:lpstr>
      <vt:lpstr>PowerPoint Presentation</vt:lpstr>
      <vt:lpstr>PowerPoint Presentation</vt:lpstr>
      <vt:lpstr>Generalisasi Perubahan Perilaku</vt:lpstr>
      <vt:lpstr>Macam-macam generalisasi</vt:lpstr>
      <vt:lpstr>Stimulus generalization</vt:lpstr>
      <vt:lpstr>Programming Generalisasi Stimulus Perilaku</vt:lpstr>
      <vt:lpstr>Response generalization</vt:lpstr>
      <vt:lpstr>Programming generalisasi respons</vt:lpstr>
      <vt:lpstr>Bagaimana agar menetap?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2017-09-08T06:36:35Z</dcterms:created>
  <dcterms:modified xsi:type="dcterms:W3CDTF">2017-10-18T06:18:16Z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