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61" r:id="rId3"/>
    <p:sldId id="259" r:id="rId4"/>
    <p:sldId id="262" r:id="rId5"/>
    <p:sldId id="263" r:id="rId6"/>
    <p:sldId id="264" r:id="rId7"/>
    <p:sldId id="265" r:id="rId8"/>
    <p:sldId id="266" r:id="rId9"/>
    <p:sldId id="267" r:id="rId10"/>
    <p:sldId id="268" r:id="rId11"/>
    <p:sldId id="269" r:id="rId12"/>
    <p:sldId id="270" r:id="rId13"/>
    <p:sldId id="271" r:id="rId14"/>
    <p:sldId id="272" r:id="rId15"/>
    <p:sldId id="257" r:id="rId16"/>
    <p:sldId id="258" r:id="rId17"/>
    <p:sldId id="273" r:id="rId18"/>
    <p:sldId id="274" r:id="rId19"/>
    <p:sldId id="275" r:id="rId20"/>
    <p:sldId id="260"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45FD6-76B1-4D1E-99BE-A5AB33E5B1B9}" type="datetimeFigureOut">
              <a:rPr lang="id-ID" smtClean="0"/>
              <a:t>28/11/2017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9CB60-8A56-4665-B78E-9182B20EC6F6}" type="slidenum">
              <a:rPr lang="id-ID" smtClean="0"/>
              <a:t>‹#›</a:t>
            </a:fld>
            <a:endParaRPr lang="id-ID"/>
          </a:p>
        </p:txBody>
      </p:sp>
    </p:spTree>
    <p:extLst>
      <p:ext uri="{BB962C8B-B14F-4D97-AF65-F5344CB8AC3E}">
        <p14:creationId xmlns:p14="http://schemas.microsoft.com/office/powerpoint/2010/main" val="393830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smtClean="0"/>
              <a:t>Was the problem referred primarily for the benefit of the client?</a:t>
            </a:r>
            <a:r>
              <a:rPr lang="id-ID" baseline="0" dirty="0" smtClean="0"/>
              <a:t> kalau oleh orang lain, harus dipastikan bahwa tujuannya adalah untuk kepentingan klien</a:t>
            </a:r>
          </a:p>
          <a:p>
            <a:pPr marL="228600" indent="-228600">
              <a:buAutoNum type="arabicPeriod"/>
            </a:pPr>
            <a:r>
              <a:rPr lang="id-ID" baseline="0" dirty="0" smtClean="0"/>
              <a:t>Can the problem and the goal be specified such that you are dealing with a specific behavior or set of behaviors that can be counted, times, or measured in some way? Referal sering bersifat general dan tidak operasional. Harus disepakati definisi operasionalnya untuk bisa dimulai</a:t>
            </a:r>
          </a:p>
          <a:p>
            <a:pPr marL="228600" indent="-228600">
              <a:buAutoNum type="arabicPeriod"/>
            </a:pPr>
            <a:r>
              <a:rPr lang="id-ID" baseline="0" dirty="0" smtClean="0"/>
              <a:t>Is the problem important to the client or to others? </a:t>
            </a:r>
          </a:p>
          <a:p>
            <a:pPr marL="228600" indent="-228600">
              <a:buAutoNum type="arabicPeriod"/>
            </a:pPr>
            <a:r>
              <a:rPr lang="id-ID" baseline="0" dirty="0" smtClean="0"/>
              <a:t>Have you eliminated the possibility that there are complications involved in this problem that would necessitate referring it  to another specialist? Dengan kata lain, apa anda memang orang yang tepat untuk masalah ini</a:t>
            </a:r>
          </a:p>
          <a:p>
            <a:pPr marL="228600" indent="-228600">
              <a:buAutoNum type="arabicPeriod"/>
            </a:pPr>
            <a:r>
              <a:rPr lang="id-ID" baseline="0" dirty="0" smtClean="0"/>
              <a:t>Is the problem one that would appear to be easily manageable? To answer this question, you might consider the following: if the problem is to decrease an undesirable behavior, has the behavior been occurring for a short time, under narrow stimulus control, and with few instances of intermittent reinforcement? Kalau jawabannya banyak iya, artinya masalahnya cukup simple.  Ada masalah yang sdh rumit dan multiple</a:t>
            </a:r>
          </a:p>
          <a:p>
            <a:pPr marL="228600" indent="-228600">
              <a:buAutoNum type="arabicPeriod"/>
            </a:pPr>
            <a:r>
              <a:rPr lang="id-ID" baseline="0" dirty="0" smtClean="0"/>
              <a:t>If the goal is reached, might it be easily generalized and maintained? Bisakah ditransfer ke situasi natural sehari-hari?</a:t>
            </a:r>
          </a:p>
          <a:p>
            <a:pPr marL="228600" indent="-228600">
              <a:buAutoNum type="arabicPeriod"/>
            </a:pPr>
            <a:r>
              <a:rPr lang="id-ID" baseline="0" dirty="0" smtClean="0"/>
              <a:t>Can you identify significant individuals (such as relatives, friends, and teachers) in the client’s natural environment who might help to record observations and manage controlling stimuli and reinforcers?</a:t>
            </a:r>
          </a:p>
          <a:p>
            <a:pPr marL="228600" indent="-228600">
              <a:buAutoNum type="arabicPeriod"/>
            </a:pPr>
            <a:r>
              <a:rPr lang="id-ID" baseline="0" dirty="0" smtClean="0"/>
              <a:t>If there are individuals who might hinder the program, can you identify ways of minimizing their potential interference? Klo mmg ada yang mau ganggu terus, buat apa kita lakukan</a:t>
            </a:r>
          </a:p>
          <a:p>
            <a:pPr marL="228600" indent="-228600">
              <a:buAutoNum type="arabicPeriod"/>
            </a:pPr>
            <a:r>
              <a:rPr lang="id-ID" baseline="0" dirty="0" smtClean="0"/>
              <a:t>On the basis of your tentative answers to these eight questions, do your training qualifications, daily schedule, and available time seem adequate for you to participate in the program?</a:t>
            </a:r>
            <a:endParaRPr lang="id-ID" dirty="0"/>
          </a:p>
        </p:txBody>
      </p:sp>
      <p:sp>
        <p:nvSpPr>
          <p:cNvPr id="4" name="Slide Number Placeholder 3"/>
          <p:cNvSpPr>
            <a:spLocks noGrp="1"/>
          </p:cNvSpPr>
          <p:nvPr>
            <p:ph type="sldNum" sz="quarter" idx="10"/>
          </p:nvPr>
        </p:nvSpPr>
        <p:spPr/>
        <p:txBody>
          <a:bodyPr/>
          <a:lstStyle/>
          <a:p>
            <a:fld id="{6779CB60-8A56-4665-B78E-9182B20EC6F6}" type="slidenum">
              <a:rPr lang="id-ID" smtClean="0"/>
              <a:t>15</a:t>
            </a:fld>
            <a:endParaRPr lang="id-ID"/>
          </a:p>
        </p:txBody>
      </p:sp>
    </p:spTree>
    <p:extLst>
      <p:ext uri="{BB962C8B-B14F-4D97-AF65-F5344CB8AC3E}">
        <p14:creationId xmlns:p14="http://schemas.microsoft.com/office/powerpoint/2010/main" val="312149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dirty="0"/>
          </a:p>
        </p:txBody>
      </p:sp>
      <p:sp>
        <p:nvSpPr>
          <p:cNvPr id="6" name="Footer Placeholder 4"/>
          <p:cNvSpPr>
            <a:spLocks noGrp="1"/>
          </p:cNvSpPr>
          <p:nvPr>
            <p:ph type="ftr" sz="quarter" idx="11"/>
          </p:nvPr>
        </p:nvSpPr>
        <p:spPr/>
        <p:txBody>
          <a:bodyPr/>
          <a:lstStyle>
            <a:lvl1pPr>
              <a:defRPr/>
            </a:lvl1pPr>
          </a:lstStyle>
          <a:p>
            <a:endParaRPr kumimoji="0" lang="en-US" dirty="0"/>
          </a:p>
        </p:txBody>
      </p:sp>
      <p:sp>
        <p:nvSpPr>
          <p:cNvPr id="7"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val="173038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dirty="0"/>
          </a:p>
        </p:txBody>
      </p:sp>
      <p:sp>
        <p:nvSpPr>
          <p:cNvPr id="6" name="Footer Placeholder 4"/>
          <p:cNvSpPr>
            <a:spLocks noGrp="1"/>
          </p:cNvSpPr>
          <p:nvPr>
            <p:ph type="ftr" sz="quarter" idx="11"/>
          </p:nvPr>
        </p:nvSpPr>
        <p:spPr/>
        <p:txBody>
          <a:bodyPr/>
          <a:lstStyle>
            <a:lvl1pPr>
              <a:defRPr/>
            </a:lvl1pPr>
          </a:lstStyle>
          <a:p>
            <a:endParaRPr kumimoji="0" lang="en-US"/>
          </a:p>
        </p:txBody>
      </p:sp>
      <p:sp>
        <p:nvSpPr>
          <p:cNvPr id="7"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1828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a:p>
        </p:txBody>
      </p:sp>
      <p:sp>
        <p:nvSpPr>
          <p:cNvPr id="6" name="Footer Placeholder 4"/>
          <p:cNvSpPr>
            <a:spLocks noGrp="1"/>
          </p:cNvSpPr>
          <p:nvPr>
            <p:ph type="ftr" sz="quarter" idx="11"/>
          </p:nvPr>
        </p:nvSpPr>
        <p:spPr/>
        <p:txBody>
          <a:bodyPr/>
          <a:lstStyle>
            <a:lvl1pPr>
              <a:defRPr/>
            </a:lvl1pPr>
          </a:lstStyle>
          <a:p>
            <a:endParaRPr kumimoji="0" lang="en-US"/>
          </a:p>
        </p:txBody>
      </p:sp>
      <p:sp>
        <p:nvSpPr>
          <p:cNvPr id="7"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23524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421380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25041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dirty="0">
              <a:solidFill>
                <a:schemeClr val="tx2"/>
              </a:solidFill>
            </a:endParaRPr>
          </a:p>
        </p:txBody>
      </p:sp>
      <p:sp>
        <p:nvSpPr>
          <p:cNvPr id="5" name="Footer Placeholder 4"/>
          <p:cNvSpPr>
            <a:spLocks noGrp="1"/>
          </p:cNvSpPr>
          <p:nvPr>
            <p:ph type="ftr" sz="quarter" idx="11"/>
          </p:nvPr>
        </p:nvSpPr>
        <p:spPr/>
        <p:txBody>
          <a:bodyPr/>
          <a:lstStyle>
            <a:lvl1pPr>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28229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dirty="0">
              <a:solidFill>
                <a:schemeClr val="tx2"/>
              </a:solidFill>
            </a:endParaRPr>
          </a:p>
        </p:txBody>
      </p:sp>
      <p:sp>
        <p:nvSpPr>
          <p:cNvPr id="19" name="Footer Placeholder 4"/>
          <p:cNvSpPr>
            <a:spLocks noGrp="1"/>
          </p:cNvSpPr>
          <p:nvPr>
            <p:ph type="ftr" sz="quarter" idx="11"/>
          </p:nvPr>
        </p:nvSpPr>
        <p:spPr/>
        <p:txBody>
          <a:bodyPr/>
          <a:lstStyle>
            <a:lvl1pPr>
              <a:defRPr/>
            </a:lvl1pPr>
          </a:lstStyle>
          <a:p>
            <a:pPr algn="l" eaLnBrk="1" latinLnBrk="0" hangingPunct="1"/>
            <a:endParaRPr kumimoji="0" lang="en-US" dirty="0">
              <a:solidFill>
                <a:schemeClr val="tx2"/>
              </a:solidFill>
            </a:endParaRPr>
          </a:p>
        </p:txBody>
      </p:sp>
      <p:sp>
        <p:nvSpPr>
          <p:cNvPr id="20"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5695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dirty="0">
              <a:solidFill>
                <a:schemeClr val="tx2"/>
              </a:solidFill>
            </a:endParaRPr>
          </a:p>
        </p:txBody>
      </p:sp>
      <p:sp>
        <p:nvSpPr>
          <p:cNvPr id="19" name="Footer Placeholder 4"/>
          <p:cNvSpPr>
            <a:spLocks noGrp="1"/>
          </p:cNvSpPr>
          <p:nvPr>
            <p:ph type="ftr" sz="quarter" idx="11"/>
          </p:nvPr>
        </p:nvSpPr>
        <p:spPr/>
        <p:txBody>
          <a:bodyPr/>
          <a:lstStyle>
            <a:lvl1pPr>
              <a:defRPr/>
            </a:lvl1pPr>
          </a:lstStyle>
          <a:p>
            <a:pPr algn="l" eaLnBrk="1" latinLnBrk="0" hangingPunct="1"/>
            <a:endParaRPr kumimoji="0" lang="en-US" dirty="0">
              <a:solidFill>
                <a:schemeClr val="tx2"/>
              </a:solidFill>
            </a:endParaRPr>
          </a:p>
        </p:txBody>
      </p:sp>
      <p:sp>
        <p:nvSpPr>
          <p:cNvPr id="20"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31404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7481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a:p>
        </p:txBody>
      </p:sp>
      <p:sp>
        <p:nvSpPr>
          <p:cNvPr id="6" name="Footer Placeholder 4"/>
          <p:cNvSpPr>
            <a:spLocks noGrp="1"/>
          </p:cNvSpPr>
          <p:nvPr>
            <p:ph type="ftr" sz="quarter" idx="11"/>
          </p:nvPr>
        </p:nvSpPr>
        <p:spPr/>
        <p:txBody>
          <a:bodyPr/>
          <a:lstStyle>
            <a:lvl1pPr>
              <a:defRPr/>
            </a:lvl1pPr>
          </a:lstStyle>
          <a:p>
            <a:endParaRPr kumimoji="0" lang="en-US"/>
          </a:p>
        </p:txBody>
      </p:sp>
      <p:sp>
        <p:nvSpPr>
          <p:cNvPr id="7"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07034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a:p>
        </p:txBody>
      </p:sp>
      <p:sp>
        <p:nvSpPr>
          <p:cNvPr id="8" name="Footer Placeholder 4"/>
          <p:cNvSpPr>
            <a:spLocks noGrp="1"/>
          </p:cNvSpPr>
          <p:nvPr>
            <p:ph type="ftr" sz="quarter" idx="11"/>
          </p:nvPr>
        </p:nvSpPr>
        <p:spPr/>
        <p:txBody>
          <a:bodyPr/>
          <a:lstStyle>
            <a:lvl1pPr>
              <a:defRPr/>
            </a:lvl1pPr>
          </a:lstStyle>
          <a:p>
            <a:endParaRPr kumimoji="0" lang="en-US"/>
          </a:p>
        </p:txBody>
      </p:sp>
      <p:sp>
        <p:nvSpPr>
          <p:cNvPr id="9"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61735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r" eaLnBrk="1" latinLnBrk="0" hangingPunct="1"/>
            <a:fld id="{E6F9B8CD-342D-4579-98EC-A8FD6B7370E1}" type="datetimeFigureOut">
              <a:rPr lang="en-US" smtClean="0"/>
              <a:pPr algn="r" eaLnBrk="1" latinLnBrk="0" hangingPunct="1"/>
              <a:t>11/28/2017</a:t>
            </a:fld>
            <a:endParaRPr lang="en-US"/>
          </a:p>
        </p:txBody>
      </p:sp>
      <p:sp>
        <p:nvSpPr>
          <p:cNvPr id="4" name="Footer Placeholder 4"/>
          <p:cNvSpPr>
            <a:spLocks noGrp="1"/>
          </p:cNvSpPr>
          <p:nvPr>
            <p:ph type="ftr" sz="quarter" idx="11"/>
          </p:nvPr>
        </p:nvSpPr>
        <p:spPr/>
        <p:txBody>
          <a:bodyPr/>
          <a:lstStyle>
            <a:lvl1pPr>
              <a:defRPr/>
            </a:lvl1pPr>
          </a:lstStyle>
          <a:p>
            <a:endParaRPr kumimoji="0" lang="en-US"/>
          </a:p>
        </p:txBody>
      </p:sp>
      <p:sp>
        <p:nvSpPr>
          <p:cNvPr id="5" name="Slide Number Placeholder 5"/>
          <p:cNvSpPr>
            <a:spLocks noGrp="1"/>
          </p:cNvSpPr>
          <p:nvPr>
            <p:ph type="sldNum" sz="quarter" idx="12"/>
          </p:nvPr>
        </p:nvSpPr>
        <p:spPr/>
        <p:txBody>
          <a:bodyPr/>
          <a:lstStyle>
            <a:lvl1pPr>
              <a:defRPr/>
            </a:lvl1p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5274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F9B8CD-342D-4579-98EC-A8FD6B7370E1}" type="datetimeFigureOut">
              <a:rPr lang="en-US" smtClean="0"/>
              <a:pPr/>
              <a:t>11/28/2017</a:t>
            </a:fld>
            <a:endParaRPr lang="en-US"/>
          </a:p>
        </p:txBody>
      </p:sp>
      <p:sp>
        <p:nvSpPr>
          <p:cNvPr id="3" name="Footer Placeholder 4"/>
          <p:cNvSpPr>
            <a:spLocks noGrp="1"/>
          </p:cNvSpPr>
          <p:nvPr>
            <p:ph type="ftr" sz="quarter" idx="11"/>
          </p:nvPr>
        </p:nvSpPr>
        <p:spPr/>
        <p:txBody>
          <a:bodyPr/>
          <a:lstStyle>
            <a:lvl1pPr>
              <a:defRPr/>
            </a:lvl1pPr>
          </a:lstStyle>
          <a:p>
            <a:endParaRPr kumimoji="0" lang="en-US"/>
          </a:p>
        </p:txBody>
      </p:sp>
      <p:sp>
        <p:nvSpPr>
          <p:cNvPr id="4" name="Slide Number Placeholder 5"/>
          <p:cNvSpPr>
            <a:spLocks noGrp="1"/>
          </p:cNvSpPr>
          <p:nvPr>
            <p:ph type="sldNum" sz="quarter" idx="12"/>
          </p:nvPr>
        </p:nvSpPr>
        <p:spPr/>
        <p:txBody>
          <a:bodyPr/>
          <a:lstStyle>
            <a:lvl1pPr>
              <a:defRPr/>
            </a:lvl1p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51208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lgn="r" eaLnBrk="1" latinLnBrk="0" hangingPunct="1"/>
            <a:fld id="{E6F9B8CD-342D-4579-98EC-A8FD6B7370E1}" type="datetimeFigureOut">
              <a:rPr lang="en-US" smtClean="0"/>
              <a:pPr algn="r" eaLnBrk="1" latinLnBrk="0" hangingPunct="1"/>
              <a:t>11/28/2017</a:t>
            </a:fld>
            <a:endParaRPr lang="en-US"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err="1" smtClean="0"/>
              <a:t>Merencanakan</a:t>
            </a:r>
            <a:r>
              <a:rPr lang="en-US" sz="3200" b="1" dirty="0" smtClean="0"/>
              <a:t>, </a:t>
            </a:r>
            <a:r>
              <a:rPr lang="en-US" sz="3200" b="1" dirty="0" err="1" smtClean="0"/>
              <a:t>Mengaplikasikan</a:t>
            </a:r>
            <a:r>
              <a:rPr lang="en-US" sz="3200" b="1" dirty="0" smtClean="0"/>
              <a:t>, </a:t>
            </a:r>
            <a:r>
              <a:rPr lang="en-US" sz="3200" b="1" dirty="0" err="1" smtClean="0"/>
              <a:t>Mengevaluasi</a:t>
            </a:r>
            <a:r>
              <a:rPr lang="id-ID" sz="3200" b="1" dirty="0" smtClean="0"/>
              <a:t/>
            </a:r>
            <a:br>
              <a:rPr lang="id-ID" sz="3200" b="1" dirty="0" smtClean="0"/>
            </a:br>
            <a:r>
              <a:rPr lang="id-ID" sz="3200" b="1" dirty="0" smtClean="0"/>
              <a:t>Program Modifikasi Perilaku</a:t>
            </a:r>
            <a:endParaRPr lang="en-US" sz="3200" b="1" dirty="0"/>
          </a:p>
        </p:txBody>
      </p:sp>
      <p:sp>
        <p:nvSpPr>
          <p:cNvPr id="3" name="Subtitle 2"/>
          <p:cNvSpPr>
            <a:spLocks noGrp="1"/>
          </p:cNvSpPr>
          <p:nvPr>
            <p:ph type="subTitle" idx="1"/>
          </p:nvPr>
        </p:nvSpPr>
        <p:spPr/>
        <p:txBody>
          <a:bodyPr/>
          <a:lstStyle/>
          <a:p>
            <a:r>
              <a:rPr lang="en-US" dirty="0" smtClean="0"/>
              <a:t>P</a:t>
            </a:r>
            <a:r>
              <a:rPr lang="id-ID" dirty="0" smtClean="0"/>
              <a:t>ertemuan 9</a:t>
            </a:r>
          </a:p>
          <a:p>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Functional assessment</a:t>
            </a:r>
            <a:endParaRPr lang="id-ID" dirty="0"/>
          </a:p>
        </p:txBody>
      </p:sp>
      <p:sp>
        <p:nvSpPr>
          <p:cNvPr id="3" name="Content Placeholder 2"/>
          <p:cNvSpPr>
            <a:spLocks noGrp="1"/>
          </p:cNvSpPr>
          <p:nvPr>
            <p:ph idx="1"/>
          </p:nvPr>
        </p:nvSpPr>
        <p:spPr/>
        <p:txBody>
          <a:bodyPr/>
          <a:lstStyle/>
          <a:p>
            <a:r>
              <a:rPr lang="id-ID" dirty="0" smtClean="0"/>
              <a:t>Apakah kejadian yang terjadi sebelum perilaku (antecedent)</a:t>
            </a:r>
          </a:p>
          <a:p>
            <a:r>
              <a:rPr lang="id-ID" dirty="0" smtClean="0"/>
              <a:t>Apakah konsekuensi yang terjadi setelah perilaku</a:t>
            </a:r>
          </a:p>
          <a:p>
            <a:endParaRPr lang="id-ID" dirty="0"/>
          </a:p>
          <a:p>
            <a:pPr marL="0" indent="0">
              <a:buNone/>
            </a:pPr>
            <a:r>
              <a:rPr lang="id-ID" dirty="0" smtClean="0"/>
              <a:t>Jawaban terhadap pertanyaan ini penting untuk merancang program yang efektif</a:t>
            </a:r>
            <a:endParaRPr lang="id-ID" dirty="0"/>
          </a:p>
        </p:txBody>
      </p:sp>
    </p:spTree>
    <p:extLst>
      <p:ext uri="{BB962C8B-B14F-4D97-AF65-F5344CB8AC3E}">
        <p14:creationId xmlns:p14="http://schemas.microsoft.com/office/powerpoint/2010/main" val="225460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Functional assessment procedures</a:t>
            </a:r>
            <a:endParaRPr lang="id-ID" dirty="0"/>
          </a:p>
        </p:txBody>
      </p:sp>
      <p:sp>
        <p:nvSpPr>
          <p:cNvPr id="3" name="Content Placeholder 2"/>
          <p:cNvSpPr>
            <a:spLocks noGrp="1"/>
          </p:cNvSpPr>
          <p:nvPr>
            <p:ph idx="1"/>
          </p:nvPr>
        </p:nvSpPr>
        <p:spPr/>
        <p:txBody>
          <a:bodyPr/>
          <a:lstStyle/>
          <a:p>
            <a:r>
              <a:rPr lang="id-ID" dirty="0" smtClean="0"/>
              <a:t>Interview dan kuesioner</a:t>
            </a:r>
          </a:p>
          <a:p>
            <a:r>
              <a:rPr lang="id-ID" dirty="0" smtClean="0"/>
              <a:t>Observasi</a:t>
            </a:r>
          </a:p>
          <a:p>
            <a:endParaRPr lang="id-ID" dirty="0"/>
          </a:p>
        </p:txBody>
      </p:sp>
    </p:spTree>
    <p:extLst>
      <p:ext uri="{BB962C8B-B14F-4D97-AF65-F5344CB8AC3E}">
        <p14:creationId xmlns:p14="http://schemas.microsoft.com/office/powerpoint/2010/main" val="307318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275"/>
            <a:ext cx="9296400" cy="868363"/>
          </a:xfrm>
          <a:solidFill>
            <a:srgbClr val="FF0000"/>
          </a:solidFill>
        </p:spPr>
        <p:txBody>
          <a:bodyPr/>
          <a:lstStyle/>
          <a:p>
            <a:r>
              <a:rPr lang="id-ID" sz="3600" dirty="0" smtClean="0"/>
              <a:t>Beberapa penyebab terjadinya perilaku bermasalah</a:t>
            </a:r>
            <a:endParaRPr lang="id-ID" sz="3600" dirty="0"/>
          </a:p>
        </p:txBody>
      </p:sp>
      <p:sp>
        <p:nvSpPr>
          <p:cNvPr id="3" name="Content Placeholder 2"/>
          <p:cNvSpPr>
            <a:spLocks noGrp="1"/>
          </p:cNvSpPr>
          <p:nvPr>
            <p:ph idx="1"/>
          </p:nvPr>
        </p:nvSpPr>
        <p:spPr>
          <a:xfrm>
            <a:off x="457200" y="1417638"/>
            <a:ext cx="8610600" cy="4938712"/>
          </a:xfrm>
        </p:spPr>
        <p:txBody>
          <a:bodyPr/>
          <a:lstStyle/>
          <a:p>
            <a:r>
              <a:rPr lang="id-ID" dirty="0" smtClean="0"/>
              <a:t>Adanya sosial positive reinforcement</a:t>
            </a:r>
          </a:p>
          <a:p>
            <a:r>
              <a:rPr lang="id-ID" dirty="0" smtClean="0"/>
              <a:t>Adanya internal self-stimulatory positive reinforcement</a:t>
            </a:r>
          </a:p>
          <a:p>
            <a:r>
              <a:rPr lang="id-ID" dirty="0" smtClean="0"/>
              <a:t>Adanya external sensory positive reinforcement</a:t>
            </a:r>
          </a:p>
          <a:p>
            <a:r>
              <a:rPr lang="id-ID" dirty="0" smtClean="0"/>
              <a:t>Adanya social negative reinforcement</a:t>
            </a:r>
          </a:p>
          <a:p>
            <a:r>
              <a:rPr lang="id-ID" dirty="0" smtClean="0"/>
              <a:t>Adanya internal sensory negative reinforcement</a:t>
            </a:r>
          </a:p>
          <a:p>
            <a:r>
              <a:rPr lang="id-ID" dirty="0" smtClean="0"/>
              <a:t>Adanya external sensory negative reinforcement</a:t>
            </a:r>
          </a:p>
          <a:p>
            <a:r>
              <a:rPr lang="id-ID" dirty="0" smtClean="0"/>
              <a:t>Perilaku bersifat elicited</a:t>
            </a:r>
          </a:p>
          <a:p>
            <a:endParaRPr lang="id-ID" sz="2800" dirty="0"/>
          </a:p>
        </p:txBody>
      </p:sp>
    </p:spTree>
    <p:extLst>
      <p:ext uri="{BB962C8B-B14F-4D97-AF65-F5344CB8AC3E}">
        <p14:creationId xmlns:p14="http://schemas.microsoft.com/office/powerpoint/2010/main" val="283330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752" t="13094" r="30854" b="25751"/>
          <a:stretch/>
        </p:blipFill>
        <p:spPr>
          <a:xfrm>
            <a:off x="152400" y="152400"/>
            <a:ext cx="8991599" cy="6476999"/>
          </a:xfrm>
        </p:spPr>
      </p:pic>
    </p:spTree>
    <p:extLst>
      <p:ext uri="{BB962C8B-B14F-4D97-AF65-F5344CB8AC3E}">
        <p14:creationId xmlns:p14="http://schemas.microsoft.com/office/powerpoint/2010/main" val="157291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program</a:t>
            </a:r>
            <a:endParaRPr lang="id-ID" dirty="0"/>
          </a:p>
        </p:txBody>
      </p:sp>
      <p:sp>
        <p:nvSpPr>
          <p:cNvPr id="3" name="Content Placeholder 2"/>
          <p:cNvSpPr>
            <a:spLocks noGrp="1"/>
          </p:cNvSpPr>
          <p:nvPr>
            <p:ph idx="1"/>
          </p:nvPr>
        </p:nvSpPr>
        <p:spPr>
          <a:xfrm>
            <a:off x="457200" y="1295400"/>
            <a:ext cx="8229600" cy="5562600"/>
          </a:xfrm>
          <a:solidFill>
            <a:schemeClr val="accent3">
              <a:lumMod val="40000"/>
              <a:lumOff val="60000"/>
            </a:schemeClr>
          </a:solidFill>
        </p:spPr>
        <p:txBody>
          <a:bodyPr/>
          <a:lstStyle/>
          <a:p>
            <a:r>
              <a:rPr lang="id-ID" dirty="0" smtClean="0"/>
              <a:t>Tahap awal</a:t>
            </a:r>
          </a:p>
          <a:p>
            <a:pPr lvl="1"/>
            <a:r>
              <a:rPr lang="id-ID" dirty="0" smtClean="0"/>
              <a:t>Memperjelas masalah dan menentukan siapa yang akan menangani</a:t>
            </a:r>
          </a:p>
          <a:p>
            <a:r>
              <a:rPr lang="id-ID" dirty="0" smtClean="0"/>
              <a:t>Penentuan baseline</a:t>
            </a:r>
          </a:p>
          <a:p>
            <a:pPr lvl="1"/>
            <a:r>
              <a:rPr lang="id-ID" dirty="0" smtClean="0"/>
              <a:t>Menentukan kondisi awal dari perilaku yang bermasalah</a:t>
            </a:r>
          </a:p>
          <a:p>
            <a:r>
              <a:rPr lang="id-ID" dirty="0" smtClean="0"/>
              <a:t>Tahap perlakuan</a:t>
            </a:r>
          </a:p>
          <a:p>
            <a:pPr lvl="1"/>
            <a:r>
              <a:rPr lang="id-ID" dirty="0" smtClean="0"/>
              <a:t>Menerapkan program modifikasi</a:t>
            </a:r>
          </a:p>
          <a:p>
            <a:r>
              <a:rPr lang="id-ID" dirty="0" smtClean="0"/>
              <a:t>Tahap follow-up</a:t>
            </a:r>
          </a:p>
          <a:p>
            <a:pPr lvl="1"/>
            <a:r>
              <a:rPr lang="id-ID" dirty="0" smtClean="0"/>
              <a:t>Memastikan program yang diterapkan dapat terus dipertahankan hasilnya. </a:t>
            </a:r>
            <a:endParaRPr lang="id-ID" dirty="0"/>
          </a:p>
        </p:txBody>
      </p:sp>
    </p:spTree>
    <p:extLst>
      <p:ext uri="{BB962C8B-B14F-4D97-AF65-F5344CB8AC3E}">
        <p14:creationId xmlns:p14="http://schemas.microsoft.com/office/powerpoint/2010/main" val="199431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memang</a:t>
            </a:r>
            <a:r>
              <a:rPr lang="en-US" dirty="0" smtClean="0"/>
              <a:t> </a:t>
            </a:r>
            <a:r>
              <a:rPr lang="en-US" dirty="0" err="1" smtClean="0"/>
              <a:t>harus</a:t>
            </a:r>
            <a:r>
              <a:rPr lang="en-US" dirty="0" smtClean="0"/>
              <a:t> </a:t>
            </a:r>
            <a:r>
              <a:rPr lang="en-US" dirty="0" err="1" smtClean="0"/>
              <a:t>dimodifikasi</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Apa</a:t>
            </a:r>
            <a:r>
              <a:rPr lang="en-US" dirty="0" smtClean="0"/>
              <a:t> </a:t>
            </a:r>
            <a:r>
              <a:rPr lang="en-US" dirty="0" err="1" smtClean="0"/>
              <a:t>penanganan</a:t>
            </a:r>
            <a:r>
              <a:rPr lang="en-US" dirty="0" smtClean="0"/>
              <a:t> </a:t>
            </a:r>
            <a:r>
              <a:rPr lang="en-US" dirty="0" err="1" smtClean="0"/>
              <a:t>masalah</a:t>
            </a:r>
            <a:r>
              <a:rPr lang="en-US" dirty="0" smtClean="0"/>
              <a:t> </a:t>
            </a:r>
            <a:r>
              <a:rPr lang="en-US" dirty="0" err="1" smtClean="0"/>
              <a:t>memang</a:t>
            </a:r>
            <a:r>
              <a:rPr lang="en-US" dirty="0" smtClean="0"/>
              <a:t> </a:t>
            </a:r>
            <a:r>
              <a:rPr lang="en-US" dirty="0" err="1" smtClean="0"/>
              <a:t>untuk</a:t>
            </a:r>
            <a:r>
              <a:rPr lang="en-US" dirty="0" smtClean="0"/>
              <a:t> </a:t>
            </a:r>
            <a:r>
              <a:rPr lang="en-US" dirty="0" err="1" smtClean="0"/>
              <a:t>keuntungan</a:t>
            </a:r>
            <a:r>
              <a:rPr lang="en-US" dirty="0" smtClean="0"/>
              <a:t> </a:t>
            </a:r>
            <a:r>
              <a:rPr lang="en-US" dirty="0" err="1" smtClean="0"/>
              <a:t>klien</a:t>
            </a:r>
            <a:r>
              <a:rPr lang="en-US" dirty="0" smtClean="0"/>
              <a:t>?</a:t>
            </a:r>
          </a:p>
          <a:p>
            <a:r>
              <a:rPr lang="en-US" dirty="0" err="1" smtClean="0"/>
              <a:t>Dapatkah</a:t>
            </a:r>
            <a:r>
              <a:rPr lang="en-US" dirty="0" smtClean="0"/>
              <a:t> </a:t>
            </a:r>
            <a:r>
              <a:rPr lang="en-US" dirty="0" err="1" smtClean="0"/>
              <a:t>masalah</a:t>
            </a:r>
            <a:r>
              <a:rPr lang="en-US" dirty="0" smtClean="0"/>
              <a:t> </a:t>
            </a:r>
            <a:r>
              <a:rPr lang="en-US" dirty="0" err="1" smtClean="0"/>
              <a:t>dan</a:t>
            </a:r>
            <a:r>
              <a:rPr lang="en-US" dirty="0" smtClean="0"/>
              <a:t> </a:t>
            </a:r>
            <a:r>
              <a:rPr lang="en-US" dirty="0" err="1" smtClean="0"/>
              <a:t>tujuan</a:t>
            </a:r>
            <a:r>
              <a:rPr lang="en-US" dirty="0" smtClean="0"/>
              <a:t> </a:t>
            </a:r>
            <a:r>
              <a:rPr lang="en-US" dirty="0" err="1" smtClean="0"/>
              <a:t>dibuat</a:t>
            </a:r>
            <a:r>
              <a:rPr lang="en-US" dirty="0" smtClean="0"/>
              <a:t> </a:t>
            </a:r>
            <a:r>
              <a:rPr lang="en-US" dirty="0" err="1" smtClean="0"/>
              <a:t>menjadi</a:t>
            </a:r>
            <a:r>
              <a:rPr lang="en-US" dirty="0" smtClean="0"/>
              <a:t> </a:t>
            </a:r>
            <a:r>
              <a:rPr lang="en-US" dirty="0" err="1" smtClean="0"/>
              <a:t>spesifik</a:t>
            </a:r>
            <a:r>
              <a:rPr lang="en-US" dirty="0" smtClean="0"/>
              <a:t>? (</a:t>
            </a:r>
            <a:r>
              <a:rPr lang="en-US" dirty="0" err="1" smtClean="0"/>
              <a:t>dapat</a:t>
            </a:r>
            <a:r>
              <a:rPr lang="en-US" dirty="0" smtClean="0"/>
              <a:t> </a:t>
            </a:r>
            <a:r>
              <a:rPr lang="en-US" dirty="0" err="1" smtClean="0"/>
              <a:t>dihitung</a:t>
            </a:r>
            <a:r>
              <a:rPr lang="en-US" dirty="0" smtClean="0"/>
              <a:t>, </a:t>
            </a:r>
            <a:r>
              <a:rPr lang="en-US" dirty="0" err="1" smtClean="0"/>
              <a:t>diukur</a:t>
            </a:r>
            <a:r>
              <a:rPr lang="en-US" dirty="0" smtClean="0"/>
              <a:t> </a:t>
            </a:r>
            <a:r>
              <a:rPr lang="en-US" dirty="0" err="1" smtClean="0"/>
              <a:t>waktunya</a:t>
            </a:r>
            <a:r>
              <a:rPr lang="en-US" dirty="0" smtClean="0"/>
              <a:t>, </a:t>
            </a:r>
            <a:r>
              <a:rPr lang="en-US" dirty="0" err="1" smtClean="0"/>
              <a:t>dll</a:t>
            </a:r>
            <a:r>
              <a:rPr lang="en-US" dirty="0" smtClean="0"/>
              <a:t>)</a:t>
            </a:r>
          </a:p>
          <a:p>
            <a:r>
              <a:rPr lang="en-US" dirty="0" err="1" smtClean="0"/>
              <a:t>Apakah</a:t>
            </a:r>
            <a:r>
              <a:rPr lang="en-US" dirty="0" smtClean="0"/>
              <a:t> </a:t>
            </a:r>
            <a:r>
              <a:rPr lang="en-US" dirty="0" err="1" smtClean="0"/>
              <a:t>masalahnya</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klien</a:t>
            </a:r>
            <a:r>
              <a:rPr lang="en-US" dirty="0" smtClean="0"/>
              <a:t>?</a:t>
            </a:r>
          </a:p>
          <a:p>
            <a:r>
              <a:rPr lang="en-US" dirty="0" err="1" smtClean="0"/>
              <a:t>Apakah</a:t>
            </a:r>
            <a:r>
              <a:rPr lang="en-US" dirty="0" smtClean="0"/>
              <a:t> </a:t>
            </a:r>
            <a:r>
              <a:rPr lang="en-US" dirty="0" err="1" smtClean="0"/>
              <a:t>penyelesaian</a:t>
            </a:r>
            <a:r>
              <a:rPr lang="en-US" dirty="0" smtClean="0"/>
              <a:t> lain </a:t>
            </a:r>
            <a:r>
              <a:rPr lang="en-US" dirty="0" err="1" smtClean="0"/>
              <a:t>sudah</a:t>
            </a:r>
            <a:r>
              <a:rPr lang="en-US" dirty="0" smtClean="0"/>
              <a:t> </a:t>
            </a:r>
            <a:r>
              <a:rPr lang="en-US" dirty="0" err="1" smtClean="0"/>
              <a:t>tidak</a:t>
            </a:r>
            <a:r>
              <a:rPr lang="en-US" dirty="0" smtClean="0"/>
              <a:t> </a:t>
            </a:r>
            <a:r>
              <a:rPr lang="en-US" dirty="0" err="1" smtClean="0"/>
              <a:t>memungkinkan</a:t>
            </a:r>
            <a:r>
              <a:rPr lang="en-US" dirty="0" smtClean="0"/>
              <a:t>? (</a:t>
            </a:r>
            <a:r>
              <a:rPr lang="en-US" dirty="0" err="1" smtClean="0"/>
              <a:t>dr</a:t>
            </a:r>
            <a:r>
              <a:rPr lang="en-US" dirty="0" smtClean="0"/>
              <a:t> </a:t>
            </a:r>
            <a:r>
              <a:rPr lang="en-US" dirty="0" err="1" smtClean="0"/>
              <a:t>kedokteran</a:t>
            </a:r>
            <a:r>
              <a:rPr lang="en-US" dirty="0" smtClean="0"/>
              <a:t>, </a:t>
            </a:r>
            <a:r>
              <a:rPr lang="en-US" dirty="0" err="1" smtClean="0"/>
              <a:t>dll</a:t>
            </a:r>
            <a:r>
              <a:rPr lang="en-US" dirty="0" smtClean="0"/>
              <a:t>)</a:t>
            </a:r>
          </a:p>
          <a:p>
            <a:r>
              <a:rPr lang="en-US" dirty="0" err="1" smtClean="0"/>
              <a:t>Apakah</a:t>
            </a:r>
            <a:r>
              <a:rPr lang="en-US" dirty="0" smtClean="0"/>
              <a:t> </a:t>
            </a:r>
            <a:r>
              <a:rPr lang="en-US" dirty="0" err="1" smtClean="0"/>
              <a:t>masalahnya</a:t>
            </a:r>
            <a:r>
              <a:rPr lang="en-US" dirty="0" smtClean="0"/>
              <a:t> </a:t>
            </a:r>
            <a:r>
              <a:rPr lang="en-US" dirty="0" err="1" smtClean="0"/>
              <a:t>memungkinkan</a:t>
            </a:r>
            <a:r>
              <a:rPr lang="en-US" dirty="0" smtClean="0"/>
              <a:t> </a:t>
            </a:r>
            <a:r>
              <a:rPr lang="en-US" dirty="0" err="1" smtClean="0"/>
              <a:t>untuk</a:t>
            </a:r>
            <a:r>
              <a:rPr lang="en-US" dirty="0" smtClean="0"/>
              <a:t> </a:t>
            </a:r>
            <a:r>
              <a:rPr lang="en-US" dirty="0" err="1" smtClean="0"/>
              <a:t>diatasi</a:t>
            </a:r>
            <a:r>
              <a:rPr lang="en-US" dirty="0" smtClean="0"/>
              <a:t>?</a:t>
            </a:r>
          </a:p>
          <a:p>
            <a:r>
              <a:rPr lang="en-US" dirty="0" err="1" smtClean="0"/>
              <a:t>Jika</a:t>
            </a:r>
            <a:r>
              <a:rPr lang="en-US" dirty="0" smtClean="0"/>
              <a:t> </a:t>
            </a:r>
            <a:r>
              <a:rPr lang="en-US" dirty="0" err="1" smtClean="0"/>
              <a:t>tujuan</a:t>
            </a:r>
            <a:r>
              <a:rPr lang="en-US" dirty="0" smtClean="0"/>
              <a:t> </a:t>
            </a:r>
            <a:r>
              <a:rPr lang="en-US" dirty="0" err="1" smtClean="0"/>
              <a:t>tercapai</a:t>
            </a:r>
            <a:r>
              <a:rPr lang="en-US" dirty="0" smtClean="0"/>
              <a:t>, </a:t>
            </a:r>
            <a:r>
              <a:rPr lang="en-US" dirty="0" err="1" smtClean="0"/>
              <a:t>apakah</a:t>
            </a:r>
            <a:r>
              <a:rPr lang="en-US" dirty="0" smtClean="0"/>
              <a:t> </a:t>
            </a:r>
            <a:r>
              <a:rPr lang="en-US" dirty="0" err="1" smtClean="0"/>
              <a:t>mudah</a:t>
            </a:r>
            <a:r>
              <a:rPr lang="en-US" dirty="0" smtClean="0"/>
              <a:t> </a:t>
            </a:r>
            <a:r>
              <a:rPr lang="en-US" dirty="0" err="1" smtClean="0"/>
              <a:t>untuk</a:t>
            </a:r>
            <a:r>
              <a:rPr lang="en-US" dirty="0" smtClean="0"/>
              <a:t> </a:t>
            </a:r>
            <a:r>
              <a:rPr lang="en-US" dirty="0" err="1" smtClean="0"/>
              <a:t>digeneralisasi</a:t>
            </a:r>
            <a:r>
              <a:rPr lang="en-US" dirty="0" smtClean="0"/>
              <a:t>?</a:t>
            </a:r>
          </a:p>
          <a:p>
            <a:r>
              <a:rPr lang="en-US" dirty="0" err="1" smtClean="0"/>
              <a:t>Adakah</a:t>
            </a:r>
            <a:r>
              <a:rPr lang="en-US" dirty="0" smtClean="0"/>
              <a:t> </a:t>
            </a:r>
            <a:r>
              <a:rPr lang="en-US" dirty="0" err="1" smtClean="0"/>
              <a:t>orang</a:t>
            </a:r>
            <a:r>
              <a:rPr lang="en-US" dirty="0" smtClean="0"/>
              <a:t> </a:t>
            </a:r>
            <a:r>
              <a:rPr lang="en-US" dirty="0" err="1" smtClean="0"/>
              <a:t>dekat</a:t>
            </a:r>
            <a:r>
              <a:rPr lang="en-US" dirty="0" smtClean="0"/>
              <a:t> yang </a:t>
            </a:r>
            <a:r>
              <a:rPr lang="en-US" dirty="0" err="1" smtClean="0"/>
              <a:t>bisa</a:t>
            </a:r>
            <a:r>
              <a:rPr lang="en-US" dirty="0" smtClean="0"/>
              <a:t> </a:t>
            </a:r>
            <a:r>
              <a:rPr lang="en-US" dirty="0" err="1" smtClean="0"/>
              <a:t>membantu</a:t>
            </a:r>
            <a:r>
              <a:rPr lang="en-US" dirty="0" smtClean="0"/>
              <a:t>?</a:t>
            </a:r>
          </a:p>
          <a:p>
            <a:r>
              <a:rPr lang="en-US" dirty="0" err="1" smtClean="0"/>
              <a:t>Apa</a:t>
            </a:r>
            <a:r>
              <a:rPr lang="en-US" dirty="0" smtClean="0"/>
              <a:t> </a:t>
            </a:r>
            <a:r>
              <a:rPr lang="en-US" dirty="0" err="1" smtClean="0"/>
              <a:t>ada</a:t>
            </a:r>
            <a:r>
              <a:rPr lang="en-US" dirty="0" smtClean="0"/>
              <a:t> </a:t>
            </a:r>
            <a:r>
              <a:rPr lang="en-US" dirty="0" err="1" smtClean="0"/>
              <a:t>orang</a:t>
            </a:r>
            <a:r>
              <a:rPr lang="en-US" dirty="0" smtClean="0"/>
              <a:t> yang </a:t>
            </a:r>
            <a:r>
              <a:rPr lang="en-US" dirty="0" err="1" smtClean="0"/>
              <a:t>bisa</a:t>
            </a:r>
            <a:r>
              <a:rPr lang="en-US" dirty="0" smtClean="0"/>
              <a:t> </a:t>
            </a:r>
            <a:r>
              <a:rPr lang="en-US" dirty="0" err="1" smtClean="0"/>
              <a:t>mengganggu</a:t>
            </a:r>
            <a:r>
              <a:rPr lang="en-US" dirty="0" smtClean="0"/>
              <a:t>?</a:t>
            </a:r>
          </a:p>
          <a:p>
            <a:r>
              <a:rPr lang="en-US" dirty="0" err="1" smtClean="0"/>
              <a:t>Apakah</a:t>
            </a:r>
            <a:r>
              <a:rPr lang="en-US" dirty="0" smtClean="0"/>
              <a:t> </a:t>
            </a:r>
            <a:r>
              <a:rPr lang="en-US" dirty="0" err="1" smtClean="0"/>
              <a:t>anda</a:t>
            </a:r>
            <a:r>
              <a:rPr lang="en-US" dirty="0" smtClean="0"/>
              <a:t> </a:t>
            </a:r>
            <a:r>
              <a:rPr lang="en-US" dirty="0" err="1" smtClean="0"/>
              <a:t>mampu</a:t>
            </a:r>
            <a:r>
              <a:rPr lang="en-US" dirty="0" smtClean="0"/>
              <a:t> </a:t>
            </a:r>
            <a:r>
              <a:rPr lang="en-US" dirty="0" err="1" smtClean="0"/>
              <a:t>melaksanakan</a:t>
            </a:r>
            <a:r>
              <a:rPr lang="en-US" dirty="0" smtClean="0"/>
              <a:t> program </a:t>
            </a:r>
            <a:r>
              <a:rPr lang="en-US" dirty="0" err="1" smtClean="0"/>
              <a:t>itu</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a:r>
            <a:r>
              <a:rPr lang="id-ID" dirty="0" smtClean="0"/>
              <a:t>milih</a:t>
            </a:r>
            <a:r>
              <a:rPr lang="en-US" dirty="0" smtClean="0"/>
              <a:t> </a:t>
            </a:r>
            <a:r>
              <a:rPr lang="en-US" dirty="0" err="1" smtClean="0"/>
              <a:t>prosedur</a:t>
            </a:r>
            <a:r>
              <a:rPr lang="en-US" dirty="0" smtClean="0"/>
              <a:t> assessment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Definisikan</a:t>
            </a:r>
            <a:r>
              <a:rPr lang="en-US" dirty="0" smtClean="0"/>
              <a:t> </a:t>
            </a:r>
            <a:r>
              <a:rPr lang="en-US" dirty="0" err="1" smtClean="0"/>
              <a:t>gangguan</a:t>
            </a:r>
            <a:r>
              <a:rPr lang="en-US" dirty="0" smtClean="0"/>
              <a:t> </a:t>
            </a:r>
            <a:r>
              <a:rPr lang="en-US" dirty="0" err="1" smtClean="0"/>
              <a:t>secara</a:t>
            </a:r>
            <a:r>
              <a:rPr lang="en-US" dirty="0" smtClean="0"/>
              <a:t> </a:t>
            </a:r>
            <a:r>
              <a:rPr lang="en-US" dirty="0" err="1" smtClean="0"/>
              <a:t>operasional</a:t>
            </a:r>
            <a:r>
              <a:rPr lang="en-US" dirty="0" smtClean="0"/>
              <a:t>, </a:t>
            </a:r>
            <a:r>
              <a:rPr lang="en-US" dirty="0" err="1" smtClean="0"/>
              <a:t>lengkap</a:t>
            </a:r>
            <a:r>
              <a:rPr lang="en-US" dirty="0" smtClean="0"/>
              <a:t> </a:t>
            </a:r>
            <a:r>
              <a:rPr lang="en-US" dirty="0" err="1" smtClean="0"/>
              <a:t>dengan</a:t>
            </a:r>
            <a:r>
              <a:rPr lang="en-US" dirty="0" smtClean="0"/>
              <a:t> baseline-</a:t>
            </a:r>
            <a:r>
              <a:rPr lang="en-US" dirty="0" err="1" smtClean="0"/>
              <a:t>nya</a:t>
            </a:r>
            <a:endParaRPr lang="en-US" dirty="0" smtClean="0"/>
          </a:p>
          <a:p>
            <a:r>
              <a:rPr lang="en-US" dirty="0" err="1" smtClean="0"/>
              <a:t>Pilih</a:t>
            </a:r>
            <a:r>
              <a:rPr lang="en-US" dirty="0" smtClean="0"/>
              <a:t> </a:t>
            </a:r>
            <a:r>
              <a:rPr lang="en-US" dirty="0" err="1" smtClean="0"/>
              <a:t>prosedur</a:t>
            </a:r>
            <a:r>
              <a:rPr lang="en-US" dirty="0" smtClean="0"/>
              <a:t> yang </a:t>
            </a:r>
            <a:r>
              <a:rPr lang="en-US" dirty="0" err="1" smtClean="0"/>
              <a:t>tepat</a:t>
            </a:r>
            <a:r>
              <a:rPr lang="en-US" dirty="0" smtClean="0"/>
              <a:t> </a:t>
            </a:r>
            <a:r>
              <a:rPr lang="en-US" dirty="0" err="1" smtClean="0"/>
              <a:t>untuk</a:t>
            </a:r>
            <a:r>
              <a:rPr lang="en-US" dirty="0" smtClean="0"/>
              <a:t> </a:t>
            </a:r>
            <a:r>
              <a:rPr lang="en-US" dirty="0" err="1" smtClean="0"/>
              <a:t>mengukur</a:t>
            </a:r>
            <a:r>
              <a:rPr lang="en-US" dirty="0" smtClean="0"/>
              <a:t> baseline</a:t>
            </a:r>
          </a:p>
          <a:p>
            <a:pPr lvl="1"/>
            <a:r>
              <a:rPr lang="en-US" dirty="0" err="1" smtClean="0"/>
              <a:t>Memonitor</a:t>
            </a:r>
            <a:r>
              <a:rPr lang="en-US" dirty="0" smtClean="0"/>
              <a:t> </a:t>
            </a:r>
            <a:r>
              <a:rPr lang="en-US" dirty="0" err="1" smtClean="0"/>
              <a:t>perilaku</a:t>
            </a:r>
            <a:r>
              <a:rPr lang="en-US" dirty="0" smtClean="0"/>
              <a:t> yang </a:t>
            </a:r>
            <a:r>
              <a:rPr lang="en-US" dirty="0" err="1" smtClean="0"/>
              <a:t>bermasalh</a:t>
            </a:r>
            <a:endParaRPr lang="en-US" dirty="0" smtClean="0"/>
          </a:p>
          <a:p>
            <a:pPr lvl="1"/>
            <a:r>
              <a:rPr lang="en-US" dirty="0" err="1" smtClean="0"/>
              <a:t>Mengidentifikasi</a:t>
            </a:r>
            <a:r>
              <a:rPr lang="en-US" dirty="0" smtClean="0"/>
              <a:t> stimulus yang </a:t>
            </a:r>
            <a:r>
              <a:rPr lang="en-US" dirty="0" err="1" smtClean="0"/>
              <a:t>mengontrol</a:t>
            </a:r>
            <a:endParaRPr lang="en-US" dirty="0" smtClean="0"/>
          </a:p>
          <a:p>
            <a:pPr lvl="1"/>
            <a:r>
              <a:rPr lang="en-US" dirty="0" err="1" smtClean="0"/>
              <a:t>Mengidentifikasi</a:t>
            </a:r>
            <a:r>
              <a:rPr lang="en-US" dirty="0" smtClean="0"/>
              <a:t> </a:t>
            </a:r>
            <a:r>
              <a:rPr lang="en-US" dirty="0" err="1" smtClean="0"/>
              <a:t>konsekuensi</a:t>
            </a:r>
            <a:r>
              <a:rPr lang="en-US" dirty="0" smtClean="0"/>
              <a:t> yang </a:t>
            </a:r>
            <a:r>
              <a:rPr lang="en-US" dirty="0" err="1" smtClean="0"/>
              <a:t>membuat</a:t>
            </a:r>
            <a:r>
              <a:rPr lang="en-US" dirty="0" smtClean="0"/>
              <a:t> </a:t>
            </a:r>
            <a:r>
              <a:rPr lang="en-US" dirty="0" err="1" smtClean="0"/>
              <a:t>perilaku</a:t>
            </a:r>
            <a:r>
              <a:rPr lang="en-US" dirty="0" smtClean="0"/>
              <a:t> </a:t>
            </a:r>
            <a:r>
              <a:rPr lang="en-US" dirty="0" err="1" smtClean="0"/>
              <a:t>bertahan</a:t>
            </a:r>
            <a:endParaRPr lang="en-US" dirty="0" smtClean="0"/>
          </a:p>
          <a:p>
            <a:pPr lvl="1"/>
            <a:r>
              <a:rPr lang="en-US" dirty="0" err="1" smtClean="0"/>
              <a:t>Mengindentifikasi</a:t>
            </a:r>
            <a:r>
              <a:rPr lang="en-US" dirty="0" smtClean="0"/>
              <a:t> </a:t>
            </a:r>
            <a:r>
              <a:rPr lang="en-US" dirty="0" err="1" smtClean="0"/>
              <a:t>perilaku</a:t>
            </a:r>
            <a:r>
              <a:rPr lang="en-US" dirty="0" smtClean="0"/>
              <a:t> </a:t>
            </a:r>
            <a:r>
              <a:rPr lang="en-US" dirty="0" err="1" smtClean="0"/>
              <a:t>alternatif</a:t>
            </a:r>
            <a:r>
              <a:rPr lang="en-US" dirty="0" smtClean="0"/>
              <a:t> yang </a:t>
            </a:r>
            <a:r>
              <a:rPr lang="en-US" dirty="0" err="1" smtClean="0"/>
              <a:t>tepat</a:t>
            </a:r>
            <a:endParaRPr lang="en-US" dirty="0" smtClean="0"/>
          </a:p>
          <a:p>
            <a:r>
              <a:rPr lang="en-US" dirty="0" err="1" smtClean="0"/>
              <a:t>Mendesign</a:t>
            </a:r>
            <a:r>
              <a:rPr lang="en-US" dirty="0" smtClean="0"/>
              <a:t> </a:t>
            </a:r>
            <a:r>
              <a:rPr lang="en-US" dirty="0" err="1" smtClean="0"/>
              <a:t>prosedur</a:t>
            </a:r>
            <a:r>
              <a:rPr lang="en-US" dirty="0" smtClean="0"/>
              <a:t> </a:t>
            </a:r>
            <a:r>
              <a:rPr lang="en-US" dirty="0" err="1" smtClean="0"/>
              <a:t>untuk</a:t>
            </a:r>
            <a:r>
              <a:rPr lang="en-US" dirty="0" smtClean="0"/>
              <a:t> </a:t>
            </a:r>
            <a:r>
              <a:rPr lang="en-US" dirty="0" err="1" smtClean="0"/>
              <a:t>merekam</a:t>
            </a:r>
            <a:r>
              <a:rPr lang="en-US" dirty="0" smtClean="0"/>
              <a:t> </a:t>
            </a:r>
            <a:r>
              <a:rPr lang="en-US" dirty="0" err="1" smtClean="0"/>
              <a:t>perilaku</a:t>
            </a:r>
            <a:endParaRPr lang="en-US" dirty="0" smtClean="0"/>
          </a:p>
          <a:p>
            <a:r>
              <a:rPr lang="en-US" dirty="0" err="1" smtClean="0"/>
              <a:t>Memastikan</a:t>
            </a:r>
            <a:r>
              <a:rPr lang="en-US" dirty="0" smtClean="0"/>
              <a:t> </a:t>
            </a:r>
            <a:r>
              <a:rPr lang="en-US" dirty="0" err="1" smtClean="0"/>
              <a:t>bahwa</a:t>
            </a:r>
            <a:r>
              <a:rPr lang="en-US" dirty="0" smtClean="0"/>
              <a:t> observer </a:t>
            </a:r>
            <a:r>
              <a:rPr lang="en-US" dirty="0" err="1" smtClean="0"/>
              <a:t>memiliki</a:t>
            </a:r>
            <a:r>
              <a:rPr lang="en-US" dirty="0" smtClean="0"/>
              <a:t> </a:t>
            </a:r>
            <a:r>
              <a:rPr lang="en-US" dirty="0" err="1" smtClean="0"/>
              <a:t>kemampuan</a:t>
            </a:r>
            <a:r>
              <a:rPr lang="en-US" dirty="0" smtClean="0"/>
              <a:t> </a:t>
            </a:r>
            <a:r>
              <a:rPr lang="en-US" dirty="0" err="1" smtClean="0"/>
              <a:t>untuk</a:t>
            </a:r>
            <a:r>
              <a:rPr lang="en-US" dirty="0" smtClean="0"/>
              <a:t> </a:t>
            </a:r>
            <a:r>
              <a:rPr lang="en-US" dirty="0" err="1" smtClean="0"/>
              <a:t>mengobservasi</a:t>
            </a:r>
            <a:r>
              <a:rPr lang="en-US" dirty="0" smtClean="0"/>
              <a:t> </a:t>
            </a:r>
            <a:r>
              <a:rPr lang="en-US" dirty="0" err="1" smtClean="0"/>
              <a:t>perilaku</a:t>
            </a:r>
            <a:r>
              <a:rPr lang="en-US" dirty="0" smtClean="0"/>
              <a:t> target</a:t>
            </a:r>
          </a:p>
          <a:p>
            <a:r>
              <a:rPr lang="en-US" dirty="0" err="1" smtClean="0"/>
              <a:t>Menganalisis</a:t>
            </a:r>
            <a:r>
              <a:rPr lang="en-US" dirty="0" smtClean="0"/>
              <a:t> data </a:t>
            </a:r>
            <a:r>
              <a:rPr lang="en-US" dirty="0" smtClean="0"/>
              <a:t>baseline</a:t>
            </a:r>
            <a:r>
              <a:rPr lang="id-ID" dirty="0" smtClean="0"/>
              <a:t> untuk memilih strategi intervensi yang tepat</a:t>
            </a:r>
          </a:p>
          <a:p>
            <a:r>
              <a:rPr lang="id-ID" dirty="0" smtClean="0"/>
              <a:t>Putuskan kapan tahap baseline selesai dan dilanjutkan dengan tahap intervensi</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sz="3600" dirty="0" smtClean="0"/>
              <a:t>Strategi untuk design &amp; implementasi program</a:t>
            </a:r>
            <a:endParaRPr lang="id-ID" dirty="0"/>
          </a:p>
        </p:txBody>
      </p:sp>
      <p:sp>
        <p:nvSpPr>
          <p:cNvPr id="3" name="Content Placeholder 2"/>
          <p:cNvSpPr>
            <a:spLocks noGrp="1"/>
          </p:cNvSpPr>
          <p:nvPr>
            <p:ph idx="1"/>
          </p:nvPr>
        </p:nvSpPr>
        <p:spPr/>
        <p:txBody>
          <a:bodyPr/>
          <a:lstStyle/>
          <a:p>
            <a:r>
              <a:rPr lang="id-ID" dirty="0" smtClean="0"/>
              <a:t>Definisikan tujuan, identifikasi perilaku target, tujuan yang hendak dicapai, dan stimulus control</a:t>
            </a:r>
          </a:p>
          <a:p>
            <a:r>
              <a:rPr lang="id-ID" dirty="0" smtClean="0"/>
              <a:t>Identifikasi individu yang dapat menolong mengendalikan stimulus dan reinforcement</a:t>
            </a:r>
          </a:p>
          <a:p>
            <a:r>
              <a:rPr lang="id-ID" dirty="0" smtClean="0"/>
              <a:t>Pertimbangkan bagaimana memperkuat stimulus control</a:t>
            </a:r>
          </a:p>
          <a:p>
            <a:r>
              <a:rPr lang="id-ID" dirty="0" smtClean="0"/>
              <a:t>Jika hendak mengembangkan perilaku baru, tentukan metode yang hendak digunakan</a:t>
            </a:r>
            <a:endParaRPr lang="id-ID" dirty="0"/>
          </a:p>
        </p:txBody>
      </p:sp>
    </p:spTree>
    <p:extLst>
      <p:ext uri="{BB962C8B-B14F-4D97-AF65-F5344CB8AC3E}">
        <p14:creationId xmlns:p14="http://schemas.microsoft.com/office/powerpoint/2010/main" val="155329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sz="3200" dirty="0"/>
              <a:t>Strategi untuk design &amp; implementasi </a:t>
            </a:r>
            <a:r>
              <a:rPr lang="id-ID" sz="3200" dirty="0" smtClean="0"/>
              <a:t>program (2)</a:t>
            </a:r>
            <a:endParaRPr lang="id-ID" sz="3200" dirty="0"/>
          </a:p>
        </p:txBody>
      </p:sp>
      <p:sp>
        <p:nvSpPr>
          <p:cNvPr id="3" name="Content Placeholder 2"/>
          <p:cNvSpPr>
            <a:spLocks noGrp="1"/>
          </p:cNvSpPr>
          <p:nvPr>
            <p:ph idx="1"/>
          </p:nvPr>
        </p:nvSpPr>
        <p:spPr/>
        <p:txBody>
          <a:bodyPr/>
          <a:lstStyle/>
          <a:p>
            <a:r>
              <a:rPr lang="id-ID" dirty="0" smtClean="0"/>
              <a:t>Jika strategi yang diterapkan melibatkan stimulus control baru, pastikan pemilihan stimulus controlnya tepat</a:t>
            </a:r>
          </a:p>
          <a:p>
            <a:r>
              <a:rPr lang="id-ID" dirty="0" smtClean="0"/>
              <a:t>Jika hendak mengurangi perilaku, pertimbangkan strategi yang digunakan</a:t>
            </a:r>
          </a:p>
          <a:p>
            <a:r>
              <a:rPr lang="id-ID" dirty="0" smtClean="0"/>
              <a:t>Buat sistem reinforcement yang detail</a:t>
            </a:r>
          </a:p>
          <a:p>
            <a:r>
              <a:rPr lang="id-ID" dirty="0" smtClean="0"/>
              <a:t>Setting situasi dengan spesifik</a:t>
            </a:r>
          </a:p>
          <a:p>
            <a:r>
              <a:rPr lang="id-ID" dirty="0" smtClean="0"/>
              <a:t>Gambarkan rencana anda menggeneralisasi perilaku yang diperbaiki </a:t>
            </a:r>
            <a:endParaRPr lang="id-ID" dirty="0"/>
          </a:p>
        </p:txBody>
      </p:sp>
    </p:spTree>
    <p:extLst>
      <p:ext uri="{BB962C8B-B14F-4D97-AF65-F5344CB8AC3E}">
        <p14:creationId xmlns:p14="http://schemas.microsoft.com/office/powerpoint/2010/main" val="120370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sz="3200" dirty="0"/>
              <a:t>Strategi untuk design &amp; implementasi </a:t>
            </a:r>
            <a:r>
              <a:rPr lang="id-ID" sz="3200" dirty="0" smtClean="0"/>
              <a:t>program (3)</a:t>
            </a:r>
            <a:endParaRPr lang="id-ID" sz="3200" dirty="0"/>
          </a:p>
        </p:txBody>
      </p:sp>
      <p:sp>
        <p:nvSpPr>
          <p:cNvPr id="3" name="Content Placeholder 2"/>
          <p:cNvSpPr>
            <a:spLocks noGrp="1"/>
          </p:cNvSpPr>
          <p:nvPr>
            <p:ph idx="1"/>
          </p:nvPr>
        </p:nvSpPr>
        <p:spPr/>
        <p:txBody>
          <a:bodyPr/>
          <a:lstStyle/>
          <a:p>
            <a:r>
              <a:rPr lang="id-ID" sz="2800" dirty="0" smtClean="0"/>
              <a:t>Jelaskan proses pengukuran harian dan grafik</a:t>
            </a:r>
          </a:p>
          <a:p>
            <a:r>
              <a:rPr lang="id-ID" sz="2800" dirty="0" smtClean="0"/>
              <a:t>Kumpulkan materi yang dibutuhkan</a:t>
            </a:r>
          </a:p>
          <a:p>
            <a:r>
              <a:rPr lang="id-ID" sz="2800" dirty="0" smtClean="0"/>
              <a:t>Buatlah panduan peraturan dan tanggung jawab untuk semua yang terlibat dalam program</a:t>
            </a:r>
          </a:p>
          <a:p>
            <a:r>
              <a:rPr lang="id-ID" sz="2800" dirty="0" smtClean="0"/>
              <a:t>Tentukan tanggal untuk review dan siapa yang terlibat</a:t>
            </a:r>
          </a:p>
          <a:p>
            <a:r>
              <a:rPr lang="id-ID" sz="2800" dirty="0" smtClean="0"/>
              <a:t>Perkirakan pengeluaran/dana yang dibutuhkan</a:t>
            </a:r>
          </a:p>
          <a:p>
            <a:r>
              <a:rPr lang="id-ID" sz="2800" dirty="0" smtClean="0"/>
              <a:t>Buat kontrak, tanda tangan</a:t>
            </a:r>
          </a:p>
          <a:p>
            <a:r>
              <a:rPr lang="id-ID" sz="2800" dirty="0" smtClean="0"/>
              <a:t>Mulai program</a:t>
            </a:r>
            <a:endParaRPr lang="id-ID" sz="2800" dirty="0"/>
          </a:p>
        </p:txBody>
      </p:sp>
    </p:spTree>
    <p:extLst>
      <p:ext uri="{BB962C8B-B14F-4D97-AF65-F5344CB8AC3E}">
        <p14:creationId xmlns:p14="http://schemas.microsoft.com/office/powerpoint/2010/main" val="186872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smtClean="0"/>
              <a:t>Mahasiswa mampu melakukan maintenance dan evaluasi terhadap program modifikasi yang dirancangkan. </a:t>
            </a:r>
          </a:p>
          <a:p>
            <a:endParaRPr lang="id-ID" dirty="0" smtClean="0"/>
          </a:p>
          <a:p>
            <a:r>
              <a:rPr lang="id-ID" dirty="0" smtClean="0"/>
              <a:t>Mahasiswa dapat melakukan pengawasan terhadap data yang diambil serta dapat melakukan observasi lanjutan yang dibutuhkan. </a:t>
            </a:r>
          </a:p>
          <a:p>
            <a:endParaRPr lang="id-ID" b="1" dirty="0"/>
          </a:p>
        </p:txBody>
      </p:sp>
    </p:spTree>
    <p:extLst>
      <p:ext uri="{BB962C8B-B14F-4D97-AF65-F5344CB8AC3E}">
        <p14:creationId xmlns:p14="http://schemas.microsoft.com/office/powerpoint/2010/main" val="969690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Evaluasi </a:t>
            </a:r>
            <a:r>
              <a:rPr lang="id-ID" dirty="0" smtClean="0"/>
              <a:t>Program </a:t>
            </a:r>
            <a:endParaRPr lang="id-ID" dirty="0"/>
          </a:p>
        </p:txBody>
      </p:sp>
      <p:sp>
        <p:nvSpPr>
          <p:cNvPr id="3" name="Content Placeholder 2"/>
          <p:cNvSpPr>
            <a:spLocks noGrp="1"/>
          </p:cNvSpPr>
          <p:nvPr>
            <p:ph idx="1"/>
          </p:nvPr>
        </p:nvSpPr>
        <p:spPr/>
        <p:txBody>
          <a:bodyPr/>
          <a:lstStyle/>
          <a:p>
            <a:r>
              <a:rPr lang="id-ID" dirty="0" smtClean="0"/>
              <a:t>Memonitor data untuk melihat apakah ada perubahan pada perilaku </a:t>
            </a:r>
          </a:p>
          <a:p>
            <a:r>
              <a:rPr lang="id-ID" dirty="0" smtClean="0"/>
              <a:t>Diskusikan hasil yang didapatkan </a:t>
            </a:r>
            <a:r>
              <a:rPr lang="id-ID" dirty="0" smtClean="0"/>
              <a:t>dengan pihak yang terkait dan apakah mereka puas dengan perubahan yang ada</a:t>
            </a:r>
          </a:p>
          <a:p>
            <a:r>
              <a:rPr lang="id-ID" dirty="0" smtClean="0"/>
              <a:t>Konsultasi dengan ahli lain untuk “second opinion” akan keberhasilan program</a:t>
            </a:r>
          </a:p>
          <a:p>
            <a:r>
              <a:rPr lang="id-ID" dirty="0" smtClean="0"/>
              <a:t>Lakukan perubahan pada program bila dianggap perlu</a:t>
            </a:r>
          </a:p>
          <a:p>
            <a:endParaRPr lang="id-ID" dirty="0"/>
          </a:p>
        </p:txBody>
      </p:sp>
    </p:spTree>
    <p:extLst>
      <p:ext uri="{BB962C8B-B14F-4D97-AF65-F5344CB8AC3E}">
        <p14:creationId xmlns:p14="http://schemas.microsoft.com/office/powerpoint/2010/main" val="379728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a:solidFill>
            <a:schemeClr val="accent2">
              <a:lumMod val="60000"/>
              <a:lumOff val="40000"/>
            </a:schemeClr>
          </a:solidFill>
        </p:spPr>
        <p:txBody>
          <a:bodyPr/>
          <a:lstStyle/>
          <a:p>
            <a:r>
              <a:rPr lang="id-ID" dirty="0" smtClean="0"/>
              <a:t>Evaluasi Program (2)</a:t>
            </a:r>
            <a:endParaRPr lang="id-ID" dirty="0"/>
          </a:p>
        </p:txBody>
      </p:sp>
      <p:sp>
        <p:nvSpPr>
          <p:cNvPr id="3" name="Content Placeholder 2"/>
          <p:cNvSpPr>
            <a:spLocks noGrp="1"/>
          </p:cNvSpPr>
          <p:nvPr>
            <p:ph idx="1"/>
          </p:nvPr>
        </p:nvSpPr>
        <p:spPr>
          <a:xfrm>
            <a:off x="457200" y="1066800"/>
            <a:ext cx="8229600" cy="5638800"/>
          </a:xfrm>
          <a:solidFill>
            <a:srgbClr val="FFFF00"/>
          </a:solidFill>
        </p:spPr>
        <p:txBody>
          <a:bodyPr/>
          <a:lstStyle/>
          <a:p>
            <a:r>
              <a:rPr lang="id-ID" dirty="0"/>
              <a:t>P</a:t>
            </a:r>
            <a:r>
              <a:rPr lang="id-ID" dirty="0" smtClean="0"/>
              <a:t>utuskan </a:t>
            </a:r>
            <a:r>
              <a:rPr lang="id-ID" dirty="0"/>
              <a:t>program maintenance apa yang hendak </a:t>
            </a:r>
            <a:r>
              <a:rPr lang="id-ID" dirty="0" smtClean="0"/>
              <a:t>diterapkan sampai tujuan yang diinginkan tercapai</a:t>
            </a:r>
            <a:endParaRPr lang="id-ID" dirty="0"/>
          </a:p>
          <a:p>
            <a:r>
              <a:rPr lang="id-ID" dirty="0" smtClean="0"/>
              <a:t>Jika target sudah tercapai, buat pengaturan untuk observasi </a:t>
            </a:r>
            <a:r>
              <a:rPr lang="id-ID" dirty="0"/>
              <a:t>follow up</a:t>
            </a:r>
          </a:p>
          <a:p>
            <a:r>
              <a:rPr lang="id-ID" dirty="0" smtClean="0"/>
              <a:t>Hitung usaha/pengeluaran yang diperlukan (cost-effective analysis)</a:t>
            </a:r>
          </a:p>
          <a:p>
            <a:r>
              <a:rPr lang="id-ID" dirty="0" smtClean="0"/>
              <a:t>Jika </a:t>
            </a:r>
            <a:r>
              <a:rPr lang="id-ID" dirty="0"/>
              <a:t>memungkinkan lakukan analisis terhadap program yang sudah dikerjakan dan komunikasikan prosedur serta hasilnya kepada orang lain. </a:t>
            </a:r>
          </a:p>
          <a:p>
            <a:endParaRPr lang="id-ID" dirty="0"/>
          </a:p>
        </p:txBody>
      </p:sp>
    </p:spTree>
    <p:extLst>
      <p:ext uri="{BB962C8B-B14F-4D97-AF65-F5344CB8AC3E}">
        <p14:creationId xmlns:p14="http://schemas.microsoft.com/office/powerpoint/2010/main" val="118029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Tahapan program</a:t>
            </a:r>
            <a:endParaRPr lang="id-ID" dirty="0"/>
          </a:p>
        </p:txBody>
      </p:sp>
      <p:sp>
        <p:nvSpPr>
          <p:cNvPr id="3" name="Content Placeholder 2"/>
          <p:cNvSpPr>
            <a:spLocks noGrp="1"/>
          </p:cNvSpPr>
          <p:nvPr>
            <p:ph idx="1"/>
          </p:nvPr>
        </p:nvSpPr>
        <p:spPr>
          <a:xfrm>
            <a:off x="457200" y="1295400"/>
            <a:ext cx="8229600" cy="5562600"/>
          </a:xfrm>
          <a:solidFill>
            <a:schemeClr val="accent3">
              <a:lumMod val="40000"/>
              <a:lumOff val="60000"/>
            </a:schemeClr>
          </a:solidFill>
        </p:spPr>
        <p:txBody>
          <a:bodyPr/>
          <a:lstStyle/>
          <a:p>
            <a:r>
              <a:rPr lang="id-ID" dirty="0" smtClean="0"/>
              <a:t>Tahap awal</a:t>
            </a:r>
          </a:p>
          <a:p>
            <a:pPr lvl="1"/>
            <a:r>
              <a:rPr lang="id-ID" dirty="0" smtClean="0"/>
              <a:t>Memperjelas masalah dan menentukan siapa yang akan menangani</a:t>
            </a:r>
          </a:p>
          <a:p>
            <a:r>
              <a:rPr lang="id-ID" dirty="0" smtClean="0"/>
              <a:t>Penentuan baseline</a:t>
            </a:r>
          </a:p>
          <a:p>
            <a:pPr lvl="1"/>
            <a:r>
              <a:rPr lang="id-ID" dirty="0" smtClean="0"/>
              <a:t>Menentukan kondisi awal dari perilaku yang bermasalah</a:t>
            </a:r>
          </a:p>
          <a:p>
            <a:r>
              <a:rPr lang="id-ID" dirty="0" smtClean="0"/>
              <a:t>Tahap perlakuan</a:t>
            </a:r>
          </a:p>
          <a:p>
            <a:pPr lvl="1"/>
            <a:r>
              <a:rPr lang="id-ID" dirty="0" smtClean="0"/>
              <a:t>Menerapkan program modifikasi</a:t>
            </a:r>
          </a:p>
          <a:p>
            <a:r>
              <a:rPr lang="id-ID" dirty="0" smtClean="0"/>
              <a:t>Tahap follow-up</a:t>
            </a:r>
          </a:p>
          <a:p>
            <a:pPr lvl="1"/>
            <a:r>
              <a:rPr lang="id-ID" dirty="0" smtClean="0"/>
              <a:t>Memastikan program yang diterapkan dapat terus dipertahankan hasilnya. </a:t>
            </a:r>
            <a:endParaRPr lang="id-ID" dirty="0"/>
          </a:p>
        </p:txBody>
      </p:sp>
    </p:spTree>
    <p:extLst>
      <p:ext uri="{BB962C8B-B14F-4D97-AF65-F5344CB8AC3E}">
        <p14:creationId xmlns:p14="http://schemas.microsoft.com/office/powerpoint/2010/main" val="6041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70550"/>
          </a:xfrm>
        </p:spPr>
        <p:txBody>
          <a:bodyPr/>
          <a:lstStyle/>
          <a:p>
            <a:r>
              <a:rPr lang="id-ID" sz="2400" dirty="0" smtClean="0"/>
              <a:t>Screening phase</a:t>
            </a:r>
          </a:p>
          <a:p>
            <a:r>
              <a:rPr lang="id-ID" sz="2400" dirty="0" smtClean="0"/>
              <a:t>Assessment phase</a:t>
            </a:r>
          </a:p>
          <a:p>
            <a:r>
              <a:rPr lang="id-ID" sz="2400" dirty="0" smtClean="0"/>
              <a:t>Treatment phase</a:t>
            </a:r>
          </a:p>
          <a:p>
            <a:r>
              <a:rPr lang="id-ID" sz="2400" dirty="0" smtClean="0"/>
              <a:t>Follow-up phase</a:t>
            </a:r>
          </a:p>
          <a:p>
            <a:pPr>
              <a:buFont typeface="Wingdings"/>
              <a:buChar char="à"/>
            </a:pPr>
            <a:r>
              <a:rPr lang="id-ID" dirty="0" smtClean="0">
                <a:sym typeface="Wingdings" panose="05000000000000000000" pitchFamily="2" charset="2"/>
              </a:rPr>
              <a:t>Kadang proses treatment harus diuji apakah benar memberikan pengaruh terhadap perilaku dan bukan hanya suatu KEBETULAN</a:t>
            </a:r>
          </a:p>
          <a:p>
            <a:pPr>
              <a:buFont typeface="Wingdings"/>
              <a:buChar char="à"/>
            </a:pPr>
            <a:r>
              <a:rPr lang="id-ID" dirty="0" smtClean="0">
                <a:sym typeface="Wingdings" panose="05000000000000000000" pitchFamily="2" charset="2"/>
              </a:rPr>
              <a:t>Reversal-replication design</a:t>
            </a:r>
          </a:p>
          <a:p>
            <a:pPr>
              <a:buFont typeface="Wingdings"/>
              <a:buChar char="à"/>
            </a:pPr>
            <a:r>
              <a:rPr lang="id-ID" dirty="0" smtClean="0">
                <a:sym typeface="Wingdings" panose="05000000000000000000" pitchFamily="2" charset="2"/>
              </a:rPr>
              <a:t>Multiple-baseline design</a:t>
            </a:r>
          </a:p>
          <a:p>
            <a:pPr>
              <a:buFont typeface="Wingdings"/>
              <a:buChar char="à"/>
            </a:pPr>
            <a:r>
              <a:rPr lang="id-ID" dirty="0" smtClean="0">
                <a:sym typeface="Wingdings" panose="05000000000000000000" pitchFamily="2" charset="2"/>
              </a:rPr>
              <a:t>Changing-criterion design</a:t>
            </a:r>
          </a:p>
          <a:p>
            <a:pPr>
              <a:buFont typeface="Wingdings"/>
              <a:buChar char="à"/>
            </a:pPr>
            <a:r>
              <a:rPr lang="id-ID" dirty="0" smtClean="0">
                <a:sym typeface="Wingdings" panose="05000000000000000000" pitchFamily="2" charset="2"/>
              </a:rPr>
              <a:t>Alternating-treatment (multielement) design</a:t>
            </a:r>
            <a:endParaRPr lang="id-ID" dirty="0"/>
          </a:p>
        </p:txBody>
      </p:sp>
    </p:spTree>
    <p:extLst>
      <p:ext uri="{BB962C8B-B14F-4D97-AF65-F5344CB8AC3E}">
        <p14:creationId xmlns:p14="http://schemas.microsoft.com/office/powerpoint/2010/main" val="395916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Reversal-Replication Design</a:t>
            </a:r>
          </a:p>
          <a:p>
            <a:pPr lvl="1"/>
            <a:r>
              <a:rPr lang="id-ID" dirty="0" smtClean="0"/>
              <a:t>Baseline, treatment, reversal to baseline, replication of treatment</a:t>
            </a:r>
          </a:p>
          <a:p>
            <a:pPr lvl="1"/>
            <a:r>
              <a:rPr lang="id-ID" dirty="0" smtClean="0"/>
              <a:t>Cara ini tidak selalu dapat diterapkan</a:t>
            </a:r>
          </a:p>
          <a:p>
            <a:pPr lvl="1"/>
            <a:r>
              <a:rPr lang="id-ID" dirty="0" smtClean="0"/>
              <a:t>Ada pertimbangan, berapa lama baseline dilakukan dan berapa banyak replikasi yang dilibatkan</a:t>
            </a:r>
          </a:p>
        </p:txBody>
      </p:sp>
    </p:spTree>
    <p:extLst>
      <p:ext uri="{BB962C8B-B14F-4D97-AF65-F5344CB8AC3E}">
        <p14:creationId xmlns:p14="http://schemas.microsoft.com/office/powerpoint/2010/main" val="258220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Multiple-Baseline </a:t>
            </a:r>
            <a:r>
              <a:rPr lang="id-ID" dirty="0" smtClean="0"/>
              <a:t>Design</a:t>
            </a:r>
          </a:p>
          <a:p>
            <a:pPr lvl="1"/>
            <a:r>
              <a:rPr lang="id-ID" dirty="0" smtClean="0"/>
              <a:t>Multiple-baseline-across-situation design</a:t>
            </a:r>
          </a:p>
          <a:p>
            <a:pPr marL="457200" lvl="1" indent="0">
              <a:buNone/>
            </a:pPr>
            <a:r>
              <a:rPr lang="id-ID" dirty="0"/>
              <a:t>	</a:t>
            </a:r>
            <a:r>
              <a:rPr lang="id-ID" dirty="0" smtClean="0"/>
              <a:t>data diukur pada beberapa perilaku yang 	dilakukan oleh satu orang</a:t>
            </a:r>
          </a:p>
          <a:p>
            <a:pPr lvl="1"/>
            <a:r>
              <a:rPr lang="id-ID" dirty="0" smtClean="0"/>
              <a:t>Multiple-baseline-across-people design</a:t>
            </a:r>
          </a:p>
          <a:p>
            <a:pPr marL="457200" lvl="1" indent="0">
              <a:buNone/>
            </a:pPr>
            <a:r>
              <a:rPr lang="id-ID" dirty="0"/>
              <a:t>	</a:t>
            </a:r>
            <a:r>
              <a:rPr lang="id-ID" dirty="0" smtClean="0"/>
              <a:t>data diukur pada beberapa orang yang diberikan 	treatment yang sama</a:t>
            </a:r>
            <a:endParaRPr lang="id-ID" dirty="0"/>
          </a:p>
          <a:p>
            <a:endParaRPr lang="id-ID" dirty="0"/>
          </a:p>
        </p:txBody>
      </p:sp>
    </p:spTree>
    <p:extLst>
      <p:ext uri="{BB962C8B-B14F-4D97-AF65-F5344CB8AC3E}">
        <p14:creationId xmlns:p14="http://schemas.microsoft.com/office/powerpoint/2010/main" val="368613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Changing-criterion design</a:t>
            </a:r>
          </a:p>
          <a:p>
            <a:pPr lvl="1"/>
            <a:r>
              <a:rPr lang="id-ID" dirty="0" smtClean="0"/>
              <a:t>Memperkenalkan beberapa perubahan secara berturut-turut dalam kriteria perilaku yang diberikan treatment</a:t>
            </a:r>
          </a:p>
          <a:p>
            <a:pPr lvl="1"/>
            <a:r>
              <a:rPr lang="id-ID" dirty="0" smtClean="0"/>
              <a:t>Kriteria/syarat yang diberikan dapat terus berubah atau meningkat untuk melihat apakah memang perubahannya terus terjadi dengan program treatment yang ada </a:t>
            </a:r>
            <a:endParaRPr lang="id-ID" dirty="0"/>
          </a:p>
        </p:txBody>
      </p:sp>
    </p:spTree>
    <p:extLst>
      <p:ext uri="{BB962C8B-B14F-4D97-AF65-F5344CB8AC3E}">
        <p14:creationId xmlns:p14="http://schemas.microsoft.com/office/powerpoint/2010/main" val="226255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Alternating treatment design</a:t>
            </a:r>
          </a:p>
          <a:p>
            <a:pPr lvl="1"/>
            <a:r>
              <a:rPr lang="id-ID" dirty="0" smtClean="0"/>
              <a:t>Membandingkan pengaruh antara treatment yang berbeda</a:t>
            </a:r>
          </a:p>
          <a:p>
            <a:pPr lvl="1"/>
            <a:r>
              <a:rPr lang="id-ID" dirty="0" smtClean="0"/>
              <a:t>Dapat diterapkan pada jenis perilaku yang berbeda pada seseorang (topografi berbeda)</a:t>
            </a:r>
            <a:endParaRPr lang="id-ID" dirty="0"/>
          </a:p>
        </p:txBody>
      </p:sp>
    </p:spTree>
    <p:extLst>
      <p:ext uri="{BB962C8B-B14F-4D97-AF65-F5344CB8AC3E}">
        <p14:creationId xmlns:p14="http://schemas.microsoft.com/office/powerpoint/2010/main" val="227509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Data Analysis</a:t>
            </a:r>
            <a:endParaRPr lang="id-ID" dirty="0"/>
          </a:p>
        </p:txBody>
      </p:sp>
      <p:sp>
        <p:nvSpPr>
          <p:cNvPr id="3" name="Content Placeholder 2"/>
          <p:cNvSpPr>
            <a:spLocks noGrp="1"/>
          </p:cNvSpPr>
          <p:nvPr>
            <p:ph idx="1"/>
          </p:nvPr>
        </p:nvSpPr>
        <p:spPr/>
        <p:txBody>
          <a:bodyPr/>
          <a:lstStyle/>
          <a:p>
            <a:r>
              <a:rPr lang="id-ID" dirty="0" smtClean="0"/>
              <a:t>Analisis data menjadi lebih terpercaya apabila</a:t>
            </a:r>
          </a:p>
          <a:p>
            <a:pPr lvl="1"/>
            <a:r>
              <a:rPr lang="id-ID" dirty="0"/>
              <a:t>L</a:t>
            </a:r>
            <a:r>
              <a:rPr lang="id-ID" dirty="0" smtClean="0"/>
              <a:t>ebih banyak replikasi atau pengulangan dilakukan</a:t>
            </a:r>
          </a:p>
          <a:p>
            <a:pPr lvl="1"/>
            <a:r>
              <a:rPr lang="id-ID" dirty="0" smtClean="0"/>
              <a:t>Lebih sedikit overlap data antara baseline dan treatment</a:t>
            </a:r>
          </a:p>
          <a:p>
            <a:pPr lvl="1"/>
            <a:r>
              <a:rPr lang="id-ID" dirty="0" smtClean="0"/>
              <a:t>Lebih cepat observasi dilakukan</a:t>
            </a:r>
          </a:p>
          <a:p>
            <a:pPr lvl="1"/>
            <a:r>
              <a:rPr lang="id-ID" dirty="0"/>
              <a:t>L</a:t>
            </a:r>
            <a:r>
              <a:rPr lang="id-ID" dirty="0" smtClean="0"/>
              <a:t>ebih besar pengaruh treatment</a:t>
            </a:r>
          </a:p>
          <a:p>
            <a:pPr lvl="1"/>
            <a:r>
              <a:rPr lang="id-ID" dirty="0" smtClean="0"/>
              <a:t>Lebih detail prosedur treatment</a:t>
            </a:r>
          </a:p>
          <a:p>
            <a:pPr lvl="1"/>
            <a:r>
              <a:rPr lang="id-ID" dirty="0" smtClean="0"/>
              <a:t>Lebih reliabel proses pengukuran</a:t>
            </a:r>
          </a:p>
          <a:p>
            <a:pPr lvl="1"/>
            <a:r>
              <a:rPr lang="id-ID" dirty="0" smtClean="0"/>
              <a:t>Lebih konsisten hasil penemuan dengan data dan teori</a:t>
            </a:r>
          </a:p>
          <a:p>
            <a:pPr lvl="1"/>
            <a:endParaRPr lang="id-ID" dirty="0"/>
          </a:p>
        </p:txBody>
      </p:sp>
    </p:spTree>
    <p:extLst>
      <p:ext uri="{BB962C8B-B14F-4D97-AF65-F5344CB8AC3E}">
        <p14:creationId xmlns:p14="http://schemas.microsoft.com/office/powerpoint/2010/main" val="2302520978"/>
      </p:ext>
    </p:extLst>
  </p:cSld>
  <p:clrMapOvr>
    <a:masterClrMapping/>
  </p:clrMapOvr>
</p:sld>
</file>

<file path=ppt/theme/theme1.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templete esa unggul 2017</Template>
  <TotalTime>381</TotalTime>
  <Words>1076</Words>
  <Application>Microsoft Office PowerPoint</Application>
  <PresentationFormat>On-screen Show (4:3)</PresentationFormat>
  <Paragraphs>134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templete esa unggul 2017</vt:lpstr>
      <vt:lpstr>Merencanakan, Mengaplikasikan, Mengevaluasi Program Modifikasi Perilaku</vt:lpstr>
      <vt:lpstr>Kemampuan akhir yang diharapkan</vt:lpstr>
      <vt:lpstr>Tahapan program</vt:lpstr>
      <vt:lpstr>PowerPoint Presentation</vt:lpstr>
      <vt:lpstr>PowerPoint Presentation</vt:lpstr>
      <vt:lpstr>PowerPoint Presentation</vt:lpstr>
      <vt:lpstr>PowerPoint Presentation</vt:lpstr>
      <vt:lpstr>PowerPoint Presentation</vt:lpstr>
      <vt:lpstr>Data Analysis</vt:lpstr>
      <vt:lpstr>Functional assessment</vt:lpstr>
      <vt:lpstr>Functional assessment procedures</vt:lpstr>
      <vt:lpstr>Beberapa penyebab terjadinya perilaku bermasalah</vt:lpstr>
      <vt:lpstr>PowerPoint Presentation</vt:lpstr>
      <vt:lpstr>Tahapan program</vt:lpstr>
      <vt:lpstr>Apa memang harus dimodifikasi?</vt:lpstr>
      <vt:lpstr>Memilih prosedur assessment</vt:lpstr>
      <vt:lpstr>Strategi untuk design &amp; implementasi program</vt:lpstr>
      <vt:lpstr>Strategi untuk design &amp; implementasi program (2)</vt:lpstr>
      <vt:lpstr>Strategi untuk design &amp; implementasi program (3)</vt:lpstr>
      <vt:lpstr>Evaluasi Program </vt:lpstr>
      <vt:lpstr>Evaluasi Program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Merencanakan, Mengaplikasikan, Mengevaluasi</dc:title>
  <dc:creator>COMPAQ</dc:creator>
  <cp:lastModifiedBy>Administrator</cp:lastModifiedBy>
  <cp:revision>16</cp:revision>
  <dcterms:created xsi:type="dcterms:W3CDTF">2007-09-19T04:32:03Z</dcterms:created>
  <dcterms:modified xsi:type="dcterms:W3CDTF">2017-11-28T14:11:43Z</dcterms:modified>
</cp:coreProperties>
</file>