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9"/>
  </p:notesMasterIdLst>
  <p:handoutMasterIdLst>
    <p:handoutMasterId r:id="rId20"/>
  </p:handoutMasterIdLst>
  <p:sldIdLst>
    <p:sldId id="359" r:id="rId2"/>
    <p:sldId id="373" r:id="rId3"/>
    <p:sldId id="374" r:id="rId4"/>
    <p:sldId id="375" r:id="rId5"/>
    <p:sldId id="376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70" r:id="rId16"/>
    <p:sldId id="371" r:id="rId17"/>
    <p:sldId id="372" r:id="rId18"/>
  </p:sldIdLst>
  <p:sldSz cx="9144000" cy="6858000" type="screen4x3"/>
  <p:notesSz cx="6858000" cy="91440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66"/>
    <a:srgbClr val="00FF00"/>
    <a:srgbClr val="FFFF00"/>
    <a:srgbClr val="FF3300"/>
    <a:srgbClr val="000000"/>
    <a:srgbClr val="00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d-ID" dirty="0" smtClean="0"/>
              <a:t>Seminar Topik Skripsi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d-ID" dirty="0" smtClean="0"/>
              <a:t>Aries Yulianto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33B47-3ECB-4B0A-98FC-AAD3BDE136A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268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8FAAA2E-1D9C-4B84-9B7A-5AEF60042F16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C9184460-8D6E-4076-A518-4C8BB0DD6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0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A98D4-17D6-43AB-B76A-1DC2E07153A7}" type="datetimeFigureOut">
              <a:rPr lang="id-ID" smtClean="0"/>
              <a:pPr>
                <a:defRPr/>
              </a:pPr>
              <a:t>02/10/2017</a:t>
            </a:fld>
            <a:endParaRPr lang="id-ID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AC72B-5CB0-43D3-AFD1-422AC66948E2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249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9DEDF-26B3-471F-AAB6-40D5475399BB}" type="datetimeFigureOut">
              <a:rPr lang="id-ID" smtClean="0"/>
              <a:pPr>
                <a:defRPr/>
              </a:pPr>
              <a:t>02/10/2017</a:t>
            </a:fld>
            <a:endParaRPr lang="id-ID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63719-DEF2-403D-AB17-470AE2AD5FB0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956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4A8F6-9C6E-4EDB-8341-5583CEF17B5B}" type="datetimeFigureOut">
              <a:rPr lang="id-ID" smtClean="0"/>
              <a:pPr>
                <a:defRPr/>
              </a:pPr>
              <a:t>02/10/2017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0B212-75BB-49CC-BDFC-86D52D97B85D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152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9094-D314-4BD7-8F4A-6FDBD1F94CE2}" type="datetimeFigureOut">
              <a:rPr lang="id-ID" smtClean="0"/>
              <a:pPr>
                <a:defRPr/>
              </a:pPr>
              <a:t>02/10/2017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8D9CB-0000-4B8D-8B51-8A257272ADEB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3892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79033-C962-4AFF-B099-23D590CF73E3}" type="datetimeFigureOut">
              <a:rPr lang="id-ID" smtClean="0"/>
              <a:pPr>
                <a:defRPr/>
              </a:pPr>
              <a:t>02/10/2017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6046-D11E-4500-9594-5187D2289567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99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83F9A-932B-4698-BD3C-F046CC48D9B5}" type="datetimeFigureOut">
              <a:rPr lang="id-ID" smtClean="0"/>
              <a:pPr>
                <a:defRPr/>
              </a:pPr>
              <a:t>02/10/2017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26312-4F16-456D-85D0-5F59D02C8A32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279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404040"/>
                </a:solidFill>
                <a:cs typeface="Arial" panose="020B0604020202020204" pitchFamily="34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83F9A-932B-4698-BD3C-F046CC48D9B5}" type="datetimeFigureOut">
              <a:rPr lang="id-ID" smtClean="0"/>
              <a:pPr>
                <a:defRPr/>
              </a:pPr>
              <a:t>02/10/2017</a:t>
            </a:fld>
            <a:endParaRPr lang="id-ID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26312-4F16-456D-85D0-5F59D02C8A32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382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404040"/>
                </a:solidFill>
                <a:cs typeface="Arial" panose="020B0604020202020204" pitchFamily="34" charset="0"/>
              </a:rPr>
              <a:t>Materi Se</a:t>
            </a:r>
            <a:r>
              <a:rPr lang="id-ID" sz="2400" b="1">
                <a:solidFill>
                  <a:srgbClr val="404040"/>
                </a:solidFill>
                <a:cs typeface="Arial" panose="020B0604020202020204" pitchFamily="34" charset="0"/>
              </a:rPr>
              <a:t>sudah</a:t>
            </a:r>
            <a:r>
              <a:rPr lang="en-US" sz="2400" b="1">
                <a:solidFill>
                  <a:srgbClr val="404040"/>
                </a:solidFill>
                <a:cs typeface="Arial" panose="020B0604020202020204" pitchFamily="34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83F9A-932B-4698-BD3C-F046CC48D9B5}" type="datetimeFigureOut">
              <a:rPr lang="id-ID" smtClean="0"/>
              <a:pPr>
                <a:defRPr/>
              </a:pPr>
              <a:t>02/10/2017</a:t>
            </a:fld>
            <a:endParaRPr lang="id-ID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26312-4F16-456D-85D0-5F59D02C8A32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76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2A28-1431-4502-80F4-858DC8E2B07D}" type="datetimeFigureOut">
              <a:rPr lang="id-ID" smtClean="0"/>
              <a:pPr>
                <a:defRPr/>
              </a:pPr>
              <a:t>02/10/2017</a:t>
            </a:fld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3715C-05DA-4AC4-B954-65AFBB7C8655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828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7F15-FDCD-4B49-90E8-491790234DB9}" type="datetimeFigureOut">
              <a:rPr lang="id-ID" smtClean="0"/>
              <a:pPr>
                <a:defRPr/>
              </a:pPr>
              <a:t>02/10/2017</a:t>
            </a:fld>
            <a:endParaRPr lang="id-ID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BBD2-A76F-4392-B55E-776D24CB1573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838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DB9F5-6527-48DB-9E2D-F117DB23F456}" type="datetimeFigureOut">
              <a:rPr lang="id-ID" smtClean="0"/>
              <a:pPr>
                <a:defRPr/>
              </a:pPr>
              <a:t>02/10/2017</a:t>
            </a:fld>
            <a:endParaRPr lang="id-ID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E47E4-2809-4C6A-AF8D-03C7F509E295}" type="slidenum">
              <a:rPr lang="id-ID" smtClean="0"/>
              <a:pPr>
                <a:defRPr/>
              </a:pPr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5036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4133-80B3-4859-AE4E-E4F8B3C74267}" type="datetimeFigureOut">
              <a:rPr lang="id-ID" smtClean="0"/>
              <a:pPr>
                <a:defRPr/>
              </a:pPr>
              <a:t>02/10/2017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371DF-91B4-4F33-99BB-B82E23D96438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934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2A773-E5EE-4765-BC32-B7659DE0BBD9}" type="datetimeFigureOut">
              <a:rPr lang="id-ID" smtClean="0"/>
              <a:pPr>
                <a:defRPr/>
              </a:pPr>
              <a:t>02/10/2017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0678-8630-4095-8F25-C647DA645F5F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235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383F9A-932B-4698-BD3C-F046CC48D9B5}" type="datetimeFigureOut">
              <a:rPr lang="id-ID" smtClean="0"/>
              <a:pPr>
                <a:defRPr/>
              </a:pPr>
              <a:t>02/10/2017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926312-4F16-456D-85D0-5F59D02C8A32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931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832" y="1412776"/>
            <a:ext cx="6048672" cy="1920585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sz="4300" dirty="0"/>
              <a:t>Pengantar: </a:t>
            </a:r>
            <a:br>
              <a:rPr lang="id-ID" sz="4300" dirty="0"/>
            </a:br>
            <a:r>
              <a:rPr lang="id-ID" sz="4300" dirty="0"/>
              <a:t>Mengapa Menulis Skripsi?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Seminar </a:t>
            </a:r>
            <a:r>
              <a:rPr lang="id-ID" dirty="0"/>
              <a:t>Topik Skripsi - Kuliah 1</a:t>
            </a:r>
          </a:p>
          <a:p>
            <a:r>
              <a:rPr lang="id-ID" dirty="0"/>
              <a:t>Aries </a:t>
            </a:r>
            <a:r>
              <a:rPr lang="id-ID" dirty="0" smtClean="0"/>
              <a:t>Yulianto</a:t>
            </a:r>
          </a:p>
          <a:p>
            <a:r>
              <a:rPr lang="id-ID" sz="2800" dirty="0" smtClean="0"/>
              <a:t>Fakultas Psikologi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691672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d-ID" dirty="0" smtClean="0"/>
              <a:t>Mengapa Perlu Menulis Skripsi?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id-ID" sz="2600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id-ID" sz="2600" dirty="0" smtClean="0">
                <a:solidFill>
                  <a:srgbClr val="FF0000"/>
                </a:solidFill>
                <a:sym typeface="Wingdings" pitchFamily="2" charset="2"/>
              </a:rPr>
              <a:t>Salah satu syarat kelulusan &amp; mendapat gelar S.Psi.</a:t>
            </a:r>
            <a:endParaRPr lang="id-ID" sz="26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T</a:t>
            </a:r>
            <a:r>
              <a:rPr lang="id-ID" sz="2600" dirty="0" smtClean="0"/>
              <a:t>ujuan Penyusunan Skripsi (Pedoman... , hlm 2):</a:t>
            </a:r>
          </a:p>
          <a:p>
            <a:pPr>
              <a:spcBef>
                <a:spcPts val="0"/>
              </a:spcBef>
              <a:buNone/>
            </a:pPr>
            <a:r>
              <a:rPr lang="id-ID" sz="2600" dirty="0" smtClean="0">
                <a:solidFill>
                  <a:srgbClr val="00B0F0"/>
                </a:solidFill>
              </a:rPr>
              <a:t>Mahasiswa mampu untuk:</a:t>
            </a:r>
          </a:p>
          <a:p>
            <a:pPr marL="538163">
              <a:spcBef>
                <a:spcPts val="0"/>
              </a:spcBef>
              <a:buNone/>
            </a:pPr>
            <a:r>
              <a:rPr lang="id-ID" sz="2400" dirty="0" smtClean="0">
                <a:solidFill>
                  <a:srgbClr val="0070C0"/>
                </a:solidFill>
              </a:rPr>
              <a:t>1.</a:t>
            </a:r>
            <a:r>
              <a:rPr lang="id-ID" sz="2400" dirty="0" smtClean="0"/>
              <a:t> Mengidentifikasi &amp; memecahkan masalah psikologi secara ilmiah.</a:t>
            </a:r>
          </a:p>
          <a:p>
            <a:pPr marL="538163">
              <a:spcBef>
                <a:spcPts val="0"/>
              </a:spcBef>
              <a:buNone/>
            </a:pPr>
            <a:r>
              <a:rPr lang="id-ID" sz="2400" dirty="0" smtClean="0">
                <a:solidFill>
                  <a:srgbClr val="0070C0"/>
                </a:solidFill>
              </a:rPr>
              <a:t>2.</a:t>
            </a:r>
            <a:r>
              <a:rPr lang="id-ID" sz="2400" dirty="0" smtClean="0"/>
              <a:t> Menguasai dasar2 ilmu penelitian &amp; menerapkan metode penelitian secara benar.</a:t>
            </a:r>
          </a:p>
          <a:p>
            <a:pPr marL="538163">
              <a:spcBef>
                <a:spcPts val="0"/>
              </a:spcBef>
              <a:buNone/>
            </a:pPr>
            <a:r>
              <a:rPr lang="id-ID" sz="2400" dirty="0" smtClean="0">
                <a:solidFill>
                  <a:srgbClr val="0070C0"/>
                </a:solidFill>
              </a:rPr>
              <a:t>3.</a:t>
            </a:r>
            <a:r>
              <a:rPr lang="id-ID" sz="2400" dirty="0" smtClean="0"/>
              <a:t> Melakukan penalaran secara logis serta melakukan analisis-sintesis thd gejala2 psikologis yg ada.</a:t>
            </a:r>
          </a:p>
          <a:p>
            <a:pPr marL="538163">
              <a:spcBef>
                <a:spcPts val="0"/>
              </a:spcBef>
              <a:buNone/>
            </a:pPr>
            <a:r>
              <a:rPr lang="id-ID" sz="2400" dirty="0" smtClean="0">
                <a:solidFill>
                  <a:srgbClr val="0070C0"/>
                </a:solidFill>
              </a:rPr>
              <a:t>4.</a:t>
            </a:r>
            <a:r>
              <a:rPr lang="id-ID" sz="2400" dirty="0" smtClean="0"/>
              <a:t> Mengkomunikasikan gagasan &amp; temuan ilmiah secara lisan dlm forum ilmiah &amp; secara tertulis dlm bentuk laporan penelitian yg sesuai dgn ketentuan ilmiah.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13619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d-ID" dirty="0" smtClean="0"/>
              <a:t>Mengapa Perlu Menulis Skripsi?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id-ID" sz="2600" dirty="0" smtClean="0">
                <a:sym typeface="Wingdings" pitchFamily="2" charset="2"/>
              </a:rPr>
              <a:t>Mengapa tidak ada jalur non-skripsi di Fak. Psikologi?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403071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marL="0" indent="0"/>
            <a:r>
              <a:rPr lang="id-ID" sz="3800" dirty="0">
                <a:solidFill>
                  <a:srgbClr val="7030A0"/>
                </a:solidFill>
              </a:rPr>
              <a:t>T</a:t>
            </a:r>
            <a:r>
              <a:rPr lang="id-ID" sz="3800" dirty="0" smtClean="0">
                <a:solidFill>
                  <a:srgbClr val="7030A0"/>
                </a:solidFill>
              </a:rPr>
              <a:t>ujuan </a:t>
            </a:r>
            <a:r>
              <a:rPr lang="id-ID" sz="3800" dirty="0">
                <a:solidFill>
                  <a:srgbClr val="7030A0"/>
                </a:solidFill>
              </a:rPr>
              <a:t>Pendidikan </a:t>
            </a:r>
            <a:r>
              <a:rPr lang="id-ID" sz="3800" dirty="0" smtClean="0">
                <a:solidFill>
                  <a:srgbClr val="7030A0"/>
                </a:solidFill>
              </a:rPr>
              <a:t>Sarjana </a:t>
            </a:r>
            <a:r>
              <a:rPr lang="id-ID" sz="3800" dirty="0">
                <a:solidFill>
                  <a:srgbClr val="7030A0"/>
                </a:solidFill>
              </a:rPr>
              <a:t>Psikologi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3800" dirty="0">
                <a:solidFill>
                  <a:srgbClr val="FF0000"/>
                </a:solidFill>
              </a:rPr>
              <a:t>Kolokium Psikologi Indonesia </a:t>
            </a:r>
            <a:r>
              <a:rPr lang="id-ID" sz="3800" dirty="0"/>
              <a:t>telah menetapkan bahwa tujuan Pendidikan </a:t>
            </a:r>
            <a:r>
              <a:rPr lang="id-ID" sz="3800" dirty="0" smtClean="0"/>
              <a:t> Sarjana </a:t>
            </a:r>
            <a:r>
              <a:rPr lang="id-ID" sz="3800" dirty="0"/>
              <a:t>Psikologi mempunyai tujuan menghasilkan Sarjana Psikologi </a:t>
            </a:r>
            <a:r>
              <a:rPr lang="id-ID" sz="3800" dirty="0" smtClean="0"/>
              <a:t>yg profesional yg </a:t>
            </a:r>
            <a:r>
              <a:rPr lang="id-ID" sz="3800" dirty="0"/>
              <a:t>mampu:</a:t>
            </a:r>
          </a:p>
          <a:p>
            <a:pPr marL="444500" indent="-265113">
              <a:lnSpc>
                <a:spcPct val="120000"/>
              </a:lnSpc>
              <a:spcBef>
                <a:spcPts val="0"/>
              </a:spcBef>
              <a:buNone/>
            </a:pPr>
            <a:r>
              <a:rPr lang="id-ID" dirty="0"/>
              <a:t>a.  Memahami pengetahuan dasar </a:t>
            </a:r>
            <a:r>
              <a:rPr lang="id-ID" dirty="0" smtClean="0"/>
              <a:t>Psi &amp; </a:t>
            </a:r>
            <a:r>
              <a:rPr lang="id-ID" dirty="0"/>
              <a:t>teknik pengamatan secara </a:t>
            </a:r>
            <a:r>
              <a:rPr lang="id-ID" dirty="0" smtClean="0"/>
              <a:t>objektif shg dpt menginterpretasikan  </a:t>
            </a:r>
            <a:r>
              <a:rPr lang="id-ID" dirty="0"/>
              <a:t>tingkah  laku  manusia </a:t>
            </a:r>
            <a:r>
              <a:rPr lang="id-ID" dirty="0" smtClean="0"/>
              <a:t>menurut </a:t>
            </a:r>
            <a:r>
              <a:rPr lang="id-ID" dirty="0"/>
              <a:t>kaidah-kaidah </a:t>
            </a:r>
            <a:r>
              <a:rPr lang="id-ID" dirty="0" smtClean="0"/>
              <a:t>Psi </a:t>
            </a:r>
            <a:r>
              <a:rPr lang="id-ID" dirty="0"/>
              <a:t>baik perorangan maupun kelompok.</a:t>
            </a:r>
          </a:p>
          <a:p>
            <a:pPr marL="444500" indent="-265113">
              <a:lnSpc>
                <a:spcPct val="120000"/>
              </a:lnSpc>
              <a:spcBef>
                <a:spcPts val="0"/>
              </a:spcBef>
              <a:buNone/>
            </a:pPr>
            <a:r>
              <a:rPr lang="id-ID" dirty="0"/>
              <a:t>b.  Mengenal berbagai macam alat pengukuran Psikologi &amp;</a:t>
            </a:r>
            <a:r>
              <a:rPr lang="id-ID" dirty="0" smtClean="0"/>
              <a:t> </a:t>
            </a:r>
            <a:r>
              <a:rPr lang="id-ID" dirty="0"/>
              <a:t>memahami </a:t>
            </a:r>
            <a:r>
              <a:rPr lang="id-ID" dirty="0" smtClean="0"/>
              <a:t>fungsi serta </a:t>
            </a:r>
            <a:r>
              <a:rPr lang="id-ID" dirty="0"/>
              <a:t>manfaatnya.</a:t>
            </a:r>
          </a:p>
          <a:p>
            <a:pPr marL="444500" indent="-265113">
              <a:lnSpc>
                <a:spcPct val="120000"/>
              </a:lnSpc>
              <a:spcBef>
                <a:spcPts val="0"/>
              </a:spcBef>
              <a:buNone/>
            </a:pPr>
            <a:r>
              <a:rPr lang="id-ID" dirty="0"/>
              <a:t>c.  Mampu menunjukkan kepekaan terhadap nilai &amp;</a:t>
            </a:r>
            <a:r>
              <a:rPr lang="id-ID" dirty="0" smtClean="0"/>
              <a:t> </a:t>
            </a:r>
            <a:r>
              <a:rPr lang="id-ID" dirty="0"/>
              <a:t>permasalahan </a:t>
            </a:r>
            <a:r>
              <a:rPr lang="id-ID" dirty="0" smtClean="0"/>
              <a:t>bio–psiko–sosial &amp; </a:t>
            </a:r>
            <a:r>
              <a:rPr lang="id-ID" dirty="0"/>
              <a:t>moral dalam konteks Indonesia.</a:t>
            </a:r>
          </a:p>
          <a:p>
            <a:pPr marL="444500" indent="-265113">
              <a:lnSpc>
                <a:spcPct val="120000"/>
              </a:lnSpc>
              <a:spcBef>
                <a:spcPts val="0"/>
              </a:spcBef>
              <a:buNone/>
            </a:pPr>
            <a:r>
              <a:rPr lang="id-ID" dirty="0"/>
              <a:t>d.  Mampu melakukan penelitian di bidang Psikologi.</a:t>
            </a:r>
          </a:p>
          <a:p>
            <a:pPr marL="444500" indent="-265113">
              <a:lnSpc>
                <a:spcPct val="120000"/>
              </a:lnSpc>
              <a:spcBef>
                <a:spcPts val="0"/>
              </a:spcBef>
              <a:buNone/>
            </a:pPr>
            <a:r>
              <a:rPr lang="id-ID" dirty="0" smtClean="0"/>
              <a:t>e.  Mampu </a:t>
            </a:r>
            <a:r>
              <a:rPr lang="id-ID" dirty="0"/>
              <a:t>menghayati </a:t>
            </a:r>
            <a:r>
              <a:rPr lang="id-ID" dirty="0" smtClean="0"/>
              <a:t>&amp; </a:t>
            </a:r>
            <a:r>
              <a:rPr lang="id-ID" dirty="0"/>
              <a:t>melaksanakan kode etik keilmuan, </a:t>
            </a:r>
            <a:r>
              <a:rPr lang="id-ID" dirty="0" smtClean="0"/>
              <a:t>penelitian, &amp; </a:t>
            </a:r>
            <a:r>
              <a:rPr lang="id-ID" dirty="0"/>
              <a:t>profesi</a:t>
            </a:r>
            <a:r>
              <a:rPr lang="id-ID" dirty="0" smtClean="0"/>
              <a:t>.</a:t>
            </a:r>
          </a:p>
          <a:p>
            <a:pPr marL="265113" indent="-265113">
              <a:lnSpc>
                <a:spcPct val="120000"/>
              </a:lnSpc>
              <a:spcBef>
                <a:spcPts val="0"/>
              </a:spcBef>
              <a:buNone/>
            </a:pPr>
            <a:r>
              <a:rPr lang="id-ID" dirty="0" smtClean="0">
                <a:solidFill>
                  <a:srgbClr val="0000CC"/>
                </a:solidFill>
                <a:sym typeface="Wingdings" pitchFamily="2" charset="2"/>
              </a:rPr>
              <a:t> Dicapai melalui penulisan skripsi</a:t>
            </a:r>
            <a:endParaRPr lang="id-ID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>
            <a:noAutofit/>
          </a:bodyPr>
          <a:lstStyle/>
          <a:p>
            <a:r>
              <a:rPr lang="id-ID" sz="3300" dirty="0" smtClean="0"/>
              <a:t>DESKRIPTOR KUALIFIKASI SDM LEVEL 6 </a:t>
            </a:r>
            <a:br>
              <a:rPr lang="id-ID" sz="3300" dirty="0" smtClean="0"/>
            </a:br>
            <a:r>
              <a:rPr lang="id-ID" sz="3300" dirty="0" smtClean="0"/>
              <a:t>PADA KKNI DIHASILKAN </a:t>
            </a:r>
            <a:br>
              <a:rPr lang="id-ID" sz="3300" dirty="0" smtClean="0"/>
            </a:br>
            <a:r>
              <a:rPr lang="id-ID" sz="3300" dirty="0" smtClean="0"/>
              <a:t>OLEH PROGRAM SARJANA PSIKOLOGI</a:t>
            </a:r>
            <a:endParaRPr lang="id-ID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0445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2800" dirty="0" smtClean="0">
                <a:solidFill>
                  <a:srgbClr val="FF0000"/>
                </a:solidFill>
              </a:rPr>
              <a:t>KKNI = KERANGKA KUALIFIKASI NASIONAL INDONESIA</a:t>
            </a:r>
            <a:endParaRPr lang="id-ID" sz="280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dirty="0" smtClean="0">
                <a:solidFill>
                  <a:srgbClr val="0000CC"/>
                </a:solidFill>
              </a:rPr>
              <a:t>Deskripsi generik level 6 (paragraf ketiga):</a:t>
            </a:r>
            <a:endParaRPr lang="id-ID" dirty="0">
              <a:solidFill>
                <a:srgbClr val="0000CC"/>
              </a:solidFill>
            </a:endParaRPr>
          </a:p>
          <a:p>
            <a:pPr marL="712788" indent="-354013">
              <a:lnSpc>
                <a:spcPct val="120000"/>
              </a:lnSpc>
              <a:spcBef>
                <a:spcPts val="0"/>
              </a:spcBef>
              <a:buNone/>
            </a:pPr>
            <a:r>
              <a:rPr lang="id-ID" dirty="0" smtClean="0"/>
              <a:t>Mampu mengambil keputusan strategis berdasarkan analisis informasi &amp; data, dan memberikan petunjuk dalam memilih berbagai alternatif solusi.</a:t>
            </a:r>
            <a:endParaRPr lang="id-ID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2900" dirty="0" smtClean="0">
                <a:solidFill>
                  <a:srgbClr val="0000CC"/>
                </a:solidFill>
              </a:rPr>
              <a:t>Deskripsi spesifik:</a:t>
            </a:r>
            <a:endParaRPr lang="id-ID" sz="2900" dirty="0">
              <a:solidFill>
                <a:srgbClr val="0000CC"/>
              </a:solidFill>
            </a:endParaRPr>
          </a:p>
          <a:p>
            <a:pPr marL="444500" indent="-265113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2700" dirty="0"/>
              <a:t>1. </a:t>
            </a:r>
            <a:r>
              <a:rPr lang="id-ID" sz="2700" dirty="0" smtClean="0"/>
              <a:t>Mampu membuat keputusan berdasarkan hasil pengamatan thd fenomena perilaku manusia dgn mempergunakan prinsip2 psi.</a:t>
            </a:r>
            <a:endParaRPr lang="id-ID" sz="2700" dirty="0"/>
          </a:p>
          <a:p>
            <a:pPr marL="444500" indent="-265113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2700" dirty="0"/>
              <a:t>2.  </a:t>
            </a:r>
            <a:r>
              <a:rPr lang="id-ID" sz="2700" dirty="0" smtClean="0"/>
              <a:t>Mampu melakukan riset tingkat dasar yg mempergunakan prinsip2 psi. utk memberikan alternatif penyelesaian masalah.</a:t>
            </a:r>
            <a:endParaRPr lang="id-ID" sz="2700" dirty="0"/>
          </a:p>
        </p:txBody>
      </p:sp>
    </p:spTree>
    <p:extLst>
      <p:ext uri="{BB962C8B-B14F-4D97-AF65-F5344CB8AC3E}">
        <p14:creationId xmlns:p14="http://schemas.microsoft.com/office/powerpoint/2010/main" val="37866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id-ID" sz="3000" dirty="0" smtClean="0">
                <a:solidFill>
                  <a:srgbClr val="FF0000"/>
                </a:solidFill>
              </a:rPr>
              <a:t>Apa yg perlu dipersiapkan utk Menulis Skripsi?</a:t>
            </a:r>
            <a:endParaRPr lang="id-ID" sz="3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Skripsi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id-ID" dirty="0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id-ID" dirty="0"/>
              <a:t>.</a:t>
            </a:r>
            <a:endParaRPr lang="id-ID" dirty="0" smtClean="0"/>
          </a:p>
          <a:p>
            <a:pPr marL="725488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30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3000" dirty="0" err="1" smtClean="0">
                <a:solidFill>
                  <a:srgbClr val="0000CC"/>
                </a:solidFill>
              </a:rPr>
              <a:t>mhs</a:t>
            </a:r>
            <a:r>
              <a:rPr lang="en-US" sz="3000" dirty="0" smtClean="0">
                <a:solidFill>
                  <a:srgbClr val="0000CC"/>
                </a:solidFill>
              </a:rPr>
              <a:t> </a:t>
            </a:r>
            <a:r>
              <a:rPr lang="id-ID" sz="3000" dirty="0" smtClean="0">
                <a:solidFill>
                  <a:srgbClr val="0000CC"/>
                </a:solidFill>
              </a:rPr>
              <a:t>harus</a:t>
            </a:r>
            <a:r>
              <a:rPr lang="en-US" sz="3000" dirty="0" smtClean="0">
                <a:solidFill>
                  <a:srgbClr val="0000CC"/>
                </a:solidFill>
              </a:rPr>
              <a:t> </a:t>
            </a:r>
            <a:r>
              <a:rPr lang="id-ID" sz="3000" dirty="0" smtClean="0">
                <a:solidFill>
                  <a:srgbClr val="0000CC"/>
                </a:solidFill>
              </a:rPr>
              <a:t>f</a:t>
            </a:r>
            <a:r>
              <a:rPr lang="en-US" sz="3000" dirty="0" err="1" smtClean="0">
                <a:solidFill>
                  <a:srgbClr val="0000CC"/>
                </a:solidFill>
              </a:rPr>
              <a:t>okus</a:t>
            </a:r>
            <a:r>
              <a:rPr lang="en-US" sz="3000" dirty="0" smtClean="0">
                <a:solidFill>
                  <a:srgbClr val="0000CC"/>
                </a:solidFill>
              </a:rPr>
              <a:t> </a:t>
            </a:r>
            <a:r>
              <a:rPr lang="id-ID" sz="3000" dirty="0" smtClean="0">
                <a:solidFill>
                  <a:srgbClr val="0000CC"/>
                </a:solidFill>
              </a:rPr>
              <a:t>&amp; </a:t>
            </a:r>
            <a:r>
              <a:rPr lang="en-US" sz="3000" dirty="0" err="1" smtClean="0">
                <a:solidFill>
                  <a:srgbClr val="0000CC"/>
                </a:solidFill>
              </a:rPr>
              <a:t>mem</a:t>
            </a:r>
            <a:r>
              <a:rPr lang="id-ID" sz="3000" dirty="0" smtClean="0">
                <a:solidFill>
                  <a:srgbClr val="0000CC"/>
                </a:solidFill>
              </a:rPr>
              <a:t>prioritaskan </a:t>
            </a:r>
            <a:r>
              <a:rPr lang="en-US" sz="3000" dirty="0" smtClean="0">
                <a:solidFill>
                  <a:srgbClr val="0000CC"/>
                </a:solidFill>
              </a:rPr>
              <a:t>proses </a:t>
            </a:r>
            <a:r>
              <a:rPr lang="en-US" sz="3000" dirty="0" err="1" smtClean="0">
                <a:solidFill>
                  <a:srgbClr val="0000CC"/>
                </a:solidFill>
              </a:rPr>
              <a:t>penulisan</a:t>
            </a:r>
            <a:r>
              <a:rPr lang="en-US" sz="3000" dirty="0" smtClean="0">
                <a:solidFill>
                  <a:srgbClr val="0000CC"/>
                </a:solidFill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</a:rPr>
              <a:t>skripsi</a:t>
            </a:r>
            <a:r>
              <a:rPr lang="en-US" sz="3000" dirty="0" smtClean="0">
                <a:solidFill>
                  <a:srgbClr val="0000CC"/>
                </a:solidFill>
              </a:rPr>
              <a:t>. </a:t>
            </a:r>
            <a:endParaRPr lang="id-ID" sz="3000" dirty="0" smtClean="0">
              <a:solidFill>
                <a:srgbClr val="0000CC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skripsi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id-ID" dirty="0" smtClean="0"/>
              <a:t> sekedar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id-ID" dirty="0" smtClean="0"/>
              <a:t>sebenarnya menjalankan kegiatan </a:t>
            </a:r>
            <a:r>
              <a:rPr lang="en-US" dirty="0" err="1" smtClean="0"/>
              <a:t>penelitian</a:t>
            </a:r>
            <a:r>
              <a:rPr lang="en-US" dirty="0" smtClean="0"/>
              <a:t>. </a:t>
            </a:r>
            <a:endParaRPr lang="id-ID" dirty="0" smtClean="0"/>
          </a:p>
          <a:p>
            <a:pPr marL="725488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30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id-ID" sz="3000" dirty="0" smtClean="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</a:rPr>
              <a:t>Mhs</a:t>
            </a:r>
            <a:r>
              <a:rPr lang="id-ID" sz="3000" dirty="0" smtClean="0">
                <a:solidFill>
                  <a:srgbClr val="0000CC"/>
                </a:solidFill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</a:rPr>
              <a:t>perlu</a:t>
            </a:r>
            <a:r>
              <a:rPr lang="en-US" sz="3000" dirty="0" smtClean="0">
                <a:solidFill>
                  <a:srgbClr val="0000CC"/>
                </a:solidFill>
              </a:rPr>
              <a:t> </a:t>
            </a:r>
            <a:r>
              <a:rPr lang="id-ID" sz="3000" dirty="0" smtClean="0">
                <a:solidFill>
                  <a:srgbClr val="0000CC"/>
                </a:solidFill>
              </a:rPr>
              <a:t>memahami langkah penelitian serta terlibat aktif dlm </a:t>
            </a:r>
            <a:r>
              <a:rPr lang="en-US" sz="3000" dirty="0" smtClean="0">
                <a:solidFill>
                  <a:srgbClr val="0000CC"/>
                </a:solidFill>
              </a:rPr>
              <a:t>k</a:t>
            </a:r>
            <a:r>
              <a:rPr lang="id-ID" sz="3000" dirty="0" smtClean="0">
                <a:solidFill>
                  <a:srgbClr val="0000CC"/>
                </a:solidFill>
              </a:rPr>
              <a:t>egiatan penelitian &amp; sungguh-sungguh dlm menulis</a:t>
            </a:r>
            <a:r>
              <a:rPr lang="en-US" sz="3000" dirty="0" smtClean="0">
                <a:solidFill>
                  <a:srgbClr val="0000CC"/>
                </a:solidFill>
              </a:rPr>
              <a:t>.</a:t>
            </a:r>
            <a:endParaRPr lang="id-ID" sz="3000" dirty="0" smtClean="0">
              <a:solidFill>
                <a:srgbClr val="0000CC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Skripsi</a:t>
            </a:r>
            <a:r>
              <a:rPr lang="en-US" dirty="0" smtClean="0"/>
              <a:t> </a:t>
            </a:r>
            <a:r>
              <a:rPr lang="id-ID" dirty="0" smtClean="0"/>
              <a:t>menuntut </a:t>
            </a:r>
            <a:r>
              <a:rPr lang="en-US" dirty="0" err="1" smtClean="0"/>
              <a:t>mhs</a:t>
            </a:r>
            <a:r>
              <a:rPr lang="en-US" dirty="0" smtClean="0"/>
              <a:t> </a:t>
            </a:r>
            <a:r>
              <a:rPr lang="id-ID" dirty="0" smtClean="0"/>
              <a:t>utk mampu </a:t>
            </a:r>
            <a:r>
              <a:rPr lang="en-US" dirty="0" err="1" smtClean="0"/>
              <a:t>menganalisis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id-ID" dirty="0" smtClean="0"/>
              <a:t>s, serta menunjukkan </a:t>
            </a:r>
            <a:r>
              <a:rPr lang="en-US" sz="3000" dirty="0" err="1" smtClean="0">
                <a:solidFill>
                  <a:srgbClr val="0000CC"/>
                </a:solidFill>
              </a:rPr>
              <a:t>kesiapan</a:t>
            </a:r>
            <a:r>
              <a:rPr lang="en-US" sz="3000" dirty="0" smtClean="0">
                <a:solidFill>
                  <a:srgbClr val="0000CC"/>
                </a:solidFill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</a:rPr>
              <a:t>mhs</a:t>
            </a:r>
            <a:r>
              <a:rPr lang="en-US" sz="3000" dirty="0" smtClean="0">
                <a:solidFill>
                  <a:srgbClr val="0000CC"/>
                </a:solidFill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</a:rPr>
              <a:t>utk</a:t>
            </a:r>
            <a:r>
              <a:rPr lang="en-US" sz="3000" dirty="0" smtClean="0">
                <a:solidFill>
                  <a:srgbClr val="0000CC"/>
                </a:solidFill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</a:rPr>
              <a:t>menjadi</a:t>
            </a:r>
            <a:r>
              <a:rPr lang="en-US" sz="3000" dirty="0" smtClean="0">
                <a:solidFill>
                  <a:srgbClr val="0000CC"/>
                </a:solidFill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</a:rPr>
              <a:t>seorang</a:t>
            </a:r>
            <a:r>
              <a:rPr lang="en-US" sz="3000" dirty="0" smtClean="0">
                <a:solidFill>
                  <a:srgbClr val="0000CC"/>
                </a:solidFill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</a:rPr>
              <a:t>sarjana</a:t>
            </a:r>
            <a:r>
              <a:rPr lang="id-ID" sz="3000" dirty="0" smtClean="0">
                <a:solidFill>
                  <a:srgbClr val="0000CC"/>
                </a:solidFill>
              </a:rPr>
              <a:t> (cendekiawan).</a:t>
            </a:r>
            <a:endParaRPr lang="id-ID" sz="3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4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ALur Skripsi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194421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Mhs mengajukan Proposal Skripsi</a:t>
            </a:r>
            <a:endParaRPr lang="id-ID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2123728" y="1772817"/>
            <a:ext cx="72008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43808" y="1484784"/>
            <a:ext cx="216024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Fakultas menunjuk Pembimbing Skripsi</a:t>
            </a:r>
            <a:endParaRPr lang="id-ID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004048" y="1772816"/>
            <a:ext cx="72008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24128" y="1484784"/>
            <a:ext cx="273630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Proses pembimbingan &amp; penulisan skripsi (I)</a:t>
            </a:r>
            <a:endParaRPr lang="id-ID" dirty="0"/>
          </a:p>
        </p:txBody>
      </p:sp>
      <p:cxnSp>
        <p:nvCxnSpPr>
          <p:cNvPr id="13" name="Straight Arrow Connector 12"/>
          <p:cNvCxnSpPr>
            <a:endCxn id="14" idx="0"/>
          </p:cNvCxnSpPr>
          <p:nvPr/>
        </p:nvCxnSpPr>
        <p:spPr>
          <a:xfrm rot="5400000">
            <a:off x="6480212" y="2600908"/>
            <a:ext cx="936104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40152" y="3068960"/>
            <a:ext cx="2016224" cy="646331"/>
          </a:xfrm>
          <a:prstGeom prst="rect">
            <a:avLst/>
          </a:prstGeom>
          <a:solidFill>
            <a:srgbClr val="00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Pengajuan sidang proposal</a:t>
            </a:r>
            <a:endParaRPr lang="id-ID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 flipV="1">
            <a:off x="6588224" y="4077072"/>
            <a:ext cx="72008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12160" y="4437112"/>
            <a:ext cx="1944216" cy="646331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Sidang proposal (terbuka)</a:t>
            </a:r>
            <a:endParaRPr lang="id-ID" dirty="0"/>
          </a:p>
        </p:txBody>
      </p:sp>
      <p:sp>
        <p:nvSpPr>
          <p:cNvPr id="20" name="TextBox 19"/>
          <p:cNvSpPr txBox="1"/>
          <p:nvPr/>
        </p:nvSpPr>
        <p:spPr>
          <a:xfrm>
            <a:off x="2411760" y="4509120"/>
            <a:ext cx="1512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Tidak disetujui</a:t>
            </a:r>
            <a:endParaRPr lang="id-ID" sz="1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>
            <a:stCxn id="16" idx="2"/>
            <a:endCxn id="23" idx="0"/>
          </p:cNvCxnSpPr>
          <p:nvPr/>
        </p:nvCxnSpPr>
        <p:spPr>
          <a:xfrm>
            <a:off x="6984268" y="5083443"/>
            <a:ext cx="0" cy="6866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48264" y="5194067"/>
            <a:ext cx="12961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5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Lulus, revisi</a:t>
            </a:r>
            <a:endParaRPr lang="id-ID" sz="1500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5770131"/>
            <a:ext cx="252028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Proses pembimbingan &amp; penulisan skripsi (II)</a:t>
            </a:r>
            <a:endParaRPr lang="id-ID" dirty="0"/>
          </a:p>
        </p:txBody>
      </p:sp>
      <p:cxnSp>
        <p:nvCxnSpPr>
          <p:cNvPr id="24" name="Shape 23"/>
          <p:cNvCxnSpPr/>
          <p:nvPr/>
        </p:nvCxnSpPr>
        <p:spPr>
          <a:xfrm rot="16200000" flipV="1">
            <a:off x="4662445" y="3266547"/>
            <a:ext cx="2483406" cy="216024"/>
          </a:xfrm>
          <a:prstGeom prst="bentConnector3">
            <a:avLst>
              <a:gd name="adj1" fmla="val -1109"/>
            </a:avLst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72000" y="4221088"/>
            <a:ext cx="11521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Tidak lulus</a:t>
            </a:r>
            <a:endParaRPr lang="id-ID" sz="1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5004048" y="6130171"/>
            <a:ext cx="72008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59832" y="5770131"/>
            <a:ext cx="1944216" cy="646331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Pengajuan sidang akhir</a:t>
            </a:r>
            <a:endParaRPr lang="id-ID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339752" y="6130171"/>
            <a:ext cx="72008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5986155"/>
            <a:ext cx="2339752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Sidang Akhir (terbuka)</a:t>
            </a:r>
            <a:endParaRPr lang="id-ID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1169876" y="5445224"/>
            <a:ext cx="17748" cy="50405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7544" y="4798893"/>
            <a:ext cx="151216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Revisi Naskah</a:t>
            </a:r>
            <a:endParaRPr lang="id-ID" dirty="0"/>
          </a:p>
        </p:txBody>
      </p:sp>
      <p:sp>
        <p:nvSpPr>
          <p:cNvPr id="35" name="TextBox 34"/>
          <p:cNvSpPr txBox="1"/>
          <p:nvPr/>
        </p:nvSpPr>
        <p:spPr>
          <a:xfrm>
            <a:off x="2295872" y="6523604"/>
            <a:ext cx="12241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Tidak lulus</a:t>
            </a:r>
            <a:endParaRPr lang="id-ID" sz="1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9632" y="5445224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5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lulus</a:t>
            </a:r>
            <a:endParaRPr lang="id-ID" sz="1500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hape 37"/>
          <p:cNvCxnSpPr/>
          <p:nvPr/>
        </p:nvCxnSpPr>
        <p:spPr>
          <a:xfrm rot="5400000" flipH="1" flipV="1">
            <a:off x="3969060" y="3582144"/>
            <a:ext cx="216024" cy="5814392"/>
          </a:xfrm>
          <a:prstGeom prst="bentConnector3">
            <a:avLst>
              <a:gd name="adj1" fmla="val -105822"/>
            </a:avLst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900386" y="4581128"/>
            <a:ext cx="576064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7504" y="3646765"/>
            <a:ext cx="252028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Persetujuan  dari Pembimbing &amp; Penguji</a:t>
            </a:r>
            <a:endParaRPr lang="id-ID" dirty="0"/>
          </a:p>
        </p:txBody>
      </p:sp>
      <p:cxnSp>
        <p:nvCxnSpPr>
          <p:cNvPr id="44" name="Straight Arrow Connector 43"/>
          <p:cNvCxnSpPr/>
          <p:nvPr/>
        </p:nvCxnSpPr>
        <p:spPr>
          <a:xfrm rot="16200000">
            <a:off x="827585" y="3284984"/>
            <a:ext cx="72008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7504" y="2564904"/>
            <a:ext cx="223224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Yudisium &amp; Wisuda</a:t>
            </a:r>
            <a:endParaRPr lang="id-ID" dirty="0"/>
          </a:p>
        </p:txBody>
      </p:sp>
      <p:sp>
        <p:nvSpPr>
          <p:cNvPr id="50" name="TextBox 49"/>
          <p:cNvSpPr txBox="1"/>
          <p:nvPr/>
        </p:nvSpPr>
        <p:spPr>
          <a:xfrm>
            <a:off x="1259632" y="3140968"/>
            <a:ext cx="24482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500" dirty="0" smtClean="0">
                <a:latin typeface="Arial" pitchFamily="34" charset="0"/>
                <a:cs typeface="Arial" pitchFamily="34" charset="0"/>
              </a:rPr>
              <a:t>Pengumpulan berkas</a:t>
            </a:r>
            <a:endParaRPr lang="id-ID" sz="15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hape 51"/>
          <p:cNvCxnSpPr>
            <a:endCxn id="34" idx="3"/>
          </p:cNvCxnSpPr>
          <p:nvPr/>
        </p:nvCxnSpPr>
        <p:spPr>
          <a:xfrm rot="5400000">
            <a:off x="1710117" y="4492424"/>
            <a:ext cx="899230" cy="360040"/>
          </a:xfrm>
          <a:prstGeom prst="bentConnector2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AutoShape 2" descr="Image result for graduate"/>
          <p:cNvSpPr>
            <a:spLocks noChangeAspect="1" noChangeArrowheads="1"/>
          </p:cNvSpPr>
          <p:nvPr/>
        </p:nvSpPr>
        <p:spPr bwMode="auto">
          <a:xfrm>
            <a:off x="155575" y="-411163"/>
            <a:ext cx="14287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76" name="AutoShape 4" descr="Image result for graduate"/>
          <p:cNvSpPr>
            <a:spLocks noChangeAspect="1" noChangeArrowheads="1"/>
          </p:cNvSpPr>
          <p:nvPr/>
        </p:nvSpPr>
        <p:spPr bwMode="auto">
          <a:xfrm>
            <a:off x="155575" y="-411163"/>
            <a:ext cx="14287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78" name="AutoShape 6" descr="Image result for graduate"/>
          <p:cNvSpPr>
            <a:spLocks noChangeAspect="1" noChangeArrowheads="1"/>
          </p:cNvSpPr>
          <p:nvPr/>
        </p:nvSpPr>
        <p:spPr bwMode="auto">
          <a:xfrm>
            <a:off x="155575" y="-411163"/>
            <a:ext cx="14287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80" name="AutoShape 8" descr="Image result for graduate"/>
          <p:cNvSpPr>
            <a:spLocks noChangeAspect="1" noChangeArrowheads="1"/>
          </p:cNvSpPr>
          <p:nvPr/>
        </p:nvSpPr>
        <p:spPr bwMode="auto">
          <a:xfrm>
            <a:off x="155575" y="-411163"/>
            <a:ext cx="14287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082" name="Picture 10" descr="Image result for graduat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060848"/>
            <a:ext cx="1656184" cy="993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946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4" grpId="0" animBg="1"/>
      <p:bldP spid="16" grpId="0" animBg="1"/>
      <p:bldP spid="20" grpId="0"/>
      <p:bldP spid="22" grpId="0"/>
      <p:bldP spid="23" grpId="0" animBg="1"/>
      <p:bldP spid="28" grpId="0"/>
      <p:bldP spid="30" grpId="0" animBg="1"/>
      <p:bldP spid="32" grpId="0" animBg="1"/>
      <p:bldP spid="34" grpId="0" animBg="1"/>
      <p:bldP spid="35" grpId="0"/>
      <p:bldP spid="36" grpId="0"/>
      <p:bldP spid="42" grpId="0" animBg="1"/>
      <p:bldP spid="45" grpId="0" animBg="1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00CC"/>
                </a:solidFill>
              </a:rPr>
              <a:t>Masalah Umum dalam Sidang Skripsi</a:t>
            </a:r>
            <a:endParaRPr lang="id-ID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d-ID" sz="2800" dirty="0" smtClean="0"/>
              <a:t>Cara &amp; materi penayangan presentasi</a:t>
            </a:r>
          </a:p>
          <a:p>
            <a:pPr>
              <a:spcBef>
                <a:spcPts val="0"/>
              </a:spcBef>
            </a:pPr>
            <a:r>
              <a:rPr lang="id-ID" sz="2800" dirty="0" smtClean="0"/>
              <a:t>Penulisan naskah:</a:t>
            </a:r>
          </a:p>
          <a:p>
            <a:pPr marL="723900" indent="-192088">
              <a:spcBef>
                <a:spcPts val="0"/>
              </a:spcBef>
            </a:pPr>
            <a:r>
              <a:rPr lang="id-ID" sz="2500" dirty="0" smtClean="0"/>
              <a:t>referensi &amp; daftar pustaka </a:t>
            </a:r>
            <a:r>
              <a:rPr lang="id-ID" sz="2500" dirty="0" smtClean="0">
                <a:sym typeface="Wingdings" pitchFamily="2" charset="2"/>
              </a:rPr>
              <a:t> tdk sesuai APA style</a:t>
            </a:r>
            <a:endParaRPr lang="id-ID" sz="2500" dirty="0" smtClean="0"/>
          </a:p>
          <a:p>
            <a:pPr marL="723900" indent="-192088">
              <a:spcBef>
                <a:spcPts val="0"/>
              </a:spcBef>
            </a:pPr>
            <a:r>
              <a:rPr lang="id-ID" sz="2500" dirty="0" smtClean="0"/>
              <a:t>tabel, grafik, &amp; angka </a:t>
            </a:r>
            <a:r>
              <a:rPr lang="id-ID" sz="2500" dirty="0" smtClean="0">
                <a:sym typeface="Wingdings" pitchFamily="2" charset="2"/>
              </a:rPr>
              <a:t> tdk sesuai APA style</a:t>
            </a:r>
            <a:endParaRPr lang="id-ID" sz="2500" dirty="0" smtClean="0"/>
          </a:p>
          <a:p>
            <a:pPr marL="723900" indent="-192088">
              <a:spcBef>
                <a:spcPts val="0"/>
              </a:spcBef>
            </a:pPr>
            <a:r>
              <a:rPr lang="id-ID" sz="2500" dirty="0" smtClean="0"/>
              <a:t>Penulisan hasil analisis statistik </a:t>
            </a:r>
            <a:r>
              <a:rPr lang="id-ID" sz="2500" dirty="0" smtClean="0">
                <a:sym typeface="Wingdings" pitchFamily="2" charset="2"/>
              </a:rPr>
              <a:t> tdk sesuai APA style</a:t>
            </a:r>
            <a:endParaRPr lang="id-ID" sz="2500" dirty="0" smtClean="0"/>
          </a:p>
          <a:p>
            <a:pPr marL="723900" indent="-192088">
              <a:spcBef>
                <a:spcPts val="0"/>
              </a:spcBef>
            </a:pPr>
            <a:r>
              <a:rPr lang="id-ID" sz="2500" dirty="0" smtClean="0"/>
              <a:t>Penulisan saran </a:t>
            </a:r>
            <a:r>
              <a:rPr lang="id-ID" sz="2500" dirty="0" smtClean="0">
                <a:sym typeface="Wingdings" pitchFamily="2" charset="2"/>
              </a:rPr>
              <a:t> </a:t>
            </a:r>
            <a:r>
              <a:rPr lang="id-ID" sz="2500" dirty="0" smtClean="0"/>
              <a:t>tdk sesuai hasil/kesimpulan.</a:t>
            </a:r>
          </a:p>
          <a:p>
            <a:pPr marL="723900" indent="-192088">
              <a:spcBef>
                <a:spcPts val="0"/>
              </a:spcBef>
            </a:pPr>
            <a:r>
              <a:rPr lang="id-ID" sz="2500" dirty="0" smtClean="0"/>
              <a:t>Isi bab 3 95% sama dgn skripsi lain</a:t>
            </a:r>
          </a:p>
          <a:p>
            <a:pPr>
              <a:spcBef>
                <a:spcPts val="0"/>
              </a:spcBef>
            </a:pPr>
            <a:r>
              <a:rPr lang="id-ID" sz="2800" dirty="0" smtClean="0"/>
              <a:t>Penguasaan (tanya jawab) kurang memadai:</a:t>
            </a:r>
          </a:p>
          <a:p>
            <a:pPr marL="723900" indent="-260350">
              <a:spcBef>
                <a:spcPts val="0"/>
              </a:spcBef>
            </a:pPr>
            <a:r>
              <a:rPr lang="id-ID" sz="2600" dirty="0" smtClean="0"/>
              <a:t>variabel penelitian</a:t>
            </a:r>
          </a:p>
          <a:p>
            <a:pPr marL="723900" indent="-260350">
              <a:spcBef>
                <a:spcPts val="0"/>
              </a:spcBef>
            </a:pPr>
            <a:r>
              <a:rPr lang="id-ID" sz="2600" dirty="0" smtClean="0"/>
              <a:t>metodologi penelitian</a:t>
            </a:r>
          </a:p>
        </p:txBody>
      </p:sp>
    </p:spTree>
    <p:extLst>
      <p:ext uri="{BB962C8B-B14F-4D97-AF65-F5344CB8AC3E}">
        <p14:creationId xmlns:p14="http://schemas.microsoft.com/office/powerpoint/2010/main" val="148275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 Responsi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Buatlah rencana &amp; kerangka waktu/timeline penyelesaian skripsi yg kongkrit/operasional. </a:t>
            </a:r>
          </a:p>
          <a:p>
            <a:r>
              <a:rPr lang="id-ID" sz="2800" dirty="0" smtClean="0"/>
              <a:t>Sertakan kekuatan, hambatan internal, hambatan eksternal, &amp; rencana mengatasinya.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2319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4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9952" y="3284984"/>
            <a:ext cx="3068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Mengapa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Menulis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Skripsi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9952" y="370774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 ada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Latar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Belakang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1960" y="4077072"/>
            <a:ext cx="1214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 study</a:t>
            </a: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3248" y="4437223"/>
            <a:ext cx="17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literature review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9952" y="4797374"/>
            <a:ext cx="4584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 yang harus dituliskan dalam latar belakang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4456" y="52199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kutipan dan daftar pustaka </a:t>
            </a:r>
            <a:r>
              <a:rPr lang="id-ID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 </a:t>
            </a: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6547" y="5607175"/>
            <a:ext cx="185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kerangka berpikir 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70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7944" y="3284984"/>
            <a:ext cx="309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presentasi yang baik dan benar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3133" y="3654316"/>
            <a:ext cx="3454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 yang harus ditulis dalam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9952" y="4054444"/>
            <a:ext cx="3507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 yang harus ditulis dalam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9952" y="43929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Memilih </a:t>
            </a:r>
            <a:r>
              <a:rPr lang="id-ID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menentukan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 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9952" y="4789206"/>
            <a:ext cx="2335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Teknik analisis statistik 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9952" y="51854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tabel </a:t>
            </a:r>
            <a:r>
              <a:rPr lang="id-ID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interpretasi statistik berdasarkan </a:t>
            </a:r>
            <a:r>
              <a:rPr lang="id-ID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9952" y="5599007"/>
            <a:ext cx="3106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Menuliskan saran dalam skripsi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3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mmpu memahami perlunya menulis skripsi, proses penulisan skripsi, serta membuat </a:t>
            </a:r>
            <a:r>
              <a:rPr lang="id-ID" i="1" dirty="0"/>
              <a:t>time-table</a:t>
            </a:r>
            <a:r>
              <a:rPr lang="id-ID" dirty="0"/>
              <a:t> penyelesaian skripsi.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62922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00CC"/>
                </a:solidFill>
              </a:rPr>
              <a:t>Tujuan Perkuliahan</a:t>
            </a:r>
            <a:endParaRPr lang="id-ID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sz="3400" dirty="0" smtClean="0"/>
              <a:t>Mempersiapkan mahasiswa dalam membuat proposal skripsi.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sz="3400" dirty="0" smtClean="0"/>
              <a:t>Mengintegrasikan &amp; mengaplikasikan materi-materi kuliah (terutama Metodologi Penelitian I, Metodologi Penelitian 2, Bimbingan Menulis, Psikometri, Konstruksi Tes) yg diperoleh sebelumnya ke dalam proposal skripsi.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sz="3400" dirty="0" smtClean="0"/>
              <a:t>Menghasilkan sebuah rancangan penelitian (pra-proposal skripsi) yg dpt dilanjutkan menjadi proposal skripsi.</a:t>
            </a:r>
          </a:p>
          <a:p>
            <a:pPr marL="62865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3100" dirty="0" smtClean="0">
                <a:sym typeface="Wingdings" pitchFamily="2" charset="2"/>
              </a:rPr>
              <a:t> </a:t>
            </a:r>
            <a:r>
              <a:rPr lang="id-ID" sz="3100" dirty="0" smtClean="0">
                <a:solidFill>
                  <a:srgbClr val="FF0000"/>
                </a:solidFill>
                <a:sym typeface="Wingdings" pitchFamily="2" charset="2"/>
              </a:rPr>
              <a:t>pra-proposal skripsi dapat saja berubah pada saat proses pembimbingan skripsi atau sidang proposal.</a:t>
            </a:r>
            <a:endParaRPr lang="id-ID" sz="3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6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Aktivitas Perkuliahan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d-ID" sz="2700" dirty="0" smtClean="0"/>
              <a:t>Mahasiswa akan mengerjakan proposal skripsi secara pribadi &amp; mandiri. </a:t>
            </a:r>
          </a:p>
          <a:p>
            <a:pPr marL="542925" indent="0">
              <a:spcBef>
                <a:spcPts val="0"/>
              </a:spcBef>
              <a:buNone/>
            </a:pPr>
            <a:r>
              <a:rPr lang="id-ID" sz="2500" dirty="0" smtClean="0"/>
              <a:t>1 SKS : penjelasan/materi</a:t>
            </a:r>
          </a:p>
          <a:p>
            <a:pPr marL="542925" indent="0">
              <a:spcBef>
                <a:spcPts val="0"/>
              </a:spcBef>
              <a:buNone/>
            </a:pPr>
            <a:r>
              <a:rPr lang="id-ID" sz="2500" dirty="0" smtClean="0"/>
              <a:t>1 SKS : presentasi &amp; feed-back tugas sebelumnya</a:t>
            </a:r>
          </a:p>
          <a:p>
            <a:pPr marL="542925" indent="0">
              <a:spcBef>
                <a:spcPts val="0"/>
              </a:spcBef>
              <a:buNone/>
            </a:pPr>
            <a:r>
              <a:rPr lang="id-ID" sz="2500" dirty="0" smtClean="0"/>
              <a:t>1 SKS : tugas mandiri/responsi</a:t>
            </a:r>
          </a:p>
          <a:p>
            <a:pPr marL="542925" indent="0">
              <a:spcBef>
                <a:spcPts val="0"/>
              </a:spcBef>
              <a:buNone/>
            </a:pPr>
            <a:r>
              <a:rPr lang="id-ID" sz="2500" dirty="0" smtClean="0"/>
              <a:t>1 SKS : presentasi responsi</a:t>
            </a:r>
          </a:p>
          <a:p>
            <a:pPr>
              <a:spcBef>
                <a:spcPts val="0"/>
              </a:spcBef>
            </a:pPr>
            <a:r>
              <a:rPr lang="id-ID" sz="2700" dirty="0" smtClean="0"/>
              <a:t>Selain materi, kuliah juga ‘membentuk’ sikap &amp; tingkah laku dlm penyusunan skripsi.</a:t>
            </a:r>
            <a:endParaRPr lang="id-ID" sz="2700" dirty="0"/>
          </a:p>
        </p:txBody>
      </p:sp>
    </p:spTree>
    <p:extLst>
      <p:ext uri="{BB962C8B-B14F-4D97-AF65-F5344CB8AC3E}">
        <p14:creationId xmlns:p14="http://schemas.microsoft.com/office/powerpoint/2010/main" val="151771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d-ID" dirty="0" smtClean="0"/>
              <a:t>Apa itu Skripsi?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id-ID" sz="2800" dirty="0" smtClean="0">
                <a:solidFill>
                  <a:srgbClr val="FF0000"/>
                </a:solidFill>
              </a:rPr>
              <a:t>Pedoman Penyusunan skripsi </a:t>
            </a:r>
            <a:r>
              <a:rPr lang="id-ID" sz="2800" dirty="0" smtClean="0"/>
              <a:t>(2005, hlm 1):</a:t>
            </a:r>
          </a:p>
          <a:p>
            <a:pPr>
              <a:spcBef>
                <a:spcPts val="0"/>
              </a:spcBef>
            </a:pPr>
            <a:r>
              <a:rPr lang="id-ID" sz="2800" dirty="0" smtClean="0">
                <a:solidFill>
                  <a:srgbClr val="0000CC"/>
                </a:solidFill>
              </a:rPr>
              <a:t>Skripsi </a:t>
            </a:r>
            <a:r>
              <a:rPr lang="id-ID" sz="2800" dirty="0" smtClean="0"/>
              <a:t>= karya ilmiah yg disusun dgn tujuan utk menunjukkan kemampuan &amp; sikap berfikir ilmiah secara mandiri &amp; salah satu syarat menyelesaikan pendidikan tingkat sarjana.</a:t>
            </a:r>
          </a:p>
          <a:p>
            <a:pPr>
              <a:spcBef>
                <a:spcPts val="0"/>
              </a:spcBef>
            </a:pPr>
            <a:r>
              <a:rPr lang="id-ID" sz="2800" dirty="0" smtClean="0">
                <a:solidFill>
                  <a:srgbClr val="0000CC"/>
                </a:solidFill>
              </a:rPr>
              <a:t>Skripsi psikologi </a:t>
            </a:r>
            <a:r>
              <a:rPr lang="id-ID" sz="2800" dirty="0" smtClean="0"/>
              <a:t>= laporan hasil penelitian ilmiah (</a:t>
            </a:r>
            <a:r>
              <a:rPr lang="id-ID" sz="2800" dirty="0" smtClean="0">
                <a:solidFill>
                  <a:srgbClr val="FF0000"/>
                </a:solidFill>
              </a:rPr>
              <a:t>empiris</a:t>
            </a:r>
            <a:r>
              <a:rPr lang="id-ID" sz="2800" dirty="0" smtClean="0"/>
              <a:t>) dgn menggunakan </a:t>
            </a:r>
            <a:r>
              <a:rPr lang="id-ID" sz="2800" dirty="0" smtClean="0">
                <a:solidFill>
                  <a:srgbClr val="FF0000"/>
                </a:solidFill>
              </a:rPr>
              <a:t>data primer </a:t>
            </a:r>
            <a:r>
              <a:rPr lang="id-ID" sz="2800" dirty="0" smtClean="0"/>
              <a:t>sbg salah satu syarat menyelesaikan pendidikan di Fak. Psi &amp; mencapai gelar S.Psi.</a:t>
            </a:r>
          </a:p>
          <a:p>
            <a:pPr marL="725488">
              <a:spcBef>
                <a:spcPts val="0"/>
              </a:spcBef>
            </a:pPr>
            <a:r>
              <a:rPr lang="id-ID" sz="2500" dirty="0" smtClean="0">
                <a:solidFill>
                  <a:srgbClr val="0070C0"/>
                </a:solidFill>
              </a:rPr>
              <a:t>Empiris</a:t>
            </a:r>
            <a:r>
              <a:rPr lang="id-ID" sz="2500" dirty="0" smtClean="0"/>
              <a:t> </a:t>
            </a:r>
            <a:r>
              <a:rPr lang="id-ID" sz="2500" dirty="0" smtClean="0">
                <a:sym typeface="Wingdings" pitchFamily="2" charset="2"/>
              </a:rPr>
              <a:t> berdasarkan data kongkrit</a:t>
            </a:r>
          </a:p>
          <a:p>
            <a:pPr marL="725488">
              <a:spcBef>
                <a:spcPts val="0"/>
              </a:spcBef>
            </a:pPr>
            <a:r>
              <a:rPr lang="id-ID" sz="2500" dirty="0" smtClean="0">
                <a:solidFill>
                  <a:srgbClr val="0070C0"/>
                </a:solidFill>
                <a:sym typeface="Wingdings" pitchFamily="2" charset="2"/>
              </a:rPr>
              <a:t>Data primer </a:t>
            </a:r>
            <a:r>
              <a:rPr lang="id-ID" sz="2500" dirty="0" smtClean="0">
                <a:sym typeface="Wingdings" pitchFamily="2" charset="2"/>
              </a:rPr>
              <a:t> data yg dikumpulkan sendiri oleh peneliti</a:t>
            </a:r>
            <a:endParaRPr lang="id-ID" sz="2500" dirty="0"/>
          </a:p>
        </p:txBody>
      </p:sp>
    </p:spTree>
    <p:extLst>
      <p:ext uri="{BB962C8B-B14F-4D97-AF65-F5344CB8AC3E}">
        <p14:creationId xmlns:p14="http://schemas.microsoft.com/office/powerpoint/2010/main" val="46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d-ID" dirty="0" smtClean="0"/>
              <a:t>Apa itu Skripsi?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id-ID" sz="2800" dirty="0" smtClean="0">
                <a:solidFill>
                  <a:srgbClr val="FF0000"/>
                </a:solidFill>
              </a:rPr>
              <a:t>Skripsi di Fak. Psikologi UEU:</a:t>
            </a:r>
          </a:p>
          <a:p>
            <a:pPr>
              <a:spcBef>
                <a:spcPts val="0"/>
              </a:spcBef>
              <a:buNone/>
            </a:pPr>
            <a:r>
              <a:rPr lang="id-ID" sz="2800" dirty="0" smtClean="0"/>
              <a:t>1. dikerjakan secara individual.</a:t>
            </a:r>
          </a:p>
          <a:p>
            <a:pPr>
              <a:spcBef>
                <a:spcPts val="0"/>
              </a:spcBef>
              <a:buNone/>
            </a:pPr>
            <a:r>
              <a:rPr lang="id-ID" sz="2500" dirty="0" smtClean="0"/>
              <a:t>2. Terdiri dari 5 bab (Latar Belakang – Simpulan &amp; Saran).</a:t>
            </a:r>
          </a:p>
          <a:p>
            <a:pPr>
              <a:spcBef>
                <a:spcPts val="0"/>
              </a:spcBef>
              <a:buNone/>
            </a:pPr>
            <a:r>
              <a:rPr lang="id-ID" sz="2500" dirty="0" smtClean="0"/>
              <a:t>3. Penulisan mengikuti pedoman Fak. Psi UEU &amp; APA style.</a:t>
            </a:r>
          </a:p>
          <a:p>
            <a:pPr>
              <a:spcBef>
                <a:spcPts val="0"/>
              </a:spcBef>
              <a:buNone/>
            </a:pPr>
            <a:r>
              <a:rPr lang="id-ID" sz="2500" dirty="0" smtClean="0"/>
              <a:t>4. Dibimbing oleh 2 orang (pembimbing 1 &amp; pembimbing 2).</a:t>
            </a:r>
          </a:p>
          <a:p>
            <a:pPr>
              <a:spcBef>
                <a:spcPts val="0"/>
              </a:spcBef>
              <a:buNone/>
            </a:pPr>
            <a:r>
              <a:rPr lang="id-ID" sz="2500" dirty="0" smtClean="0"/>
              <a:t>5. Melalui 2 tahap sidang terbuka (sidang proposal &amp; sidang akhir).</a:t>
            </a:r>
          </a:p>
        </p:txBody>
      </p:sp>
    </p:spTree>
    <p:extLst>
      <p:ext uri="{BB962C8B-B14F-4D97-AF65-F5344CB8AC3E}">
        <p14:creationId xmlns:p14="http://schemas.microsoft.com/office/powerpoint/2010/main" val="25825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sa unggul 2017 pertemua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3005C949-B08C-442A-B2D6-75A98AB780EB}" vid="{19280BA6-BB49-410A-AD56-9D9793306A3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unggul 2017 pertemuan 1</Template>
  <TotalTime>38</TotalTime>
  <Words>902</Words>
  <Application>Microsoft Office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esa unggul 2017 pertemuan 1</vt:lpstr>
      <vt:lpstr>Pengantar:  Mengapa Menulis Skripsi?</vt:lpstr>
      <vt:lpstr>PowerPoint Presentation</vt:lpstr>
      <vt:lpstr>PowerPoint Presentation</vt:lpstr>
      <vt:lpstr>PowerPoint Presentation</vt:lpstr>
      <vt:lpstr>KEMAMPUAN AKHIR YANG DIHARAPKAN</vt:lpstr>
      <vt:lpstr>Tujuan Perkuliahan</vt:lpstr>
      <vt:lpstr>Aktivitas Perkuliahan</vt:lpstr>
      <vt:lpstr>Apa itu Skripsi?</vt:lpstr>
      <vt:lpstr>Apa itu Skripsi?</vt:lpstr>
      <vt:lpstr>Mengapa Perlu Menulis Skripsi?</vt:lpstr>
      <vt:lpstr>Mengapa Perlu Menulis Skripsi?</vt:lpstr>
      <vt:lpstr>Tujuan Pendidikan Sarjana Psikologi</vt:lpstr>
      <vt:lpstr>DESKRIPTOR KUALIFIKASI SDM LEVEL 6  PADA KKNI DIHASILKAN  OLEH PROGRAM SARJANA PSIKOLOGI</vt:lpstr>
      <vt:lpstr>Apa yg perlu dipersiapkan utk Menulis Skripsi?</vt:lpstr>
      <vt:lpstr>ALur Skripsi</vt:lpstr>
      <vt:lpstr>Masalah Umum dalam Sidang Skripsi</vt:lpstr>
      <vt:lpstr>Tugas Responsi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aries yulianto</dc:creator>
  <cp:lastModifiedBy>aries yulianto</cp:lastModifiedBy>
  <cp:revision>7</cp:revision>
  <cp:lastPrinted>2017-09-20T02:53:48Z</cp:lastPrinted>
  <dcterms:created xsi:type="dcterms:W3CDTF">2017-09-19T03:14:12Z</dcterms:created>
  <dcterms:modified xsi:type="dcterms:W3CDTF">2017-10-02T07:32:02Z</dcterms:modified>
</cp:coreProperties>
</file>