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9"/>
  </p:handoutMasterIdLst>
  <p:sldIdLst>
    <p:sldId id="256" r:id="rId2"/>
    <p:sldId id="263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796" y="4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d-ID" dirty="0" smtClean="0"/>
              <a:t>Seminar Topik Skripsi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d-ID" dirty="0" smtClean="0"/>
              <a:t>Aries Yulianto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C3A9E-D42F-4D3A-A842-7DDB09DD8FE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47387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36513" y="-26988"/>
            <a:ext cx="92043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6831" y="1698625"/>
            <a:ext cx="547037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6831" y="3405369"/>
            <a:ext cx="5470375" cy="1391783"/>
          </a:xfrm>
        </p:spPr>
        <p:txBody>
          <a:bodyPr/>
          <a:lstStyle>
            <a:lvl1pPr marL="0" indent="0" algn="ctr" eaLnBrk="1" hangingPunct="1">
              <a:spcBef>
                <a:spcPct val="0"/>
              </a:spcBef>
              <a:buFontTx/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173E1-5237-4314-9E88-FF16E616C53B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7604-7DC9-495A-ADE6-1B48B5BC55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2426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688"/>
            <a:ext cx="2057400" cy="5505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688"/>
            <a:ext cx="6019800" cy="5505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173E1-5237-4314-9E88-FF16E616C53B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7604-7DC9-495A-ADE6-1B48B5BC55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27640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173E1-5237-4314-9E88-FF16E616C53B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7604-7DC9-495A-ADE6-1B48B5BC55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787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173E1-5237-4314-9E88-FF16E616C53B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7604-7DC9-495A-ADE6-1B48B5BC55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4479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81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1814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173E1-5237-4314-9E88-FF16E616C53B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7604-7DC9-495A-ADE6-1B48B5BC55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83924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173E1-5237-4314-9E88-FF16E616C53B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7604-7DC9-495A-ADE6-1B48B5BC55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239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173E1-5237-4314-9E88-FF16E616C53B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7604-7DC9-495A-ADE6-1B48B5BC55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28868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008313" cy="814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735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21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173E1-5237-4314-9E88-FF16E616C53B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7604-7DC9-495A-ADE6-1B48B5BC55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0587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173E1-5237-4314-9E88-FF16E616C53B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7604-7DC9-495A-ADE6-1B48B5BC55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9907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173E1-5237-4314-9E88-FF16E616C53B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7604-7DC9-495A-ADE6-1B48B5BC55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948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sil\Desktop\Smartcreative2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9D173E1-5237-4314-9E88-FF16E616C53B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B8127604-7DC9-495A-ADE6-1B48B5BC55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680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FF00"/>
                </a:solidFill>
              </a:rPr>
              <a:t>MENULISKAN BAB 2</a:t>
            </a: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6831" y="3405369"/>
            <a:ext cx="5703641" cy="1391783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Seminar </a:t>
            </a:r>
            <a:r>
              <a:rPr lang="id-ID" dirty="0" smtClean="0">
                <a:solidFill>
                  <a:schemeClr val="bg1"/>
                </a:solidFill>
              </a:rPr>
              <a:t>Topik </a:t>
            </a:r>
            <a:r>
              <a:rPr lang="id-ID" dirty="0">
                <a:solidFill>
                  <a:schemeClr val="bg1"/>
                </a:solidFill>
              </a:rPr>
              <a:t>Skripsi - Kuliah 10 </a:t>
            </a:r>
            <a:endParaRPr lang="id-ID" dirty="0" smtClean="0">
              <a:solidFill>
                <a:schemeClr val="bg1"/>
              </a:solidFill>
            </a:endParaRPr>
          </a:p>
          <a:p>
            <a:r>
              <a:rPr lang="id-ID" dirty="0" smtClean="0">
                <a:solidFill>
                  <a:schemeClr val="bg1"/>
                </a:solidFill>
              </a:rPr>
              <a:t>Aries </a:t>
            </a:r>
            <a:r>
              <a:rPr lang="id-ID" dirty="0" smtClean="0">
                <a:solidFill>
                  <a:schemeClr val="bg1"/>
                </a:solidFill>
              </a:rPr>
              <a:t>Yulianto</a:t>
            </a:r>
          </a:p>
          <a:p>
            <a:r>
              <a:rPr lang="id-ID" dirty="0">
                <a:solidFill>
                  <a:schemeClr val="bg1"/>
                </a:solidFill>
              </a:rPr>
              <a:t>Fakultas Psikologi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Mahasiswa mampu menuliskan bab 2 skripsi.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663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r>
              <a:rPr lang="id-ID" dirty="0" smtClean="0">
                <a:solidFill>
                  <a:srgbClr val="0070C0"/>
                </a:solidFill>
              </a:rPr>
              <a:t>BAB 2 (Tinjauan Teoritis)</a:t>
            </a:r>
            <a:endParaRPr lang="id-ID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47800"/>
            <a:ext cx="8219256" cy="514955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d-ID" sz="3000" dirty="0" smtClean="0">
                <a:latin typeface="+mj-lt"/>
              </a:rPr>
              <a:t>Seperti telah diketahui sebelumnya, Bab 2 ditulis setelah melakukan </a:t>
            </a:r>
            <a:r>
              <a:rPr lang="id-ID" sz="3000" i="1" dirty="0" smtClean="0">
                <a:latin typeface="+mj-lt"/>
              </a:rPr>
              <a:t>literature review</a:t>
            </a:r>
            <a:r>
              <a:rPr lang="id-ID" sz="3000" dirty="0" smtClean="0">
                <a:latin typeface="+mj-lt"/>
              </a:rPr>
              <a:t>.</a:t>
            </a:r>
          </a:p>
          <a:p>
            <a:pPr>
              <a:spcBef>
                <a:spcPts val="0"/>
              </a:spcBef>
            </a:pPr>
            <a:r>
              <a:rPr lang="id-ID" sz="3000" dirty="0" smtClean="0">
                <a:latin typeface="+mj-lt"/>
              </a:rPr>
              <a:t>Berisi: </a:t>
            </a:r>
          </a:p>
          <a:p>
            <a:pPr marL="723900" indent="-273050">
              <a:spcBef>
                <a:spcPts val="0"/>
              </a:spcBef>
              <a:buNone/>
            </a:pPr>
            <a:r>
              <a:rPr lang="id-ID" sz="3000" dirty="0" smtClean="0">
                <a:latin typeface="+mj-lt"/>
              </a:rPr>
              <a:t>1. definisi2 ttg variabel penelitian, </a:t>
            </a:r>
          </a:p>
          <a:p>
            <a:pPr marL="723900" indent="-273050">
              <a:spcBef>
                <a:spcPts val="0"/>
              </a:spcBef>
              <a:buNone/>
            </a:pPr>
            <a:r>
              <a:rPr lang="id-ID" sz="3000" dirty="0" smtClean="0">
                <a:latin typeface="+mj-lt"/>
              </a:rPr>
              <a:t>2. dimensi2 pembentuk variabel, &amp; </a:t>
            </a:r>
          </a:p>
          <a:p>
            <a:pPr marL="723900" indent="-273050">
              <a:spcBef>
                <a:spcPts val="0"/>
              </a:spcBef>
              <a:buNone/>
            </a:pPr>
            <a:r>
              <a:rPr lang="id-ID" sz="3000" dirty="0" smtClean="0">
                <a:latin typeface="+mj-lt"/>
              </a:rPr>
              <a:t>3. faktor2 yg mempengaruhi variabel.</a:t>
            </a:r>
          </a:p>
          <a:p>
            <a:pPr marL="723900" indent="-273050">
              <a:spcBef>
                <a:spcPts val="0"/>
              </a:spcBef>
              <a:buNone/>
            </a:pPr>
            <a:r>
              <a:rPr lang="id-ID" sz="3000" dirty="0" smtClean="0">
                <a:latin typeface="+mj-lt"/>
              </a:rPr>
              <a:t>4. Pemaparan ttg konteks/populasi.</a:t>
            </a:r>
          </a:p>
          <a:p>
            <a:pPr marL="273050" indent="-273050">
              <a:spcBef>
                <a:spcPts val="0"/>
              </a:spcBef>
            </a:pPr>
            <a:r>
              <a:rPr lang="id-ID" sz="3000" dirty="0" smtClean="0">
                <a:latin typeface="+mj-lt"/>
              </a:rPr>
              <a:t>Gunakan literatur dari sumber pertama/aslinya; JANGAN dari skripsi apalagi situs/blog.</a:t>
            </a:r>
          </a:p>
          <a:p>
            <a:pPr>
              <a:spcBef>
                <a:spcPts val="0"/>
              </a:spcBef>
              <a:buNone/>
            </a:pPr>
            <a:endParaRPr lang="id-ID" sz="3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rgbClr val="C00000"/>
                </a:solidFill>
              </a:rPr>
              <a:t>Apa yg Harus ada di Bab 2</a:t>
            </a:r>
            <a:endParaRPr lang="id-ID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47800"/>
            <a:ext cx="8219256" cy="514955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id-ID" sz="3200" b="1" dirty="0" smtClean="0">
                <a:solidFill>
                  <a:srgbClr val="FF0000"/>
                </a:solidFill>
                <a:latin typeface="+mj-lt"/>
              </a:rPr>
              <a:t>1</a:t>
            </a:r>
            <a:r>
              <a:rPr lang="id-ID" sz="3200" b="1" dirty="0" smtClean="0">
                <a:latin typeface="+mj-lt"/>
              </a:rPr>
              <a:t>. </a:t>
            </a:r>
            <a:r>
              <a:rPr lang="id-ID" sz="3200" b="1" dirty="0" smtClean="0">
                <a:solidFill>
                  <a:srgbClr val="0070C0"/>
                </a:solidFill>
                <a:latin typeface="+mj-lt"/>
              </a:rPr>
              <a:t>Definisi Variabel.</a:t>
            </a:r>
            <a:r>
              <a:rPr lang="id-ID" sz="3200" b="1" dirty="0" smtClean="0">
                <a:latin typeface="+mj-lt"/>
              </a:rPr>
              <a:t> </a:t>
            </a:r>
          </a:p>
          <a:p>
            <a:pPr marL="804863" indent="-273050">
              <a:spcBef>
                <a:spcPts val="0"/>
              </a:spcBef>
              <a:buNone/>
            </a:pPr>
            <a:r>
              <a:rPr lang="id-ID" sz="2800" dirty="0" smtClean="0">
                <a:latin typeface="+mj-lt"/>
              </a:rPr>
              <a:t>a. Ungkapkan definisi2 ttg variabel (min. 3) dari tokoh/teori berbeda, </a:t>
            </a:r>
          </a:p>
          <a:p>
            <a:pPr marL="804863" indent="-273050">
              <a:spcBef>
                <a:spcPts val="0"/>
              </a:spcBef>
              <a:buNone/>
            </a:pPr>
            <a:r>
              <a:rPr lang="id-ID" sz="2800" dirty="0" smtClean="0">
                <a:latin typeface="+mj-lt"/>
              </a:rPr>
              <a:t>b. buat perbandingan diantara definisi2 tsb, </a:t>
            </a:r>
          </a:p>
          <a:p>
            <a:pPr marL="804863" indent="-273050">
              <a:spcBef>
                <a:spcPts val="0"/>
              </a:spcBef>
              <a:buNone/>
            </a:pPr>
            <a:r>
              <a:rPr lang="id-ID" sz="2800" dirty="0" smtClean="0">
                <a:latin typeface="+mj-lt"/>
              </a:rPr>
              <a:t>c. lalu tentukan teori mana yg dipakai serta alasannya. </a:t>
            </a:r>
          </a:p>
          <a:p>
            <a:pPr marL="804863" indent="-449263">
              <a:spcBef>
                <a:spcPts val="0"/>
              </a:spcBef>
              <a:buNone/>
            </a:pPr>
            <a:r>
              <a:rPr lang="id-ID" dirty="0" smtClean="0">
                <a:solidFill>
                  <a:srgbClr val="7030A0"/>
                </a:solidFill>
                <a:latin typeface="+mj-lt"/>
              </a:rPr>
              <a:t>(lihat contoh 5 sebelumnya)</a:t>
            </a:r>
          </a:p>
          <a:p>
            <a:pPr marL="627063" indent="-354013">
              <a:spcBef>
                <a:spcPts val="0"/>
              </a:spcBef>
              <a:buNone/>
            </a:pPr>
            <a:r>
              <a:rPr lang="id-ID" sz="3000" dirty="0" smtClean="0">
                <a:solidFill>
                  <a:srgbClr val="006600"/>
                </a:solidFill>
                <a:latin typeface="+mj-lt"/>
              </a:rPr>
              <a:t>- Usahakan menuliskan definisi dlm bhs asli (kutipan langsung), utk menghindari kesalahan interpretasi.</a:t>
            </a:r>
          </a:p>
          <a:p>
            <a:pPr marL="627063" indent="-354013">
              <a:spcBef>
                <a:spcPts val="0"/>
              </a:spcBef>
              <a:buNone/>
            </a:pPr>
            <a:r>
              <a:rPr lang="id-ID" sz="3000" dirty="0" smtClean="0">
                <a:solidFill>
                  <a:srgbClr val="006600"/>
                </a:solidFill>
                <a:latin typeface="+mj-lt"/>
              </a:rPr>
              <a:t>- JANGAN membuat kesimpulan dari definisi2.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rgbClr val="C00000"/>
                </a:solidFill>
              </a:rPr>
              <a:t>Apa yg Harus ada di Bab 2</a:t>
            </a:r>
            <a:endParaRPr lang="id-ID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47800"/>
            <a:ext cx="8219256" cy="514955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id-ID" sz="3200" b="1" dirty="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id-ID" sz="3200" b="1" dirty="0" smtClean="0">
                <a:latin typeface="+mj-lt"/>
              </a:rPr>
              <a:t>. </a:t>
            </a:r>
            <a:r>
              <a:rPr lang="id-ID" sz="3200" b="1" dirty="0" smtClean="0">
                <a:solidFill>
                  <a:srgbClr val="0070C0"/>
                </a:solidFill>
                <a:latin typeface="+mj-lt"/>
              </a:rPr>
              <a:t>komponen, aspek, atau dimensi variabel. </a:t>
            </a:r>
          </a:p>
          <a:p>
            <a:pPr marL="628650" indent="-273050">
              <a:spcBef>
                <a:spcPts val="0"/>
              </a:spcBef>
              <a:buNone/>
            </a:pPr>
            <a:r>
              <a:rPr lang="id-ID" sz="3000" dirty="0" smtClean="0">
                <a:latin typeface="+mj-lt"/>
              </a:rPr>
              <a:t>- Dari teori yg sdh dipilih sblmnya, jelaskan setiap komponen/ aspek/ dimensi penyusun variabel.</a:t>
            </a:r>
          </a:p>
          <a:p>
            <a:pPr marL="628650" indent="-273050">
              <a:spcBef>
                <a:spcPts val="0"/>
              </a:spcBef>
              <a:buNone/>
            </a:pPr>
            <a:r>
              <a:rPr lang="id-ID" sz="3000" dirty="0" smtClean="0">
                <a:latin typeface="+mj-lt"/>
              </a:rPr>
              <a:t>- JANGAN pakai dari teori yg berbeda.</a:t>
            </a:r>
          </a:p>
          <a:p>
            <a:pPr>
              <a:spcBef>
                <a:spcPts val="0"/>
              </a:spcBef>
              <a:buNone/>
            </a:pPr>
            <a:r>
              <a:rPr lang="id-ID" sz="3200" b="1" dirty="0" smtClean="0">
                <a:solidFill>
                  <a:srgbClr val="FF0000"/>
                </a:solidFill>
                <a:latin typeface="+mj-lt"/>
              </a:rPr>
              <a:t>3</a:t>
            </a:r>
            <a:r>
              <a:rPr lang="id-ID" sz="3200" b="1" dirty="0" smtClean="0">
                <a:latin typeface="+mj-lt"/>
              </a:rPr>
              <a:t>. </a:t>
            </a:r>
            <a:r>
              <a:rPr lang="id-ID" sz="3200" b="1" dirty="0" smtClean="0">
                <a:solidFill>
                  <a:srgbClr val="0070C0"/>
                </a:solidFill>
                <a:latin typeface="+mj-lt"/>
              </a:rPr>
              <a:t>faktor2 yg mempengaruhi variabel. </a:t>
            </a:r>
          </a:p>
          <a:p>
            <a:pPr marL="628650" indent="-273050">
              <a:spcBef>
                <a:spcPts val="0"/>
              </a:spcBef>
              <a:buNone/>
            </a:pPr>
            <a:r>
              <a:rPr lang="id-ID" sz="3000" dirty="0" smtClean="0">
                <a:latin typeface="+mj-lt"/>
              </a:rPr>
              <a:t>Jelaskan secara rinci apa saja faktor yg mempengaruhi variabel &amp; bgmn pengaruhnya masing-masing.</a:t>
            </a:r>
          </a:p>
          <a:p>
            <a:pPr>
              <a:spcBef>
                <a:spcPts val="0"/>
              </a:spcBef>
              <a:buNone/>
            </a:pPr>
            <a:r>
              <a:rPr lang="id-ID" sz="3200" b="1" dirty="0" smtClean="0">
                <a:solidFill>
                  <a:srgbClr val="FF0000"/>
                </a:solidFill>
                <a:latin typeface="+mj-lt"/>
              </a:rPr>
              <a:t>4</a:t>
            </a:r>
            <a:r>
              <a:rPr lang="id-ID" sz="3200" b="1" dirty="0" smtClean="0">
                <a:latin typeface="+mj-lt"/>
              </a:rPr>
              <a:t>. </a:t>
            </a:r>
            <a:r>
              <a:rPr lang="id-ID" sz="3200" b="1" dirty="0" smtClean="0">
                <a:solidFill>
                  <a:srgbClr val="0070C0"/>
                </a:solidFill>
                <a:latin typeface="+mj-lt"/>
              </a:rPr>
              <a:t>Penjelasan konteks/populasi. </a:t>
            </a:r>
          </a:p>
          <a:p>
            <a:pPr marL="628650" indent="-273050">
              <a:spcBef>
                <a:spcPts val="0"/>
              </a:spcBef>
              <a:buNone/>
            </a:pPr>
            <a:r>
              <a:rPr lang="id-ID" sz="3000" dirty="0" smtClean="0">
                <a:latin typeface="+mj-lt"/>
              </a:rPr>
              <a:t>Jelaskan mengenai konteks atau populasi dari fenomena yg diteliti.</a:t>
            </a:r>
          </a:p>
          <a:p>
            <a:pPr marL="628650" indent="-273050">
              <a:spcBef>
                <a:spcPts val="0"/>
              </a:spcBef>
              <a:buNone/>
            </a:pPr>
            <a:r>
              <a:rPr lang="id-ID" sz="3000" dirty="0" smtClean="0">
                <a:latin typeface="+mj-lt"/>
              </a:rPr>
              <a:t>Misal: remaja </a:t>
            </a:r>
            <a:r>
              <a:rPr lang="id-ID" sz="3000" dirty="0" smtClean="0">
                <a:latin typeface="+mj-lt"/>
                <a:sym typeface="Wingdings" pitchFamily="2" charset="2"/>
              </a:rPr>
              <a:t> batasan, tugas perkembangan</a:t>
            </a:r>
            <a:endParaRPr lang="id-ID" sz="30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FF66"/>
          </a:solidFill>
        </p:spPr>
        <p:txBody>
          <a:bodyPr/>
          <a:lstStyle/>
          <a:p>
            <a:r>
              <a:rPr lang="id-ID" dirty="0" smtClean="0">
                <a:solidFill>
                  <a:srgbClr val="7030A0"/>
                </a:solidFill>
              </a:rPr>
              <a:t>Alur Penulisan di Bab 2</a:t>
            </a:r>
            <a:endParaRPr lang="id-ID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id-ID" sz="3000" dirty="0" smtClean="0">
                <a:solidFill>
                  <a:srgbClr val="0070C0"/>
                </a:solidFill>
                <a:latin typeface="+mj-lt"/>
              </a:rPr>
              <a:t>hubungan antara 2 variabel </a:t>
            </a:r>
            <a:r>
              <a:rPr lang="id-ID" sz="3000" dirty="0" smtClean="0">
                <a:latin typeface="+mj-lt"/>
              </a:rPr>
              <a:t>(</a:t>
            </a:r>
            <a:r>
              <a:rPr lang="id-ID" sz="3000" dirty="0" smtClean="0">
                <a:solidFill>
                  <a:srgbClr val="FF0000"/>
                </a:solidFill>
                <a:latin typeface="+mj-lt"/>
              </a:rPr>
              <a:t>korelasional</a:t>
            </a:r>
            <a:r>
              <a:rPr lang="id-ID" sz="3000" dirty="0" smtClean="0">
                <a:latin typeface="+mj-lt"/>
              </a:rPr>
              <a:t>)</a:t>
            </a:r>
          </a:p>
          <a:p>
            <a:pPr marL="531813" indent="-176213">
              <a:spcBef>
                <a:spcPts val="0"/>
              </a:spcBef>
              <a:buNone/>
            </a:pPr>
            <a:r>
              <a:rPr lang="id-ID" sz="25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</a:t>
            </a:r>
            <a:r>
              <a:rPr lang="id-ID" sz="2500" dirty="0" smtClean="0">
                <a:latin typeface="+mj-lt"/>
                <a:sym typeface="Wingdings" pitchFamily="2" charset="2"/>
              </a:rPr>
              <a:t> paparkan</a:t>
            </a:r>
            <a:r>
              <a:rPr lang="id-ID" sz="2500" dirty="0" smtClean="0">
                <a:latin typeface="+mj-lt"/>
              </a:rPr>
              <a:t> teori yg penting &amp; relevan ttg variabel pertama, lalu hal yg sama ttg ttg variabel kedua; terakhir ulas hubungan (dinamika) antara kedua variabel tsb.</a:t>
            </a:r>
          </a:p>
          <a:p>
            <a:pPr marL="531813" indent="-176213">
              <a:spcBef>
                <a:spcPts val="0"/>
              </a:spcBef>
              <a:buNone/>
            </a:pPr>
            <a:r>
              <a:rPr lang="id-ID" sz="25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</a:t>
            </a:r>
            <a:r>
              <a:rPr lang="id-ID" sz="2500" dirty="0" smtClean="0">
                <a:latin typeface="+mj-lt"/>
                <a:sym typeface="Wingdings" pitchFamily="2" charset="2"/>
              </a:rPr>
              <a:t> Variabel 1 adalah yg disebut pertama kali di bab 1</a:t>
            </a:r>
            <a:r>
              <a:rPr lang="id-ID" sz="2500" dirty="0" smtClean="0">
                <a:latin typeface="+mj-lt"/>
              </a:rPr>
              <a:t> </a:t>
            </a:r>
          </a:p>
          <a:p>
            <a:pPr>
              <a:spcBef>
                <a:spcPts val="0"/>
              </a:spcBef>
            </a:pPr>
            <a:r>
              <a:rPr lang="id-ID" sz="3000" dirty="0" smtClean="0">
                <a:solidFill>
                  <a:srgbClr val="0070C0"/>
                </a:solidFill>
                <a:latin typeface="+mj-lt"/>
              </a:rPr>
              <a:t>pengaruh VB (</a:t>
            </a:r>
            <a:r>
              <a:rPr lang="id-ID" sz="3000" i="1" dirty="0" smtClean="0">
                <a:solidFill>
                  <a:srgbClr val="0070C0"/>
                </a:solidFill>
                <a:latin typeface="+mj-lt"/>
              </a:rPr>
              <a:t>independent variable</a:t>
            </a:r>
            <a:r>
              <a:rPr lang="id-ID" sz="3000" dirty="0" smtClean="0">
                <a:solidFill>
                  <a:srgbClr val="0070C0"/>
                </a:solidFill>
                <a:latin typeface="+mj-lt"/>
              </a:rPr>
              <a:t>) thd VT (</a:t>
            </a:r>
            <a:r>
              <a:rPr lang="id-ID" sz="3000" i="1" dirty="0" smtClean="0">
                <a:solidFill>
                  <a:srgbClr val="0070C0"/>
                </a:solidFill>
                <a:latin typeface="+mj-lt"/>
              </a:rPr>
              <a:t>dependent variable</a:t>
            </a:r>
            <a:r>
              <a:rPr lang="id-ID" sz="3000" dirty="0" smtClean="0">
                <a:solidFill>
                  <a:srgbClr val="0070C0"/>
                </a:solidFill>
                <a:latin typeface="+mj-lt"/>
              </a:rPr>
              <a:t>).</a:t>
            </a:r>
            <a:r>
              <a:rPr lang="id-ID" sz="3000" dirty="0" smtClean="0">
                <a:latin typeface="+mj-lt"/>
              </a:rPr>
              <a:t> </a:t>
            </a:r>
          </a:p>
          <a:p>
            <a:pPr marL="627063" indent="-271463">
              <a:spcBef>
                <a:spcPts val="0"/>
              </a:spcBef>
              <a:buNone/>
            </a:pPr>
            <a:r>
              <a:rPr lang="id-ID" sz="25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</a:t>
            </a:r>
            <a:r>
              <a:rPr lang="id-ID" sz="2500" dirty="0" smtClean="0">
                <a:latin typeface="+mj-lt"/>
                <a:sym typeface="Wingdings" pitchFamily="2" charset="2"/>
              </a:rPr>
              <a:t> </a:t>
            </a:r>
            <a:r>
              <a:rPr lang="id-ID" sz="2500" dirty="0" smtClean="0">
                <a:latin typeface="+mj-lt"/>
              </a:rPr>
              <a:t>Paparkan VT terlebih dahulu, baru VB.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id-ID" sz="3000" dirty="0" smtClean="0">
                <a:solidFill>
                  <a:srgbClr val="0070C0"/>
                </a:solidFill>
              </a:rPr>
              <a:t>Pastikan definisi &amp; teori yg dipakai, apakah bersifat:</a:t>
            </a:r>
          </a:p>
          <a:p>
            <a:pPr indent="-157163">
              <a:spcBef>
                <a:spcPts val="0"/>
              </a:spcBef>
            </a:pPr>
            <a:r>
              <a:rPr lang="id-ID" sz="3000" dirty="0" smtClean="0">
                <a:solidFill>
                  <a:srgbClr val="FF0000"/>
                </a:solidFill>
              </a:rPr>
              <a:t>Spesifik </a:t>
            </a:r>
            <a:r>
              <a:rPr lang="id-ID" sz="3000" dirty="0" smtClean="0"/>
              <a:t>(situasional, </a:t>
            </a:r>
            <a:r>
              <a:rPr lang="id-ID" sz="3000" i="1" dirty="0" smtClean="0"/>
              <a:t>state</a:t>
            </a:r>
            <a:r>
              <a:rPr lang="id-ID" sz="3000" dirty="0" smtClean="0"/>
              <a:t>)</a:t>
            </a:r>
          </a:p>
          <a:p>
            <a:pPr marL="271463" indent="0">
              <a:spcBef>
                <a:spcPts val="0"/>
              </a:spcBef>
              <a:buNone/>
            </a:pPr>
            <a:r>
              <a:rPr lang="id-ID" sz="2600" dirty="0" smtClean="0">
                <a:sym typeface="Wingdings" panose="05000000000000000000" pitchFamily="2" charset="2"/>
              </a:rPr>
              <a:t> </a:t>
            </a:r>
            <a:r>
              <a:rPr lang="id-ID" sz="2600" dirty="0" smtClean="0">
                <a:solidFill>
                  <a:srgbClr val="006600"/>
                </a:solidFill>
                <a:sym typeface="Wingdings" panose="05000000000000000000" pitchFamily="2" charset="2"/>
              </a:rPr>
              <a:t>hanya berlaku pada situasi/kondisi tertentu</a:t>
            </a:r>
            <a:endParaRPr lang="id-ID" sz="2600" dirty="0" smtClean="0">
              <a:solidFill>
                <a:srgbClr val="006600"/>
              </a:solidFill>
            </a:endParaRPr>
          </a:p>
          <a:p>
            <a:pPr indent="-157163">
              <a:spcBef>
                <a:spcPts val="0"/>
              </a:spcBef>
            </a:pPr>
            <a:r>
              <a:rPr lang="id-ID" sz="3000" dirty="0" smtClean="0">
                <a:solidFill>
                  <a:srgbClr val="FF0000"/>
                </a:solidFill>
              </a:rPr>
              <a:t>General </a:t>
            </a:r>
            <a:r>
              <a:rPr lang="id-ID" sz="3000" dirty="0" smtClean="0"/>
              <a:t>(tendency, </a:t>
            </a:r>
            <a:r>
              <a:rPr lang="id-ID" sz="3000" i="1" dirty="0" smtClean="0"/>
              <a:t>trait</a:t>
            </a:r>
            <a:r>
              <a:rPr lang="id-ID" sz="3000" dirty="0" smtClean="0"/>
              <a:t>)</a:t>
            </a:r>
          </a:p>
          <a:p>
            <a:pPr marL="271463" indent="0">
              <a:spcBef>
                <a:spcPts val="0"/>
              </a:spcBef>
              <a:buNone/>
            </a:pPr>
            <a:r>
              <a:rPr lang="id-ID" sz="2600" dirty="0">
                <a:sym typeface="Wingdings" panose="05000000000000000000" pitchFamily="2" charset="2"/>
              </a:rPr>
              <a:t> </a:t>
            </a:r>
            <a:r>
              <a:rPr lang="id-ID" sz="2600" dirty="0" smtClean="0">
                <a:solidFill>
                  <a:srgbClr val="006600"/>
                </a:solidFill>
                <a:sym typeface="Wingdings" panose="05000000000000000000" pitchFamily="2" charset="2"/>
              </a:rPr>
              <a:t>berlaku sebagian besar situasi</a:t>
            </a:r>
          </a:p>
          <a:p>
            <a:pPr>
              <a:spcBef>
                <a:spcPts val="0"/>
              </a:spcBef>
            </a:pPr>
            <a:r>
              <a:rPr lang="id-ID" sz="3000" dirty="0" smtClean="0">
                <a:sym typeface="Wingdings" panose="05000000000000000000" pitchFamily="2" charset="2"/>
              </a:rPr>
              <a:t>Apa perlunya?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id-ID" sz="2600" dirty="0" smtClean="0">
                <a:solidFill>
                  <a:srgbClr val="7030A0"/>
                </a:solidFill>
                <a:sym typeface="Wingdings" panose="05000000000000000000" pitchFamily="2" charset="2"/>
              </a:rPr>
              <a:t>menentukan bagaimana mengukurnya.</a:t>
            </a:r>
            <a:endParaRPr lang="id-ID" sz="2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20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esa unggul 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354FA26-DF42-4A5C-A6F9-6E98B93C76D7}" vid="{BF65A41C-7C5D-4184-B732-14E8E24BE8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 2017</Template>
  <TotalTime>89</TotalTime>
  <Words>361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esa unggul 2017</vt:lpstr>
      <vt:lpstr>MENULISKAN BAB 2</vt:lpstr>
      <vt:lpstr>KEMAMPUAN AKHIR YANG DIHARAPKAN</vt:lpstr>
      <vt:lpstr>BAB 2 (Tinjauan Teoritis)</vt:lpstr>
      <vt:lpstr>Apa yg Harus ada di Bab 2</vt:lpstr>
      <vt:lpstr>Apa yg Harus ada di Bab 2</vt:lpstr>
      <vt:lpstr>Alur Penulisan di Bab 2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MENULISKAN BAB 2</dc:title>
  <dc:creator>Aries Yulianto</dc:creator>
  <cp:lastModifiedBy>Aries Yulianto</cp:lastModifiedBy>
  <cp:revision>8</cp:revision>
  <dcterms:created xsi:type="dcterms:W3CDTF">2016-11-15T14:46:00Z</dcterms:created>
  <dcterms:modified xsi:type="dcterms:W3CDTF">2017-12-04T23:32:55Z</dcterms:modified>
</cp:coreProperties>
</file>