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17"/>
  </p:handoutMasterIdLst>
  <p:sldIdLst>
    <p:sldId id="256" r:id="rId2"/>
    <p:sldId id="258" r:id="rId3"/>
    <p:sldId id="257" r:id="rId4"/>
    <p:sldId id="259" r:id="rId5"/>
    <p:sldId id="260" r:id="rId6"/>
    <p:sldId id="262" r:id="rId7"/>
    <p:sldId id="261" r:id="rId8"/>
    <p:sldId id="263" r:id="rId9"/>
    <p:sldId id="264" r:id="rId10"/>
    <p:sldId id="265" r:id="rId11"/>
    <p:sldId id="266" r:id="rId12"/>
    <p:sldId id="267" r:id="rId13"/>
    <p:sldId id="268" r:id="rId14"/>
    <p:sldId id="269" r:id="rId15"/>
    <p:sldId id="270" r:id="rId16"/>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1" d="100"/>
          <a:sy n="71" d="100"/>
        </p:scale>
        <p:origin x="1296" y="60"/>
      </p:cViewPr>
      <p:guideLst/>
    </p:cSldViewPr>
  </p:slideViewPr>
  <p:notesTextViewPr>
    <p:cViewPr>
      <p:scale>
        <a:sx n="1" d="1"/>
        <a:sy n="1" d="1"/>
      </p:scale>
      <p:origin x="0" y="0"/>
    </p:cViewPr>
  </p:notesTextViewPr>
  <p:notesViewPr>
    <p:cSldViewPr snapToGrid="0">
      <p:cViewPr varScale="1">
        <p:scale>
          <a:sx n="54" d="100"/>
          <a:sy n="54" d="100"/>
        </p:scale>
        <p:origin x="2796" y="4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r>
              <a:rPr lang="id-ID" dirty="0" smtClean="0"/>
              <a:t>Aries Yulianto</a:t>
            </a:r>
            <a:endParaRPr lang="id-ID" dirty="0"/>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id-ID"/>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EDA6642-99A0-4BCB-A60E-6195B4E00289}" type="slidenum">
              <a:rPr lang="id-ID" smtClean="0"/>
              <a:t>‹#›</a:t>
            </a:fld>
            <a:endParaRPr lang="id-ID"/>
          </a:p>
        </p:txBody>
      </p:sp>
    </p:spTree>
    <p:extLst>
      <p:ext uri="{BB962C8B-B14F-4D97-AF65-F5344CB8AC3E}">
        <p14:creationId xmlns:p14="http://schemas.microsoft.com/office/powerpoint/2010/main" val="4106059980"/>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2" descr="C:\Users\arsil\Desktop\Smartcreative.jpg"/>
          <p:cNvPicPr>
            <a:picLocks noChangeAspect="1" noChangeArrowheads="1"/>
          </p:cNvPicPr>
          <p:nvPr/>
        </p:nvPicPr>
        <p:blipFill>
          <a:blip r:embed="rId2">
            <a:extLst>
              <a:ext uri="{28A0092B-C50C-407E-A947-70E740481C1C}">
                <a14:useLocalDpi xmlns:a14="http://schemas.microsoft.com/office/drawing/2010/main" val="0"/>
              </a:ext>
            </a:extLst>
          </a:blip>
          <a:srcRect l="1051" r="800" b="504"/>
          <a:stretch>
            <a:fillRect/>
          </a:stretch>
        </p:blipFill>
        <p:spPr bwMode="auto">
          <a:xfrm>
            <a:off x="-36513" y="-26988"/>
            <a:ext cx="9204326" cy="6884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3116832" y="1698627"/>
            <a:ext cx="5470376" cy="1470025"/>
          </a:xfrm>
        </p:spPr>
        <p:txBody>
          <a:bodyPr/>
          <a:lstStyle/>
          <a:p>
            <a:r>
              <a:rPr lang="en-US" smtClean="0"/>
              <a:t>Click to edit Master title style</a:t>
            </a:r>
            <a:endParaRPr lang="en-US" dirty="0"/>
          </a:p>
        </p:txBody>
      </p:sp>
      <p:sp>
        <p:nvSpPr>
          <p:cNvPr id="3" name="Subtitle 2"/>
          <p:cNvSpPr>
            <a:spLocks noGrp="1"/>
          </p:cNvSpPr>
          <p:nvPr>
            <p:ph type="subTitle" idx="1"/>
          </p:nvPr>
        </p:nvSpPr>
        <p:spPr>
          <a:xfrm>
            <a:off x="3116832" y="3405370"/>
            <a:ext cx="5470375" cy="1391783"/>
          </a:xfrm>
        </p:spPr>
        <p:txBody>
          <a:bodyPr/>
          <a:lstStyle>
            <a:lvl1pPr marL="0" indent="0" algn="ctr" eaLnBrk="1" hangingPunct="1">
              <a:spcBef>
                <a:spcPct val="0"/>
              </a:spcBef>
              <a:buFontTx/>
              <a:buNone/>
              <a:defRPr sz="2400">
                <a:solidFill>
                  <a:schemeClr val="tx1">
                    <a:tint val="75000"/>
                  </a:schemeClr>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smtClean="0"/>
              <a:t>Click to edit Master subtitle style</a:t>
            </a:r>
            <a:endParaRPr lang="en-US" dirty="0"/>
          </a:p>
        </p:txBody>
      </p:sp>
      <p:sp>
        <p:nvSpPr>
          <p:cNvPr id="5" name="Date Placeholder 3"/>
          <p:cNvSpPr>
            <a:spLocks noGrp="1"/>
          </p:cNvSpPr>
          <p:nvPr>
            <p:ph type="dt" sz="half" idx="10"/>
          </p:nvPr>
        </p:nvSpPr>
        <p:spPr/>
        <p:txBody>
          <a:bodyPr/>
          <a:lstStyle>
            <a:lvl1pPr>
              <a:defRPr/>
            </a:lvl1pPr>
          </a:lstStyle>
          <a:p>
            <a:fld id="{82436317-B3B4-4F08-8C4C-7A6128A5D950}" type="datetimeFigureOut">
              <a:rPr lang="id-ID" smtClean="0"/>
              <a:t>05/01/2018</a:t>
            </a:fld>
            <a:endParaRPr lang="id-ID"/>
          </a:p>
        </p:txBody>
      </p:sp>
      <p:sp>
        <p:nvSpPr>
          <p:cNvPr id="6" name="Footer Placeholder 4"/>
          <p:cNvSpPr>
            <a:spLocks noGrp="1"/>
          </p:cNvSpPr>
          <p:nvPr>
            <p:ph type="ftr" sz="quarter" idx="11"/>
          </p:nvPr>
        </p:nvSpPr>
        <p:spPr/>
        <p:txBody>
          <a:bodyPr/>
          <a:lstStyle>
            <a:lvl1pPr>
              <a:defRPr/>
            </a:lvl1pPr>
          </a:lstStyle>
          <a:p>
            <a:endParaRPr lang="id-ID"/>
          </a:p>
        </p:txBody>
      </p:sp>
      <p:sp>
        <p:nvSpPr>
          <p:cNvPr id="7" name="Slide Number Placeholder 5"/>
          <p:cNvSpPr>
            <a:spLocks noGrp="1"/>
          </p:cNvSpPr>
          <p:nvPr>
            <p:ph type="sldNum" sz="quarter" idx="12"/>
          </p:nvPr>
        </p:nvSpPr>
        <p:spPr/>
        <p:txBody>
          <a:bodyPr/>
          <a:lstStyle>
            <a:lvl1pPr>
              <a:defRPr/>
            </a:lvl1pPr>
          </a:lstStyle>
          <a:p>
            <a:fld id="{2D29D10C-33DD-4212-AB99-87C0A5750D94}" type="slidenum">
              <a:rPr lang="id-ID" smtClean="0"/>
              <a:t>‹#›</a:t>
            </a:fld>
            <a:endParaRPr lang="id-ID"/>
          </a:p>
        </p:txBody>
      </p:sp>
    </p:spTree>
    <p:extLst>
      <p:ext uri="{BB962C8B-B14F-4D97-AF65-F5344CB8AC3E}">
        <p14:creationId xmlns:p14="http://schemas.microsoft.com/office/powerpoint/2010/main" val="11288380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20690"/>
            <a:ext cx="2057400" cy="550547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20690"/>
            <a:ext cx="6019800" cy="55054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fld id="{82436317-B3B4-4F08-8C4C-7A6128A5D950}" type="datetimeFigureOut">
              <a:rPr lang="id-ID" smtClean="0"/>
              <a:t>05/01/2018</a:t>
            </a:fld>
            <a:endParaRPr lang="id-ID"/>
          </a:p>
        </p:txBody>
      </p:sp>
      <p:sp>
        <p:nvSpPr>
          <p:cNvPr id="5" name="Footer Placeholder 4"/>
          <p:cNvSpPr>
            <a:spLocks noGrp="1"/>
          </p:cNvSpPr>
          <p:nvPr>
            <p:ph type="ftr" sz="quarter" idx="11"/>
          </p:nvPr>
        </p:nvSpPr>
        <p:spPr/>
        <p:txBody>
          <a:bodyPr/>
          <a:lstStyle>
            <a:lvl1pPr>
              <a:defRPr/>
            </a:lvl1pPr>
          </a:lstStyle>
          <a:p>
            <a:endParaRPr lang="id-ID"/>
          </a:p>
        </p:txBody>
      </p:sp>
      <p:sp>
        <p:nvSpPr>
          <p:cNvPr id="6" name="Slide Number Placeholder 5"/>
          <p:cNvSpPr>
            <a:spLocks noGrp="1"/>
          </p:cNvSpPr>
          <p:nvPr>
            <p:ph type="sldNum" sz="quarter" idx="12"/>
          </p:nvPr>
        </p:nvSpPr>
        <p:spPr/>
        <p:txBody>
          <a:bodyPr/>
          <a:lstStyle>
            <a:lvl1pPr>
              <a:defRPr/>
            </a:lvl1pPr>
          </a:lstStyle>
          <a:p>
            <a:fld id="{2D29D10C-33DD-4212-AB99-87C0A5750D94}" type="slidenum">
              <a:rPr lang="id-ID" smtClean="0"/>
              <a:t>‹#›</a:t>
            </a:fld>
            <a:endParaRPr lang="id-ID"/>
          </a:p>
        </p:txBody>
      </p:sp>
    </p:spTree>
    <p:extLst>
      <p:ext uri="{BB962C8B-B14F-4D97-AF65-F5344CB8AC3E}">
        <p14:creationId xmlns:p14="http://schemas.microsoft.com/office/powerpoint/2010/main" val="18080742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82436317-B3B4-4F08-8C4C-7A6128A5D950}" type="datetimeFigureOut">
              <a:rPr lang="id-ID" smtClean="0"/>
              <a:t>05/01/2018</a:t>
            </a:fld>
            <a:endParaRPr lang="id-ID"/>
          </a:p>
        </p:txBody>
      </p:sp>
      <p:sp>
        <p:nvSpPr>
          <p:cNvPr id="5" name="Footer Placeholder 4"/>
          <p:cNvSpPr>
            <a:spLocks noGrp="1"/>
          </p:cNvSpPr>
          <p:nvPr>
            <p:ph type="ftr" sz="quarter" idx="11"/>
          </p:nvPr>
        </p:nvSpPr>
        <p:spPr/>
        <p:txBody>
          <a:bodyPr/>
          <a:lstStyle>
            <a:lvl1pPr>
              <a:defRPr/>
            </a:lvl1pPr>
          </a:lstStyle>
          <a:p>
            <a:endParaRPr lang="id-ID"/>
          </a:p>
        </p:txBody>
      </p:sp>
      <p:sp>
        <p:nvSpPr>
          <p:cNvPr id="6" name="Slide Number Placeholder 5"/>
          <p:cNvSpPr>
            <a:spLocks noGrp="1"/>
          </p:cNvSpPr>
          <p:nvPr>
            <p:ph type="sldNum" sz="quarter" idx="12"/>
          </p:nvPr>
        </p:nvSpPr>
        <p:spPr/>
        <p:txBody>
          <a:bodyPr/>
          <a:lstStyle>
            <a:lvl1pPr>
              <a:defRPr/>
            </a:lvl1pPr>
          </a:lstStyle>
          <a:p>
            <a:fld id="{2D29D10C-33DD-4212-AB99-87C0A5750D94}" type="slidenum">
              <a:rPr lang="id-ID" smtClean="0"/>
              <a:t>‹#›</a:t>
            </a:fld>
            <a:endParaRPr lang="id-ID"/>
          </a:p>
        </p:txBody>
      </p:sp>
    </p:spTree>
    <p:extLst>
      <p:ext uri="{BB962C8B-B14F-4D97-AF65-F5344CB8AC3E}">
        <p14:creationId xmlns:p14="http://schemas.microsoft.com/office/powerpoint/2010/main" val="39670727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620688"/>
            <a:ext cx="8229600" cy="796950"/>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457200" y="1600200"/>
            <a:ext cx="4038600" cy="475615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75615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fld id="{82436317-B3B4-4F08-8C4C-7A6128A5D950}" type="datetimeFigureOut">
              <a:rPr lang="id-ID" smtClean="0"/>
              <a:t>05/01/2018</a:t>
            </a:fld>
            <a:endParaRPr lang="id-ID"/>
          </a:p>
        </p:txBody>
      </p:sp>
      <p:sp>
        <p:nvSpPr>
          <p:cNvPr id="6" name="Footer Placeholder 4"/>
          <p:cNvSpPr>
            <a:spLocks noGrp="1"/>
          </p:cNvSpPr>
          <p:nvPr>
            <p:ph type="ftr" sz="quarter" idx="11"/>
          </p:nvPr>
        </p:nvSpPr>
        <p:spPr/>
        <p:txBody>
          <a:bodyPr/>
          <a:lstStyle>
            <a:lvl1pPr>
              <a:defRPr/>
            </a:lvl1pPr>
          </a:lstStyle>
          <a:p>
            <a:endParaRPr lang="id-ID"/>
          </a:p>
        </p:txBody>
      </p:sp>
      <p:sp>
        <p:nvSpPr>
          <p:cNvPr id="7" name="Slide Number Placeholder 5"/>
          <p:cNvSpPr>
            <a:spLocks noGrp="1"/>
          </p:cNvSpPr>
          <p:nvPr>
            <p:ph type="sldNum" sz="quarter" idx="12"/>
          </p:nvPr>
        </p:nvSpPr>
        <p:spPr/>
        <p:txBody>
          <a:bodyPr/>
          <a:lstStyle>
            <a:lvl1pPr>
              <a:defRPr/>
            </a:lvl1pPr>
          </a:lstStyle>
          <a:p>
            <a:fld id="{2D29D10C-33DD-4212-AB99-87C0A5750D94}" type="slidenum">
              <a:rPr lang="id-ID" smtClean="0"/>
              <a:t>‹#›</a:t>
            </a:fld>
            <a:endParaRPr lang="id-ID"/>
          </a:p>
        </p:txBody>
      </p:sp>
    </p:spTree>
    <p:extLst>
      <p:ext uri="{BB962C8B-B14F-4D97-AF65-F5344CB8AC3E}">
        <p14:creationId xmlns:p14="http://schemas.microsoft.com/office/powerpoint/2010/main" val="21077350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457200" y="2174876"/>
            <a:ext cx="4040188" cy="4181475"/>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4181474"/>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fld id="{82436317-B3B4-4F08-8C4C-7A6128A5D950}" type="datetimeFigureOut">
              <a:rPr lang="id-ID" smtClean="0"/>
              <a:t>05/01/2018</a:t>
            </a:fld>
            <a:endParaRPr lang="id-ID"/>
          </a:p>
        </p:txBody>
      </p:sp>
      <p:sp>
        <p:nvSpPr>
          <p:cNvPr id="8" name="Footer Placeholder 4"/>
          <p:cNvSpPr>
            <a:spLocks noGrp="1"/>
          </p:cNvSpPr>
          <p:nvPr>
            <p:ph type="ftr" sz="quarter" idx="11"/>
          </p:nvPr>
        </p:nvSpPr>
        <p:spPr/>
        <p:txBody>
          <a:bodyPr/>
          <a:lstStyle>
            <a:lvl1pPr>
              <a:defRPr/>
            </a:lvl1pPr>
          </a:lstStyle>
          <a:p>
            <a:endParaRPr lang="id-ID"/>
          </a:p>
        </p:txBody>
      </p:sp>
      <p:sp>
        <p:nvSpPr>
          <p:cNvPr id="9" name="Slide Number Placeholder 5"/>
          <p:cNvSpPr>
            <a:spLocks noGrp="1"/>
          </p:cNvSpPr>
          <p:nvPr>
            <p:ph type="sldNum" sz="quarter" idx="12"/>
          </p:nvPr>
        </p:nvSpPr>
        <p:spPr/>
        <p:txBody>
          <a:bodyPr/>
          <a:lstStyle>
            <a:lvl1pPr>
              <a:defRPr/>
            </a:lvl1pPr>
          </a:lstStyle>
          <a:p>
            <a:fld id="{2D29D10C-33DD-4212-AB99-87C0A5750D94}" type="slidenum">
              <a:rPr lang="id-ID" smtClean="0"/>
              <a:t>‹#›</a:t>
            </a:fld>
            <a:endParaRPr lang="id-ID"/>
          </a:p>
        </p:txBody>
      </p:sp>
    </p:spTree>
    <p:extLst>
      <p:ext uri="{BB962C8B-B14F-4D97-AF65-F5344CB8AC3E}">
        <p14:creationId xmlns:p14="http://schemas.microsoft.com/office/powerpoint/2010/main" val="3944151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fld id="{82436317-B3B4-4F08-8C4C-7A6128A5D950}" type="datetimeFigureOut">
              <a:rPr lang="id-ID" smtClean="0"/>
              <a:t>05/01/2018</a:t>
            </a:fld>
            <a:endParaRPr lang="id-ID"/>
          </a:p>
        </p:txBody>
      </p:sp>
      <p:sp>
        <p:nvSpPr>
          <p:cNvPr id="4" name="Footer Placeholder 4"/>
          <p:cNvSpPr>
            <a:spLocks noGrp="1"/>
          </p:cNvSpPr>
          <p:nvPr>
            <p:ph type="ftr" sz="quarter" idx="11"/>
          </p:nvPr>
        </p:nvSpPr>
        <p:spPr/>
        <p:txBody>
          <a:bodyPr/>
          <a:lstStyle>
            <a:lvl1pPr>
              <a:defRPr/>
            </a:lvl1pPr>
          </a:lstStyle>
          <a:p>
            <a:endParaRPr lang="id-ID"/>
          </a:p>
        </p:txBody>
      </p:sp>
      <p:sp>
        <p:nvSpPr>
          <p:cNvPr id="5" name="Slide Number Placeholder 5"/>
          <p:cNvSpPr>
            <a:spLocks noGrp="1"/>
          </p:cNvSpPr>
          <p:nvPr>
            <p:ph type="sldNum" sz="quarter" idx="12"/>
          </p:nvPr>
        </p:nvSpPr>
        <p:spPr/>
        <p:txBody>
          <a:bodyPr/>
          <a:lstStyle>
            <a:lvl1pPr>
              <a:defRPr/>
            </a:lvl1pPr>
          </a:lstStyle>
          <a:p>
            <a:fld id="{2D29D10C-33DD-4212-AB99-87C0A5750D94}" type="slidenum">
              <a:rPr lang="id-ID" smtClean="0"/>
              <a:t>‹#›</a:t>
            </a:fld>
            <a:endParaRPr lang="id-ID"/>
          </a:p>
        </p:txBody>
      </p:sp>
    </p:spTree>
    <p:extLst>
      <p:ext uri="{BB962C8B-B14F-4D97-AF65-F5344CB8AC3E}">
        <p14:creationId xmlns:p14="http://schemas.microsoft.com/office/powerpoint/2010/main" val="962529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fld id="{82436317-B3B4-4F08-8C4C-7A6128A5D950}" type="datetimeFigureOut">
              <a:rPr lang="id-ID" smtClean="0"/>
              <a:t>05/01/2018</a:t>
            </a:fld>
            <a:endParaRPr lang="id-ID"/>
          </a:p>
        </p:txBody>
      </p:sp>
      <p:sp>
        <p:nvSpPr>
          <p:cNvPr id="3" name="Footer Placeholder 4"/>
          <p:cNvSpPr>
            <a:spLocks noGrp="1"/>
          </p:cNvSpPr>
          <p:nvPr>
            <p:ph type="ftr" sz="quarter" idx="11"/>
          </p:nvPr>
        </p:nvSpPr>
        <p:spPr/>
        <p:txBody>
          <a:bodyPr/>
          <a:lstStyle>
            <a:lvl1pPr>
              <a:defRPr/>
            </a:lvl1pPr>
          </a:lstStyle>
          <a:p>
            <a:endParaRPr lang="id-ID"/>
          </a:p>
        </p:txBody>
      </p:sp>
      <p:sp>
        <p:nvSpPr>
          <p:cNvPr id="4" name="Slide Number Placeholder 5"/>
          <p:cNvSpPr>
            <a:spLocks noGrp="1"/>
          </p:cNvSpPr>
          <p:nvPr>
            <p:ph type="sldNum" sz="quarter" idx="12"/>
          </p:nvPr>
        </p:nvSpPr>
        <p:spPr/>
        <p:txBody>
          <a:bodyPr/>
          <a:lstStyle>
            <a:lvl1pPr>
              <a:defRPr/>
            </a:lvl1pPr>
          </a:lstStyle>
          <a:p>
            <a:fld id="{2D29D10C-33DD-4212-AB99-87C0A5750D94}" type="slidenum">
              <a:rPr lang="id-ID" smtClean="0"/>
              <a:t>‹#›</a:t>
            </a:fld>
            <a:endParaRPr lang="id-ID"/>
          </a:p>
        </p:txBody>
      </p:sp>
    </p:spTree>
    <p:extLst>
      <p:ext uri="{BB962C8B-B14F-4D97-AF65-F5344CB8AC3E}">
        <p14:creationId xmlns:p14="http://schemas.microsoft.com/office/powerpoint/2010/main" val="20199788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620688"/>
            <a:ext cx="3008313" cy="814412"/>
          </a:xfrm>
        </p:spPr>
        <p:txBody>
          <a:bodyPr anchor="b"/>
          <a:lstStyle>
            <a:lvl1pPr algn="l">
              <a:defRPr sz="1500" b="1"/>
            </a:lvl1pPr>
          </a:lstStyle>
          <a:p>
            <a:r>
              <a:rPr lang="en-US" smtClean="0"/>
              <a:t>Click to edit Master title style</a:t>
            </a:r>
            <a:endParaRPr lang="en-US" dirty="0"/>
          </a:p>
        </p:txBody>
      </p:sp>
      <p:sp>
        <p:nvSpPr>
          <p:cNvPr id="3" name="Content Placeholder 2"/>
          <p:cNvSpPr>
            <a:spLocks noGrp="1"/>
          </p:cNvSpPr>
          <p:nvPr>
            <p:ph idx="1"/>
          </p:nvPr>
        </p:nvSpPr>
        <p:spPr>
          <a:xfrm>
            <a:off x="3575050" y="620688"/>
            <a:ext cx="5111750" cy="5735662"/>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1435100"/>
            <a:ext cx="3008313" cy="4921250"/>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82436317-B3B4-4F08-8C4C-7A6128A5D950}" type="datetimeFigureOut">
              <a:rPr lang="id-ID" smtClean="0"/>
              <a:t>05/01/2018</a:t>
            </a:fld>
            <a:endParaRPr lang="id-ID"/>
          </a:p>
        </p:txBody>
      </p:sp>
      <p:sp>
        <p:nvSpPr>
          <p:cNvPr id="6" name="Footer Placeholder 4"/>
          <p:cNvSpPr>
            <a:spLocks noGrp="1"/>
          </p:cNvSpPr>
          <p:nvPr>
            <p:ph type="ftr" sz="quarter" idx="11"/>
          </p:nvPr>
        </p:nvSpPr>
        <p:spPr/>
        <p:txBody>
          <a:bodyPr/>
          <a:lstStyle>
            <a:lvl1pPr>
              <a:defRPr/>
            </a:lvl1pPr>
          </a:lstStyle>
          <a:p>
            <a:endParaRPr lang="id-ID"/>
          </a:p>
        </p:txBody>
      </p:sp>
      <p:sp>
        <p:nvSpPr>
          <p:cNvPr id="7" name="Slide Number Placeholder 5"/>
          <p:cNvSpPr>
            <a:spLocks noGrp="1"/>
          </p:cNvSpPr>
          <p:nvPr>
            <p:ph type="sldNum" sz="quarter" idx="12"/>
          </p:nvPr>
        </p:nvSpPr>
        <p:spPr/>
        <p:txBody>
          <a:bodyPr/>
          <a:lstStyle>
            <a:lvl1pPr>
              <a:defRPr/>
            </a:lvl1pPr>
          </a:lstStyle>
          <a:p>
            <a:fld id="{2D29D10C-33DD-4212-AB99-87C0A5750D94}" type="slidenum">
              <a:rPr lang="id-ID" smtClean="0"/>
              <a:t>‹#›</a:t>
            </a:fld>
            <a:endParaRPr lang="id-ID"/>
          </a:p>
        </p:txBody>
      </p:sp>
    </p:spTree>
    <p:extLst>
      <p:ext uri="{BB962C8B-B14F-4D97-AF65-F5344CB8AC3E}">
        <p14:creationId xmlns:p14="http://schemas.microsoft.com/office/powerpoint/2010/main" val="22487544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15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82436317-B3B4-4F08-8C4C-7A6128A5D950}" type="datetimeFigureOut">
              <a:rPr lang="id-ID" smtClean="0"/>
              <a:t>05/01/2018</a:t>
            </a:fld>
            <a:endParaRPr lang="id-ID"/>
          </a:p>
        </p:txBody>
      </p:sp>
      <p:sp>
        <p:nvSpPr>
          <p:cNvPr id="6" name="Footer Placeholder 4"/>
          <p:cNvSpPr>
            <a:spLocks noGrp="1"/>
          </p:cNvSpPr>
          <p:nvPr>
            <p:ph type="ftr" sz="quarter" idx="11"/>
          </p:nvPr>
        </p:nvSpPr>
        <p:spPr/>
        <p:txBody>
          <a:bodyPr/>
          <a:lstStyle>
            <a:lvl1pPr>
              <a:defRPr/>
            </a:lvl1pPr>
          </a:lstStyle>
          <a:p>
            <a:endParaRPr lang="id-ID"/>
          </a:p>
        </p:txBody>
      </p:sp>
      <p:sp>
        <p:nvSpPr>
          <p:cNvPr id="7" name="Slide Number Placeholder 5"/>
          <p:cNvSpPr>
            <a:spLocks noGrp="1"/>
          </p:cNvSpPr>
          <p:nvPr>
            <p:ph type="sldNum" sz="quarter" idx="12"/>
          </p:nvPr>
        </p:nvSpPr>
        <p:spPr/>
        <p:txBody>
          <a:bodyPr/>
          <a:lstStyle>
            <a:lvl1pPr>
              <a:defRPr/>
            </a:lvl1pPr>
          </a:lstStyle>
          <a:p>
            <a:fld id="{2D29D10C-33DD-4212-AB99-87C0A5750D94}" type="slidenum">
              <a:rPr lang="id-ID" smtClean="0"/>
              <a:t>‹#›</a:t>
            </a:fld>
            <a:endParaRPr lang="id-ID"/>
          </a:p>
        </p:txBody>
      </p:sp>
    </p:spTree>
    <p:extLst>
      <p:ext uri="{BB962C8B-B14F-4D97-AF65-F5344CB8AC3E}">
        <p14:creationId xmlns:p14="http://schemas.microsoft.com/office/powerpoint/2010/main" val="34424748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620688"/>
            <a:ext cx="8229600" cy="796950"/>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82436317-B3B4-4F08-8C4C-7A6128A5D950}" type="datetimeFigureOut">
              <a:rPr lang="id-ID" smtClean="0"/>
              <a:t>05/01/2018</a:t>
            </a:fld>
            <a:endParaRPr lang="id-ID"/>
          </a:p>
        </p:txBody>
      </p:sp>
      <p:sp>
        <p:nvSpPr>
          <p:cNvPr id="5" name="Footer Placeholder 4"/>
          <p:cNvSpPr>
            <a:spLocks noGrp="1"/>
          </p:cNvSpPr>
          <p:nvPr>
            <p:ph type="ftr" sz="quarter" idx="11"/>
          </p:nvPr>
        </p:nvSpPr>
        <p:spPr/>
        <p:txBody>
          <a:bodyPr/>
          <a:lstStyle>
            <a:lvl1pPr>
              <a:defRPr/>
            </a:lvl1pPr>
          </a:lstStyle>
          <a:p>
            <a:endParaRPr lang="id-ID"/>
          </a:p>
        </p:txBody>
      </p:sp>
      <p:sp>
        <p:nvSpPr>
          <p:cNvPr id="6" name="Slide Number Placeholder 5"/>
          <p:cNvSpPr>
            <a:spLocks noGrp="1"/>
          </p:cNvSpPr>
          <p:nvPr>
            <p:ph type="sldNum" sz="quarter" idx="12"/>
          </p:nvPr>
        </p:nvSpPr>
        <p:spPr/>
        <p:txBody>
          <a:bodyPr/>
          <a:lstStyle>
            <a:lvl1pPr>
              <a:defRPr/>
            </a:lvl1pPr>
          </a:lstStyle>
          <a:p>
            <a:fld id="{2D29D10C-33DD-4212-AB99-87C0A5750D94}" type="slidenum">
              <a:rPr lang="id-ID" smtClean="0"/>
              <a:t>‹#›</a:t>
            </a:fld>
            <a:endParaRPr lang="id-ID"/>
          </a:p>
        </p:txBody>
      </p:sp>
    </p:spTree>
    <p:extLst>
      <p:ext uri="{BB962C8B-B14F-4D97-AF65-F5344CB8AC3E}">
        <p14:creationId xmlns:p14="http://schemas.microsoft.com/office/powerpoint/2010/main" val="28841532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2" descr="C:\Users\arsil\Desktop\Smartcreative2.jpg"/>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1"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Title Placeholder 1"/>
          <p:cNvSpPr>
            <a:spLocks noGrp="1"/>
          </p:cNvSpPr>
          <p:nvPr>
            <p:ph type="title"/>
          </p:nvPr>
        </p:nvSpPr>
        <p:spPr bwMode="auto">
          <a:xfrm>
            <a:off x="457200" y="549277"/>
            <a:ext cx="8229600" cy="868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smtClean="0"/>
          </a:p>
        </p:txBody>
      </p:sp>
      <p:sp>
        <p:nvSpPr>
          <p:cNvPr id="1028" name="Text Placeholder 2"/>
          <p:cNvSpPr>
            <a:spLocks noGrp="1"/>
          </p:cNvSpPr>
          <p:nvPr>
            <p:ph type="body" idx="1"/>
          </p:nvPr>
        </p:nvSpPr>
        <p:spPr bwMode="auto">
          <a:xfrm>
            <a:off x="457200" y="1417638"/>
            <a:ext cx="8229600" cy="4938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smtClean="0"/>
          </a:p>
        </p:txBody>
      </p:sp>
      <p:sp>
        <p:nvSpPr>
          <p:cNvPr id="4" name="Date Placeholder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900">
                <a:solidFill>
                  <a:schemeClr val="tx1">
                    <a:tint val="75000"/>
                  </a:schemeClr>
                </a:solidFill>
                <a:latin typeface="+mn-lt"/>
              </a:defRPr>
            </a:lvl1pPr>
          </a:lstStyle>
          <a:p>
            <a:fld id="{82436317-B3B4-4F08-8C4C-7A6128A5D950}" type="datetimeFigureOut">
              <a:rPr lang="id-ID" smtClean="0"/>
              <a:t>05/01/2018</a:t>
            </a:fld>
            <a:endParaRPr lang="id-ID"/>
          </a:p>
        </p:txBody>
      </p:sp>
      <p:sp>
        <p:nvSpPr>
          <p:cNvPr id="5" name="Footer Placeholder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900">
                <a:solidFill>
                  <a:schemeClr val="tx1">
                    <a:tint val="75000"/>
                  </a:schemeClr>
                </a:solidFill>
                <a:latin typeface="+mn-lt"/>
              </a:defRPr>
            </a:lvl1pPr>
          </a:lstStyle>
          <a:p>
            <a:endParaRPr lang="id-ID"/>
          </a:p>
        </p:txBody>
      </p:sp>
      <p:sp>
        <p:nvSpPr>
          <p:cNvPr id="6" name="Slide Number Placeholder 5"/>
          <p:cNvSpPr>
            <a:spLocks noGrp="1"/>
          </p:cNvSpPr>
          <p:nvPr>
            <p:ph type="sldNum" sz="quarter" idx="4"/>
          </p:nvPr>
        </p:nvSpPr>
        <p:spPr>
          <a:xfrm>
            <a:off x="6553200" y="6356352"/>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050">
                <a:latin typeface="Calibri" panose="020F0502020204030204" pitchFamily="34" charset="0"/>
              </a:defRPr>
            </a:lvl1pPr>
          </a:lstStyle>
          <a:p>
            <a:fld id="{2D29D10C-33DD-4212-AB99-87C0A5750D94}" type="slidenum">
              <a:rPr lang="id-ID" smtClean="0"/>
              <a:t>‹#›</a:t>
            </a:fld>
            <a:endParaRPr lang="id-ID"/>
          </a:p>
        </p:txBody>
      </p:sp>
    </p:spTree>
    <p:extLst>
      <p:ext uri="{BB962C8B-B14F-4D97-AF65-F5344CB8AC3E}">
        <p14:creationId xmlns:p14="http://schemas.microsoft.com/office/powerpoint/2010/main" val="12927264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Lst>
  <p:txStyles>
    <p:titleStyle>
      <a:lvl1pPr algn="ctr" rtl="0" eaLnBrk="1" fontAlgn="base" hangingPunct="1">
        <a:spcBef>
          <a:spcPct val="0"/>
        </a:spcBef>
        <a:spcAft>
          <a:spcPct val="0"/>
        </a:spcAft>
        <a:defRPr sz="3300" kern="1200">
          <a:solidFill>
            <a:schemeClr val="tx1"/>
          </a:solidFill>
          <a:latin typeface="+mj-lt"/>
          <a:ea typeface="+mj-ea"/>
          <a:cs typeface="+mj-cs"/>
        </a:defRPr>
      </a:lvl1pPr>
      <a:lvl2pPr algn="ctr" rtl="0" eaLnBrk="1" fontAlgn="base" hangingPunct="1">
        <a:spcBef>
          <a:spcPct val="0"/>
        </a:spcBef>
        <a:spcAft>
          <a:spcPct val="0"/>
        </a:spcAft>
        <a:defRPr sz="3300">
          <a:solidFill>
            <a:schemeClr val="tx1"/>
          </a:solidFill>
          <a:latin typeface="Calibri" pitchFamily="34" charset="0"/>
        </a:defRPr>
      </a:lvl2pPr>
      <a:lvl3pPr algn="ctr" rtl="0" eaLnBrk="1" fontAlgn="base" hangingPunct="1">
        <a:spcBef>
          <a:spcPct val="0"/>
        </a:spcBef>
        <a:spcAft>
          <a:spcPct val="0"/>
        </a:spcAft>
        <a:defRPr sz="3300">
          <a:solidFill>
            <a:schemeClr val="tx1"/>
          </a:solidFill>
          <a:latin typeface="Calibri" pitchFamily="34" charset="0"/>
        </a:defRPr>
      </a:lvl3pPr>
      <a:lvl4pPr algn="ctr" rtl="0" eaLnBrk="1" fontAlgn="base" hangingPunct="1">
        <a:spcBef>
          <a:spcPct val="0"/>
        </a:spcBef>
        <a:spcAft>
          <a:spcPct val="0"/>
        </a:spcAft>
        <a:defRPr sz="3300">
          <a:solidFill>
            <a:schemeClr val="tx1"/>
          </a:solidFill>
          <a:latin typeface="Calibri" pitchFamily="34" charset="0"/>
        </a:defRPr>
      </a:lvl4pPr>
      <a:lvl5pPr algn="ctr" rtl="0" eaLnBrk="1" fontAlgn="base" hangingPunct="1">
        <a:spcBef>
          <a:spcPct val="0"/>
        </a:spcBef>
        <a:spcAft>
          <a:spcPct val="0"/>
        </a:spcAft>
        <a:defRPr sz="3300">
          <a:solidFill>
            <a:schemeClr val="tx1"/>
          </a:solidFill>
          <a:latin typeface="Calibri" pitchFamily="34" charset="0"/>
        </a:defRPr>
      </a:lvl5pPr>
      <a:lvl6pPr marL="342900" algn="ctr" rtl="0" eaLnBrk="1" fontAlgn="base" hangingPunct="1">
        <a:spcBef>
          <a:spcPct val="0"/>
        </a:spcBef>
        <a:spcAft>
          <a:spcPct val="0"/>
        </a:spcAft>
        <a:defRPr sz="3300">
          <a:solidFill>
            <a:schemeClr val="tx1"/>
          </a:solidFill>
          <a:latin typeface="Calibri" pitchFamily="34" charset="0"/>
        </a:defRPr>
      </a:lvl6pPr>
      <a:lvl7pPr marL="685800" algn="ctr" rtl="0" eaLnBrk="1" fontAlgn="base" hangingPunct="1">
        <a:spcBef>
          <a:spcPct val="0"/>
        </a:spcBef>
        <a:spcAft>
          <a:spcPct val="0"/>
        </a:spcAft>
        <a:defRPr sz="3300">
          <a:solidFill>
            <a:schemeClr val="tx1"/>
          </a:solidFill>
          <a:latin typeface="Calibri" pitchFamily="34" charset="0"/>
        </a:defRPr>
      </a:lvl7pPr>
      <a:lvl8pPr marL="1028700" algn="ctr" rtl="0" eaLnBrk="1" fontAlgn="base" hangingPunct="1">
        <a:spcBef>
          <a:spcPct val="0"/>
        </a:spcBef>
        <a:spcAft>
          <a:spcPct val="0"/>
        </a:spcAft>
        <a:defRPr sz="3300">
          <a:solidFill>
            <a:schemeClr val="tx1"/>
          </a:solidFill>
          <a:latin typeface="Calibri" pitchFamily="34" charset="0"/>
        </a:defRPr>
      </a:lvl8pPr>
      <a:lvl9pPr marL="1371600" algn="ctr" rtl="0" eaLnBrk="1" fontAlgn="base" hangingPunct="1">
        <a:spcBef>
          <a:spcPct val="0"/>
        </a:spcBef>
        <a:spcAft>
          <a:spcPct val="0"/>
        </a:spcAft>
        <a:defRPr sz="3300">
          <a:solidFill>
            <a:schemeClr val="tx1"/>
          </a:solidFill>
          <a:latin typeface="Calibri" pitchFamily="34" charset="0"/>
        </a:defRPr>
      </a:lvl9pPr>
    </p:titleStyle>
    <p:bodyStyle>
      <a:lvl1pPr marL="257175" indent="-257175" algn="l" rtl="0" eaLnBrk="1" fontAlgn="base" hangingPunct="1">
        <a:spcBef>
          <a:spcPct val="20000"/>
        </a:spcBef>
        <a:spcAft>
          <a:spcPct val="0"/>
        </a:spcAft>
        <a:buFont typeface="Arial" panose="020B0604020202020204" pitchFamily="34" charset="0"/>
        <a:buChar char="•"/>
        <a:defRPr sz="2400" kern="1200">
          <a:solidFill>
            <a:schemeClr val="tx1"/>
          </a:solidFill>
          <a:latin typeface="+mn-lt"/>
          <a:ea typeface="+mn-ea"/>
          <a:cs typeface="+mn-cs"/>
        </a:defRPr>
      </a:lvl1pPr>
      <a:lvl2pPr marL="557213" indent="-214313" algn="l" rtl="0" eaLnBrk="1" fontAlgn="base" hangingPunct="1">
        <a:spcBef>
          <a:spcPct val="20000"/>
        </a:spcBef>
        <a:spcAft>
          <a:spcPct val="0"/>
        </a:spcAft>
        <a:buFont typeface="Arial" panose="020B0604020202020204" pitchFamily="34" charset="0"/>
        <a:buChar char="–"/>
        <a:defRPr sz="2100" kern="1200">
          <a:solidFill>
            <a:schemeClr val="tx1"/>
          </a:solidFill>
          <a:latin typeface="+mn-lt"/>
          <a:ea typeface="+mn-ea"/>
          <a:cs typeface="+mn-cs"/>
        </a:defRPr>
      </a:lvl2pPr>
      <a:lvl3pPr marL="857250" indent="-171450" algn="l" rtl="0" eaLnBrk="1" fontAlgn="base" hangingPunct="1">
        <a:spcBef>
          <a:spcPct val="20000"/>
        </a:spcBef>
        <a:spcAft>
          <a:spcPct val="0"/>
        </a:spcAft>
        <a:buFont typeface="Arial" panose="020B0604020202020204" pitchFamily="34" charset="0"/>
        <a:buChar char="•"/>
        <a:defRPr sz="1800" kern="1200">
          <a:solidFill>
            <a:schemeClr val="tx1"/>
          </a:solidFill>
          <a:latin typeface="+mn-lt"/>
          <a:ea typeface="+mn-ea"/>
          <a:cs typeface="+mn-cs"/>
        </a:defRPr>
      </a:lvl3pPr>
      <a:lvl4pPr marL="1200150" indent="-171450" algn="l" rtl="0" eaLnBrk="1" fontAlgn="base" hangingPunct="1">
        <a:spcBef>
          <a:spcPct val="20000"/>
        </a:spcBef>
        <a:spcAft>
          <a:spcPct val="0"/>
        </a:spcAft>
        <a:buFont typeface="Arial" panose="020B0604020202020204" pitchFamily="34" charset="0"/>
        <a:buChar char="–"/>
        <a:defRPr sz="1500" kern="1200">
          <a:solidFill>
            <a:schemeClr val="tx1"/>
          </a:solidFill>
          <a:latin typeface="+mn-lt"/>
          <a:ea typeface="+mn-ea"/>
          <a:cs typeface="+mn-cs"/>
        </a:defRPr>
      </a:lvl4pPr>
      <a:lvl5pPr marL="1543050" indent="-171450" algn="l" rtl="0" eaLnBrk="1" fontAlgn="base" hangingPunct="1">
        <a:spcBef>
          <a:spcPct val="20000"/>
        </a:spcBef>
        <a:spcAft>
          <a:spcPct val="0"/>
        </a:spcAft>
        <a:buFont typeface="Arial" panose="020B0604020202020204" pitchFamily="34" charset="0"/>
        <a:buChar char="»"/>
        <a:defRPr sz="1500" kern="1200">
          <a:solidFill>
            <a:schemeClr val="tx1"/>
          </a:solidFill>
          <a:latin typeface="+mn-lt"/>
          <a:ea typeface="+mn-ea"/>
          <a:cs typeface="+mn-cs"/>
        </a:defRPr>
      </a:lvl5pPr>
      <a:lvl6pPr marL="18859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id-ID" dirty="0" smtClean="0">
                <a:solidFill>
                  <a:srgbClr val="FFFF00"/>
                </a:solidFill>
              </a:rPr>
              <a:t>Menyajikan Tabel</a:t>
            </a:r>
            <a:endParaRPr lang="id-ID" dirty="0">
              <a:solidFill>
                <a:srgbClr val="FFFF00"/>
              </a:solidFill>
            </a:endParaRPr>
          </a:p>
        </p:txBody>
      </p:sp>
      <p:sp>
        <p:nvSpPr>
          <p:cNvPr id="3" name="Subtitle 2"/>
          <p:cNvSpPr>
            <a:spLocks noGrp="1"/>
          </p:cNvSpPr>
          <p:nvPr>
            <p:ph type="subTitle" idx="1"/>
          </p:nvPr>
        </p:nvSpPr>
        <p:spPr/>
        <p:txBody>
          <a:bodyPr/>
          <a:lstStyle/>
          <a:p>
            <a:r>
              <a:rPr lang="id-ID" dirty="0">
                <a:solidFill>
                  <a:schemeClr val="bg1"/>
                </a:solidFill>
              </a:rPr>
              <a:t>Seminar Topik Skripsi - Kuliah </a:t>
            </a:r>
            <a:r>
              <a:rPr lang="id-ID" dirty="0" smtClean="0">
                <a:solidFill>
                  <a:schemeClr val="bg1"/>
                </a:solidFill>
              </a:rPr>
              <a:t>13 </a:t>
            </a:r>
            <a:endParaRPr lang="id-ID" dirty="0">
              <a:solidFill>
                <a:schemeClr val="bg1"/>
              </a:solidFill>
            </a:endParaRPr>
          </a:p>
          <a:p>
            <a:r>
              <a:rPr lang="id-ID" dirty="0">
                <a:solidFill>
                  <a:schemeClr val="bg1"/>
                </a:solidFill>
              </a:rPr>
              <a:t>Aries Yulianto</a:t>
            </a:r>
          </a:p>
          <a:p>
            <a:r>
              <a:rPr lang="id-ID" dirty="0">
                <a:solidFill>
                  <a:schemeClr val="bg1"/>
                </a:solidFill>
              </a:rPr>
              <a:t>Fakultas </a:t>
            </a:r>
            <a:r>
              <a:rPr lang="id-ID" dirty="0" smtClean="0">
                <a:solidFill>
                  <a:schemeClr val="bg1"/>
                </a:solidFill>
              </a:rPr>
              <a:t>Psikologi</a:t>
            </a:r>
            <a:endParaRPr lang="id-ID" dirty="0">
              <a:solidFill>
                <a:schemeClr val="bg1"/>
              </a:solidFill>
            </a:endParaRPr>
          </a:p>
        </p:txBody>
      </p:sp>
    </p:spTree>
    <p:extLst>
      <p:ext uri="{BB962C8B-B14F-4D97-AF65-F5344CB8AC3E}">
        <p14:creationId xmlns:p14="http://schemas.microsoft.com/office/powerpoint/2010/main" val="1000898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smtClean="0"/>
              <a:t>Judul tabel</a:t>
            </a:r>
            <a:endParaRPr lang="id-ID" dirty="0"/>
          </a:p>
        </p:txBody>
      </p:sp>
      <p:sp>
        <p:nvSpPr>
          <p:cNvPr id="3" name="Content Placeholder 2"/>
          <p:cNvSpPr>
            <a:spLocks noGrp="1"/>
          </p:cNvSpPr>
          <p:nvPr>
            <p:ph idx="1"/>
          </p:nvPr>
        </p:nvSpPr>
        <p:spPr/>
        <p:txBody>
          <a:bodyPr/>
          <a:lstStyle/>
          <a:p>
            <a:pPr lvl="0"/>
            <a:r>
              <a:rPr lang="id-ID" b="1" dirty="0"/>
              <a:t>Judul tabel</a:t>
            </a:r>
            <a:r>
              <a:rPr lang="id-ID" dirty="0"/>
              <a:t> merupakan deskripsi </a:t>
            </a:r>
            <a:r>
              <a:rPr lang="id-ID" dirty="0" smtClean="0"/>
              <a:t>ttg </a:t>
            </a:r>
            <a:r>
              <a:rPr lang="id-ID" dirty="0"/>
              <a:t>isi tabel. Judul tabel ditulis dibawah nomor tabel, ditulis menggunakan huruf besar di awal kata (</a:t>
            </a:r>
            <a:r>
              <a:rPr lang="id-ID" i="1" dirty="0"/>
              <a:t>title case</a:t>
            </a:r>
            <a:r>
              <a:rPr lang="id-ID" dirty="0"/>
              <a:t>), dicetak miring, rata kiri, spasi 1,5 (bila judul </a:t>
            </a:r>
            <a:r>
              <a:rPr lang="id-ID" dirty="0" smtClean="0"/>
              <a:t>&gt;1 </a:t>
            </a:r>
            <a:r>
              <a:rPr lang="id-ID" dirty="0"/>
              <a:t>baris, jarak spasi 1), </a:t>
            </a:r>
            <a:r>
              <a:rPr lang="id-ID" dirty="0" smtClean="0"/>
              <a:t>&amp; </a:t>
            </a:r>
            <a:r>
              <a:rPr lang="id-ID" dirty="0"/>
              <a:t>tidak diakhiri tanda baca titik. </a:t>
            </a:r>
          </a:p>
          <a:p>
            <a:r>
              <a:rPr lang="id-ID" b="1" dirty="0" smtClean="0"/>
              <a:t>Judul </a:t>
            </a:r>
            <a:r>
              <a:rPr lang="id-ID" b="1" dirty="0"/>
              <a:t>tabel</a:t>
            </a:r>
            <a:r>
              <a:rPr lang="id-ID" dirty="0"/>
              <a:t> sebaiknya tidak terlalu umum, juga tidak terlalu detil, namun harus mewakili keseluruhan isi tabel. </a:t>
            </a:r>
            <a:endParaRPr lang="id-ID" dirty="0" smtClean="0"/>
          </a:p>
          <a:p>
            <a:r>
              <a:rPr lang="id-ID" dirty="0" smtClean="0"/>
              <a:t>Lihat contoh berikut:</a:t>
            </a:r>
            <a:endParaRPr lang="id-ID" dirty="0"/>
          </a:p>
        </p:txBody>
      </p:sp>
    </p:spTree>
    <p:extLst>
      <p:ext uri="{BB962C8B-B14F-4D97-AF65-F5344CB8AC3E}">
        <p14:creationId xmlns:p14="http://schemas.microsoft.com/office/powerpoint/2010/main" val="2511819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smtClean="0"/>
              <a:t>Judul tabel</a:t>
            </a:r>
            <a:endParaRPr lang="id-ID" dirty="0"/>
          </a:p>
        </p:txBody>
      </p:sp>
      <p:sp>
        <p:nvSpPr>
          <p:cNvPr id="3" name="Content Placeholder 2"/>
          <p:cNvSpPr>
            <a:spLocks noGrp="1"/>
          </p:cNvSpPr>
          <p:nvPr>
            <p:ph idx="1"/>
          </p:nvPr>
        </p:nvSpPr>
        <p:spPr/>
        <p:txBody>
          <a:bodyPr/>
          <a:lstStyle/>
          <a:p>
            <a:pPr marL="0" lvl="0" indent="0">
              <a:spcBef>
                <a:spcPts val="0"/>
              </a:spcBef>
              <a:buNone/>
            </a:pPr>
            <a:r>
              <a:rPr lang="id-ID" dirty="0" smtClean="0"/>
              <a:t>Contoh</a:t>
            </a:r>
            <a:r>
              <a:rPr lang="id-ID" dirty="0"/>
              <a:t>:</a:t>
            </a:r>
          </a:p>
          <a:p>
            <a:pPr marL="0" indent="0">
              <a:spcBef>
                <a:spcPts val="0"/>
              </a:spcBef>
              <a:buNone/>
            </a:pPr>
            <a:r>
              <a:rPr lang="id-ID" dirty="0"/>
              <a:t>i) </a:t>
            </a:r>
            <a:r>
              <a:rPr lang="id-ID" sz="2300" i="1" dirty="0">
                <a:latin typeface="Times New Roman" panose="02020603050405020304" pitchFamily="18" charset="0"/>
                <a:cs typeface="Times New Roman" panose="02020603050405020304" pitchFamily="18" charset="0"/>
              </a:rPr>
              <a:t>Nilai Peminatan Kuliah dan Kemampuan Analitis,</a:t>
            </a:r>
          </a:p>
          <a:p>
            <a:pPr marL="444500">
              <a:spcBef>
                <a:spcPts val="0"/>
              </a:spcBef>
            </a:pPr>
            <a:r>
              <a:rPr lang="id-ID" sz="2300" dirty="0"/>
              <a:t>Judul ini terlalu umum, sehingga tidak memberikan gambaran tentang apa yang hendak disampaikan.</a:t>
            </a:r>
          </a:p>
          <a:p>
            <a:pPr marL="268288" indent="-268288">
              <a:spcBef>
                <a:spcPts val="0"/>
              </a:spcBef>
              <a:buNone/>
            </a:pPr>
            <a:r>
              <a:rPr lang="id-ID" dirty="0"/>
              <a:t>ii) </a:t>
            </a:r>
            <a:r>
              <a:rPr lang="id-ID" sz="2300" i="1" dirty="0">
                <a:latin typeface="Times New Roman" panose="02020603050405020304" pitchFamily="18" charset="0"/>
                <a:cs typeface="Times New Roman" panose="02020603050405020304" pitchFamily="18" charset="0"/>
              </a:rPr>
              <a:t>Skor Rata-Rata Kemampuan Analitis dari Tes APM, Tes CFIT, dan Tes IST, pada Mahasiswa Semester 2, Semester 4, Semester 6, dan Semester 8 di Program Sarjana Reguler Fakultas Psikologi Universitas Esa Unggul,</a:t>
            </a:r>
          </a:p>
          <a:p>
            <a:pPr marL="444500">
              <a:spcBef>
                <a:spcPts val="0"/>
              </a:spcBef>
            </a:pPr>
            <a:r>
              <a:rPr lang="id-ID" sz="2300" dirty="0"/>
              <a:t>Judul ini terlalu detil. Padahal informasi-informasi tersebut dapat disampaikan dalam tabel.</a:t>
            </a:r>
          </a:p>
          <a:p>
            <a:pPr marL="268288" indent="-268288">
              <a:spcBef>
                <a:spcPts val="0"/>
              </a:spcBef>
              <a:buNone/>
            </a:pPr>
            <a:r>
              <a:rPr lang="id-ID" dirty="0" smtClean="0"/>
              <a:t>iii</a:t>
            </a:r>
            <a:r>
              <a:rPr lang="id-ID" dirty="0"/>
              <a:t>) </a:t>
            </a:r>
            <a:r>
              <a:rPr lang="id-ID" sz="2300" i="1" dirty="0">
                <a:latin typeface="Times New Roman" panose="02020603050405020304" pitchFamily="18" charset="0"/>
                <a:cs typeface="Times New Roman" panose="02020603050405020304" pitchFamily="18" charset="0"/>
              </a:rPr>
              <a:t>Skor Rata-Rata Tes Kemampuan Analitis pada Berbagai Tingkatan Semester di Program Sarjana Reguler Fakultas Psikologi Universitas Esa Unggul,</a:t>
            </a:r>
          </a:p>
          <a:p>
            <a:pPr>
              <a:spcBef>
                <a:spcPts val="0"/>
              </a:spcBef>
            </a:pPr>
            <a:r>
              <a:rPr lang="id-ID" sz="2300" dirty="0"/>
              <a:t>Judul ini sudah cukup mewakili isi tabel</a:t>
            </a:r>
            <a:r>
              <a:rPr lang="id-ID" sz="2300" dirty="0" smtClean="0"/>
              <a:t>.</a:t>
            </a:r>
            <a:endParaRPr lang="id-ID" sz="2300" dirty="0"/>
          </a:p>
        </p:txBody>
      </p:sp>
    </p:spTree>
    <p:extLst>
      <p:ext uri="{BB962C8B-B14F-4D97-AF65-F5344CB8AC3E}">
        <p14:creationId xmlns:p14="http://schemas.microsoft.com/office/powerpoint/2010/main" val="31701569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Tabel</a:t>
            </a:r>
            <a:endParaRPr lang="id-ID" dirty="0"/>
          </a:p>
        </p:txBody>
      </p:sp>
      <p:sp>
        <p:nvSpPr>
          <p:cNvPr id="3" name="Content Placeholder 2"/>
          <p:cNvSpPr>
            <a:spLocks noGrp="1"/>
          </p:cNvSpPr>
          <p:nvPr>
            <p:ph idx="1"/>
          </p:nvPr>
        </p:nvSpPr>
        <p:spPr/>
        <p:txBody>
          <a:bodyPr/>
          <a:lstStyle/>
          <a:p>
            <a:pPr>
              <a:spcBef>
                <a:spcPts val="0"/>
              </a:spcBef>
            </a:pPr>
            <a:r>
              <a:rPr lang="id-ID" dirty="0"/>
              <a:t>Bila disajikan dalam tabel, maka tampilan tabelnya menjadi:</a:t>
            </a:r>
          </a:p>
          <a:p>
            <a:pPr marL="0" indent="0">
              <a:spcBef>
                <a:spcPts val="0"/>
              </a:spcBef>
              <a:buNone/>
            </a:pPr>
            <a:endParaRPr lang="id-ID" dirty="0"/>
          </a:p>
          <a:p>
            <a:pPr marL="268288" indent="0">
              <a:spcBef>
                <a:spcPts val="0"/>
              </a:spcBef>
              <a:buNone/>
            </a:pPr>
            <a:r>
              <a:rPr lang="id-ID" sz="2300" dirty="0">
                <a:latin typeface="Times New Roman" panose="02020603050405020304" pitchFamily="18" charset="0"/>
                <a:cs typeface="Times New Roman" panose="02020603050405020304" pitchFamily="18" charset="0"/>
              </a:rPr>
              <a:t>Tabel 1</a:t>
            </a:r>
          </a:p>
          <a:p>
            <a:pPr marL="268288" indent="0">
              <a:spcBef>
                <a:spcPts val="0"/>
              </a:spcBef>
              <a:buNone/>
            </a:pPr>
            <a:r>
              <a:rPr lang="id-ID" sz="2300" i="1" dirty="0">
                <a:latin typeface="Times New Roman" panose="02020603050405020304" pitchFamily="18" charset="0"/>
                <a:cs typeface="Times New Roman" panose="02020603050405020304" pitchFamily="18" charset="0"/>
              </a:rPr>
              <a:t>Skor Rata-Rata Tes Kemampuan Analitis pada Berbagai Tingkatan Semester di Program Sarjana Reguler Fakultas Psikologi Universitas Esa Unggul</a:t>
            </a:r>
            <a:endParaRPr lang="id-ID" sz="2300" dirty="0">
              <a:latin typeface="Times New Roman" panose="02020603050405020304" pitchFamily="18" charset="0"/>
              <a:cs typeface="Times New Roman" panose="02020603050405020304" pitchFamily="18" charset="0"/>
            </a:endParaRPr>
          </a:p>
        </p:txBody>
      </p:sp>
      <p:graphicFrame>
        <p:nvGraphicFramePr>
          <p:cNvPr id="4" name="Table 3"/>
          <p:cNvGraphicFramePr>
            <a:graphicFrameLocks noGrp="1"/>
          </p:cNvGraphicFramePr>
          <p:nvPr>
            <p:extLst>
              <p:ext uri="{D42A27DB-BD31-4B8C-83A1-F6EECF244321}">
                <p14:modId xmlns:p14="http://schemas.microsoft.com/office/powerpoint/2010/main" val="1902161574"/>
              </p:ext>
            </p:extLst>
          </p:nvPr>
        </p:nvGraphicFramePr>
        <p:xfrm>
          <a:off x="919928" y="3862229"/>
          <a:ext cx="7517413" cy="2015490"/>
        </p:xfrm>
        <a:graphic>
          <a:graphicData uri="http://schemas.openxmlformats.org/drawingml/2006/table">
            <a:tbl>
              <a:tblPr firstRow="1" firstCol="1" bandRow="1">
                <a:tableStyleId>{2D5ABB26-0587-4C30-8999-92F81FD0307C}</a:tableStyleId>
              </a:tblPr>
              <a:tblGrid>
                <a:gridCol w="2549413"/>
                <a:gridCol w="1656000"/>
                <a:gridCol w="1656000"/>
                <a:gridCol w="1656000"/>
              </a:tblGrid>
              <a:tr h="0">
                <a:tc>
                  <a:txBody>
                    <a:bodyPr/>
                    <a:lstStyle/>
                    <a:p>
                      <a:pPr algn="ctr">
                        <a:lnSpc>
                          <a:spcPct val="115000"/>
                        </a:lnSpc>
                        <a:spcAft>
                          <a:spcPts val="0"/>
                        </a:spcAft>
                      </a:pPr>
                      <a:r>
                        <a:rPr lang="id-ID" sz="2300" dirty="0">
                          <a:effectLst/>
                          <a:latin typeface="Times New Roman" panose="02020603050405020304" pitchFamily="18" charset="0"/>
                          <a:cs typeface="Times New Roman" panose="02020603050405020304" pitchFamily="18" charset="0"/>
                        </a:rPr>
                        <a:t>Semester</a:t>
                      </a:r>
                      <a:endParaRPr lang="id-ID" sz="23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id-ID" sz="2300" dirty="0">
                          <a:effectLst/>
                          <a:latin typeface="Times New Roman" panose="02020603050405020304" pitchFamily="18" charset="0"/>
                          <a:cs typeface="Times New Roman" panose="02020603050405020304" pitchFamily="18" charset="0"/>
                        </a:rPr>
                        <a:t>APM</a:t>
                      </a:r>
                      <a:endParaRPr lang="id-ID" sz="23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id-ID" sz="2300" dirty="0">
                          <a:effectLst/>
                          <a:latin typeface="Times New Roman" panose="02020603050405020304" pitchFamily="18" charset="0"/>
                          <a:cs typeface="Times New Roman" panose="02020603050405020304" pitchFamily="18" charset="0"/>
                        </a:rPr>
                        <a:t>CFIT</a:t>
                      </a:r>
                      <a:endParaRPr lang="id-ID" sz="23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id-ID" sz="2300" dirty="0">
                          <a:effectLst/>
                          <a:latin typeface="Times New Roman" panose="02020603050405020304" pitchFamily="18" charset="0"/>
                          <a:cs typeface="Times New Roman" panose="02020603050405020304" pitchFamily="18" charset="0"/>
                        </a:rPr>
                        <a:t>IST</a:t>
                      </a:r>
                      <a:endParaRPr lang="id-ID" sz="23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a:lnSpc>
                          <a:spcPct val="115000"/>
                        </a:lnSpc>
                        <a:spcAft>
                          <a:spcPts val="0"/>
                        </a:spcAft>
                      </a:pPr>
                      <a:r>
                        <a:rPr lang="id-ID" sz="2300">
                          <a:effectLst/>
                          <a:latin typeface="Times New Roman" panose="02020603050405020304" pitchFamily="18" charset="0"/>
                          <a:cs typeface="Times New Roman" panose="02020603050405020304" pitchFamily="18" charset="0"/>
                        </a:rPr>
                        <a:t>Dua</a:t>
                      </a:r>
                      <a:endParaRPr lang="id-ID" sz="23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T w="12700" cap="flat" cmpd="sng" algn="ctr">
                      <a:solidFill>
                        <a:schemeClr val="tx1"/>
                      </a:solidFill>
                      <a:prstDash val="solid"/>
                      <a:round/>
                      <a:headEnd type="none" w="med" len="med"/>
                      <a:tailEnd type="none" w="med" len="med"/>
                    </a:lnT>
                  </a:tcPr>
                </a:tc>
                <a:tc>
                  <a:txBody>
                    <a:bodyPr/>
                    <a:lstStyle/>
                    <a:p>
                      <a:pPr marR="299720" algn="r">
                        <a:lnSpc>
                          <a:spcPct val="115000"/>
                        </a:lnSpc>
                        <a:spcAft>
                          <a:spcPts val="0"/>
                        </a:spcAft>
                      </a:pPr>
                      <a:r>
                        <a:rPr lang="id-ID" sz="2300" dirty="0">
                          <a:effectLst/>
                          <a:latin typeface="Times New Roman" panose="02020603050405020304" pitchFamily="18" charset="0"/>
                          <a:cs typeface="Times New Roman" panose="02020603050405020304" pitchFamily="18" charset="0"/>
                        </a:rPr>
                        <a:t>23,43</a:t>
                      </a:r>
                      <a:endParaRPr lang="id-ID" sz="23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T w="12700" cap="flat" cmpd="sng" algn="ctr">
                      <a:solidFill>
                        <a:schemeClr val="tx1"/>
                      </a:solidFill>
                      <a:prstDash val="solid"/>
                      <a:round/>
                      <a:headEnd type="none" w="med" len="med"/>
                      <a:tailEnd type="none" w="med" len="med"/>
                    </a:lnT>
                  </a:tcPr>
                </a:tc>
                <a:tc>
                  <a:txBody>
                    <a:bodyPr/>
                    <a:lstStyle/>
                    <a:p>
                      <a:pPr marR="383540" algn="r">
                        <a:lnSpc>
                          <a:spcPct val="115000"/>
                        </a:lnSpc>
                        <a:spcAft>
                          <a:spcPts val="0"/>
                        </a:spcAft>
                      </a:pPr>
                      <a:r>
                        <a:rPr lang="id-ID" sz="2300">
                          <a:effectLst/>
                          <a:latin typeface="Times New Roman" panose="02020603050405020304" pitchFamily="18" charset="0"/>
                          <a:cs typeface="Times New Roman" panose="02020603050405020304" pitchFamily="18" charset="0"/>
                        </a:rPr>
                        <a:t>17,30</a:t>
                      </a:r>
                      <a:endParaRPr lang="id-ID" sz="23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T w="12700" cap="flat" cmpd="sng" algn="ctr">
                      <a:solidFill>
                        <a:schemeClr val="tx1"/>
                      </a:solidFill>
                      <a:prstDash val="solid"/>
                      <a:round/>
                      <a:headEnd type="none" w="med" len="med"/>
                      <a:tailEnd type="none" w="med" len="med"/>
                    </a:lnT>
                  </a:tcPr>
                </a:tc>
                <a:tc>
                  <a:txBody>
                    <a:bodyPr/>
                    <a:lstStyle/>
                    <a:p>
                      <a:pPr marR="288290" algn="r">
                        <a:lnSpc>
                          <a:spcPct val="115000"/>
                        </a:lnSpc>
                        <a:spcAft>
                          <a:spcPts val="0"/>
                        </a:spcAft>
                      </a:pPr>
                      <a:r>
                        <a:rPr lang="id-ID" sz="2300">
                          <a:effectLst/>
                          <a:latin typeface="Times New Roman" panose="02020603050405020304" pitchFamily="18" charset="0"/>
                          <a:cs typeface="Times New Roman" panose="02020603050405020304" pitchFamily="18" charset="0"/>
                        </a:rPr>
                        <a:t>8,91</a:t>
                      </a:r>
                      <a:endParaRPr lang="id-ID" sz="23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T w="12700" cap="flat" cmpd="sng" algn="ctr">
                      <a:solidFill>
                        <a:schemeClr val="tx1"/>
                      </a:solidFill>
                      <a:prstDash val="solid"/>
                      <a:round/>
                      <a:headEnd type="none" w="med" len="med"/>
                      <a:tailEnd type="none" w="med" len="med"/>
                    </a:lnT>
                  </a:tcPr>
                </a:tc>
              </a:tr>
              <a:tr h="0">
                <a:tc>
                  <a:txBody>
                    <a:bodyPr/>
                    <a:lstStyle/>
                    <a:p>
                      <a:pPr>
                        <a:lnSpc>
                          <a:spcPct val="115000"/>
                        </a:lnSpc>
                        <a:spcAft>
                          <a:spcPts val="0"/>
                        </a:spcAft>
                      </a:pPr>
                      <a:r>
                        <a:rPr lang="id-ID" sz="2300" dirty="0">
                          <a:effectLst/>
                          <a:latin typeface="Times New Roman" panose="02020603050405020304" pitchFamily="18" charset="0"/>
                          <a:cs typeface="Times New Roman" panose="02020603050405020304" pitchFamily="18" charset="0"/>
                        </a:rPr>
                        <a:t>Empat</a:t>
                      </a:r>
                      <a:endParaRPr lang="id-ID" sz="23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R="299720" algn="r">
                        <a:lnSpc>
                          <a:spcPct val="115000"/>
                        </a:lnSpc>
                        <a:spcAft>
                          <a:spcPts val="0"/>
                        </a:spcAft>
                      </a:pPr>
                      <a:r>
                        <a:rPr lang="id-ID" sz="2300">
                          <a:effectLst/>
                          <a:latin typeface="Times New Roman" panose="02020603050405020304" pitchFamily="18" charset="0"/>
                          <a:cs typeface="Times New Roman" panose="02020603050405020304" pitchFamily="18" charset="0"/>
                        </a:rPr>
                        <a:t>26,71</a:t>
                      </a:r>
                      <a:endParaRPr lang="id-ID" sz="23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R="383540" algn="r">
                        <a:lnSpc>
                          <a:spcPct val="115000"/>
                        </a:lnSpc>
                        <a:spcAft>
                          <a:spcPts val="0"/>
                        </a:spcAft>
                      </a:pPr>
                      <a:r>
                        <a:rPr lang="id-ID" sz="2300">
                          <a:effectLst/>
                          <a:latin typeface="Times New Roman" panose="02020603050405020304" pitchFamily="18" charset="0"/>
                          <a:cs typeface="Times New Roman" panose="02020603050405020304" pitchFamily="18" charset="0"/>
                        </a:rPr>
                        <a:t>17,54</a:t>
                      </a:r>
                      <a:endParaRPr lang="id-ID" sz="23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R="288290" algn="r">
                        <a:lnSpc>
                          <a:spcPct val="115000"/>
                        </a:lnSpc>
                        <a:spcAft>
                          <a:spcPts val="0"/>
                        </a:spcAft>
                      </a:pPr>
                      <a:r>
                        <a:rPr lang="id-ID" sz="2300">
                          <a:effectLst/>
                          <a:latin typeface="Times New Roman" panose="02020603050405020304" pitchFamily="18" charset="0"/>
                          <a:cs typeface="Times New Roman" panose="02020603050405020304" pitchFamily="18" charset="0"/>
                        </a:rPr>
                        <a:t>9,52</a:t>
                      </a:r>
                      <a:endParaRPr lang="id-ID" sz="23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r>
              <a:tr h="0">
                <a:tc>
                  <a:txBody>
                    <a:bodyPr/>
                    <a:lstStyle/>
                    <a:p>
                      <a:pPr>
                        <a:lnSpc>
                          <a:spcPct val="115000"/>
                        </a:lnSpc>
                        <a:spcAft>
                          <a:spcPts val="0"/>
                        </a:spcAft>
                      </a:pPr>
                      <a:r>
                        <a:rPr lang="id-ID" sz="2300">
                          <a:effectLst/>
                          <a:latin typeface="Times New Roman" panose="02020603050405020304" pitchFamily="18" charset="0"/>
                          <a:cs typeface="Times New Roman" panose="02020603050405020304" pitchFamily="18" charset="0"/>
                        </a:rPr>
                        <a:t>Enam</a:t>
                      </a:r>
                      <a:endParaRPr lang="id-ID" sz="23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R="299720" algn="r">
                        <a:lnSpc>
                          <a:spcPct val="115000"/>
                        </a:lnSpc>
                        <a:spcAft>
                          <a:spcPts val="0"/>
                        </a:spcAft>
                      </a:pPr>
                      <a:r>
                        <a:rPr lang="id-ID" sz="2300">
                          <a:effectLst/>
                          <a:latin typeface="Times New Roman" panose="02020603050405020304" pitchFamily="18" charset="0"/>
                          <a:cs typeface="Times New Roman" panose="02020603050405020304" pitchFamily="18" charset="0"/>
                        </a:rPr>
                        <a:t>27,02</a:t>
                      </a:r>
                      <a:endParaRPr lang="id-ID" sz="23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R="383540" algn="r">
                        <a:lnSpc>
                          <a:spcPct val="115000"/>
                        </a:lnSpc>
                        <a:spcAft>
                          <a:spcPts val="0"/>
                        </a:spcAft>
                      </a:pPr>
                      <a:r>
                        <a:rPr lang="id-ID" sz="2300">
                          <a:effectLst/>
                          <a:latin typeface="Times New Roman" panose="02020603050405020304" pitchFamily="18" charset="0"/>
                          <a:cs typeface="Times New Roman" panose="02020603050405020304" pitchFamily="18" charset="0"/>
                        </a:rPr>
                        <a:t>18,00</a:t>
                      </a:r>
                      <a:endParaRPr lang="id-ID" sz="23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R="288290" algn="r">
                        <a:lnSpc>
                          <a:spcPct val="115000"/>
                        </a:lnSpc>
                        <a:spcAft>
                          <a:spcPts val="0"/>
                        </a:spcAft>
                      </a:pPr>
                      <a:r>
                        <a:rPr lang="id-ID" sz="2300">
                          <a:effectLst/>
                          <a:latin typeface="Times New Roman" panose="02020603050405020304" pitchFamily="18" charset="0"/>
                          <a:cs typeface="Times New Roman" panose="02020603050405020304" pitchFamily="18" charset="0"/>
                        </a:rPr>
                        <a:t>11,12</a:t>
                      </a:r>
                      <a:endParaRPr lang="id-ID" sz="23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r>
              <a:tr h="0">
                <a:tc>
                  <a:txBody>
                    <a:bodyPr/>
                    <a:lstStyle/>
                    <a:p>
                      <a:pPr>
                        <a:lnSpc>
                          <a:spcPct val="115000"/>
                        </a:lnSpc>
                        <a:spcAft>
                          <a:spcPts val="0"/>
                        </a:spcAft>
                      </a:pPr>
                      <a:r>
                        <a:rPr lang="id-ID" sz="2300" dirty="0">
                          <a:effectLst/>
                          <a:latin typeface="Times New Roman" panose="02020603050405020304" pitchFamily="18" charset="0"/>
                          <a:cs typeface="Times New Roman" panose="02020603050405020304" pitchFamily="18" charset="0"/>
                        </a:rPr>
                        <a:t>Delapan</a:t>
                      </a:r>
                      <a:endParaRPr lang="id-ID" sz="23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B w="12700" cap="flat" cmpd="sng" algn="ctr">
                      <a:solidFill>
                        <a:schemeClr val="tx1"/>
                      </a:solidFill>
                      <a:prstDash val="solid"/>
                      <a:round/>
                      <a:headEnd type="none" w="med" len="med"/>
                      <a:tailEnd type="none" w="med" len="med"/>
                    </a:lnB>
                  </a:tcPr>
                </a:tc>
                <a:tc>
                  <a:txBody>
                    <a:bodyPr/>
                    <a:lstStyle/>
                    <a:p>
                      <a:pPr marR="299720" algn="r">
                        <a:lnSpc>
                          <a:spcPct val="115000"/>
                        </a:lnSpc>
                        <a:spcAft>
                          <a:spcPts val="0"/>
                        </a:spcAft>
                      </a:pPr>
                      <a:r>
                        <a:rPr lang="id-ID" sz="2300" dirty="0">
                          <a:effectLst/>
                          <a:latin typeface="Times New Roman" panose="02020603050405020304" pitchFamily="18" charset="0"/>
                          <a:cs typeface="Times New Roman" panose="02020603050405020304" pitchFamily="18" charset="0"/>
                        </a:rPr>
                        <a:t>28,09</a:t>
                      </a:r>
                      <a:endParaRPr lang="id-ID" sz="23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B w="12700" cap="flat" cmpd="sng" algn="ctr">
                      <a:solidFill>
                        <a:schemeClr val="tx1"/>
                      </a:solidFill>
                      <a:prstDash val="solid"/>
                      <a:round/>
                      <a:headEnd type="none" w="med" len="med"/>
                      <a:tailEnd type="none" w="med" len="med"/>
                    </a:lnB>
                  </a:tcPr>
                </a:tc>
                <a:tc>
                  <a:txBody>
                    <a:bodyPr/>
                    <a:lstStyle/>
                    <a:p>
                      <a:pPr marR="383540" algn="r">
                        <a:lnSpc>
                          <a:spcPct val="115000"/>
                        </a:lnSpc>
                        <a:spcAft>
                          <a:spcPts val="0"/>
                        </a:spcAft>
                      </a:pPr>
                      <a:r>
                        <a:rPr lang="id-ID" sz="2300" dirty="0">
                          <a:effectLst/>
                          <a:latin typeface="Times New Roman" panose="02020603050405020304" pitchFamily="18" charset="0"/>
                          <a:cs typeface="Times New Roman" panose="02020603050405020304" pitchFamily="18" charset="0"/>
                        </a:rPr>
                        <a:t>19,05</a:t>
                      </a:r>
                      <a:endParaRPr lang="id-ID" sz="23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B w="12700" cap="flat" cmpd="sng" algn="ctr">
                      <a:solidFill>
                        <a:schemeClr val="tx1"/>
                      </a:solidFill>
                      <a:prstDash val="solid"/>
                      <a:round/>
                      <a:headEnd type="none" w="med" len="med"/>
                      <a:tailEnd type="none" w="med" len="med"/>
                    </a:lnB>
                  </a:tcPr>
                </a:tc>
                <a:tc>
                  <a:txBody>
                    <a:bodyPr/>
                    <a:lstStyle/>
                    <a:p>
                      <a:pPr marR="288290" algn="r">
                        <a:lnSpc>
                          <a:spcPct val="115000"/>
                        </a:lnSpc>
                        <a:spcAft>
                          <a:spcPts val="0"/>
                        </a:spcAft>
                      </a:pPr>
                      <a:r>
                        <a:rPr lang="id-ID" sz="2300" dirty="0">
                          <a:effectLst/>
                          <a:latin typeface="Times New Roman" panose="02020603050405020304" pitchFamily="18" charset="0"/>
                          <a:cs typeface="Times New Roman" panose="02020603050405020304" pitchFamily="18" charset="0"/>
                        </a:rPr>
                        <a:t>13,22</a:t>
                      </a:r>
                      <a:endParaRPr lang="id-ID" sz="23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585371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Tabel</a:t>
            </a:r>
            <a:endParaRPr lang="id-ID" dirty="0"/>
          </a:p>
        </p:txBody>
      </p:sp>
      <p:sp>
        <p:nvSpPr>
          <p:cNvPr id="3" name="Content Placeholder 2"/>
          <p:cNvSpPr>
            <a:spLocks noGrp="1"/>
          </p:cNvSpPr>
          <p:nvPr>
            <p:ph idx="1"/>
          </p:nvPr>
        </p:nvSpPr>
        <p:spPr/>
        <p:txBody>
          <a:bodyPr/>
          <a:lstStyle/>
          <a:p>
            <a:pPr lvl="0"/>
            <a:r>
              <a:rPr lang="id-ID" dirty="0"/>
              <a:t>Nomor tabel harus dirujuk dalam tulisan. Misal, “Sebagaimana ditampilkan dalam Tabel 1.1, diketahui ….”. Hindari  menulis “tabel di bawah”, “tabel sebagai berikut:”, atau “tabel pada halaman 32" .</a:t>
            </a:r>
          </a:p>
          <a:p>
            <a:r>
              <a:rPr lang="id-ID" dirty="0"/>
              <a:t> </a:t>
            </a:r>
            <a:r>
              <a:rPr lang="id-ID" dirty="0" smtClean="0"/>
              <a:t>Tabel </a:t>
            </a:r>
            <a:r>
              <a:rPr lang="id-ID" dirty="0"/>
              <a:t>diletakkan sebaiknya segera setelah isi tabel itu dibahas dalam isi tulisan.</a:t>
            </a:r>
          </a:p>
          <a:p>
            <a:r>
              <a:rPr lang="id-ID" dirty="0"/>
              <a:t> </a:t>
            </a:r>
            <a:r>
              <a:rPr lang="id-ID" dirty="0" smtClean="0"/>
              <a:t>Bila </a:t>
            </a:r>
            <a:r>
              <a:rPr lang="id-ID" dirty="0"/>
              <a:t>seluruh tabel  tidak dapat ditampilkan dalam satu halaman, maka tabel dapat dilanjutkan pada halaman berikutnya. Caranya, tuliskan “(bersambung)” di bagian bawah tabel dan “(sambungan)” setelah judul tabel di halaman berikutnya. Bila judul terlalu panjang, tidak perlu dituliskan kembali seluruhnya. Untuk baris pertama sebagai judul kolom dituliskan kembali.</a:t>
            </a:r>
          </a:p>
          <a:p>
            <a:endParaRPr lang="id-ID" dirty="0"/>
          </a:p>
        </p:txBody>
      </p:sp>
    </p:spTree>
    <p:extLst>
      <p:ext uri="{BB962C8B-B14F-4D97-AF65-F5344CB8AC3E}">
        <p14:creationId xmlns:p14="http://schemas.microsoft.com/office/powerpoint/2010/main" val="26997289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Tabel</a:t>
            </a:r>
            <a:endParaRPr lang="id-ID" dirty="0"/>
          </a:p>
        </p:txBody>
      </p:sp>
      <p:sp>
        <p:nvSpPr>
          <p:cNvPr id="3" name="Content Placeholder 2"/>
          <p:cNvSpPr>
            <a:spLocks noGrp="1"/>
          </p:cNvSpPr>
          <p:nvPr>
            <p:ph idx="1"/>
          </p:nvPr>
        </p:nvSpPr>
        <p:spPr>
          <a:xfrm>
            <a:off x="457200" y="1310062"/>
            <a:ext cx="8229600" cy="5117632"/>
          </a:xfrm>
        </p:spPr>
        <p:txBody>
          <a:bodyPr/>
          <a:lstStyle/>
          <a:p>
            <a:pPr marL="0" indent="0">
              <a:spcBef>
                <a:spcPts val="0"/>
              </a:spcBef>
              <a:buNone/>
            </a:pPr>
            <a:r>
              <a:rPr lang="en-US" sz="1800" dirty="0">
                <a:latin typeface="Times New Roman" panose="02020603050405020304" pitchFamily="18" charset="0"/>
                <a:cs typeface="Times New Roman" panose="02020603050405020304" pitchFamily="18" charset="0"/>
              </a:rPr>
              <a:t>Tab</a:t>
            </a:r>
            <a:r>
              <a:rPr lang="id-ID" sz="1800" dirty="0">
                <a:latin typeface="Times New Roman" panose="02020603050405020304" pitchFamily="18" charset="0"/>
                <a:cs typeface="Times New Roman" panose="02020603050405020304" pitchFamily="18" charset="0"/>
              </a:rPr>
              <a:t>el</a:t>
            </a:r>
            <a:r>
              <a:rPr lang="en-US" sz="1800" dirty="0">
                <a:latin typeface="Times New Roman" panose="02020603050405020304" pitchFamily="18" charset="0"/>
                <a:cs typeface="Times New Roman" panose="02020603050405020304" pitchFamily="18" charset="0"/>
              </a:rPr>
              <a:t> 2</a:t>
            </a:r>
            <a:endParaRPr lang="id-ID" sz="1800" dirty="0">
              <a:latin typeface="Times New Roman" panose="02020603050405020304" pitchFamily="18" charset="0"/>
              <a:cs typeface="Times New Roman" panose="02020603050405020304" pitchFamily="18" charset="0"/>
            </a:endParaRPr>
          </a:p>
          <a:p>
            <a:pPr marL="0" indent="0">
              <a:spcBef>
                <a:spcPts val="0"/>
              </a:spcBef>
              <a:buNone/>
            </a:pPr>
            <a:r>
              <a:rPr lang="id-ID" sz="1800" i="1" dirty="0">
                <a:latin typeface="Times New Roman" panose="02020603050405020304" pitchFamily="18" charset="0"/>
                <a:cs typeface="Times New Roman" panose="02020603050405020304" pitchFamily="18" charset="0"/>
              </a:rPr>
              <a:t>Jumlah dan Statistik </a:t>
            </a:r>
            <a:r>
              <a:rPr lang="en-US" sz="1800" i="1" dirty="0" err="1">
                <a:latin typeface="Times New Roman" panose="02020603050405020304" pitchFamily="18" charset="0"/>
                <a:cs typeface="Times New Roman" panose="02020603050405020304" pitchFamily="18" charset="0"/>
              </a:rPr>
              <a:t>Deskripti</a:t>
            </a:r>
            <a:r>
              <a:rPr lang="id-ID" sz="1800" i="1" dirty="0">
                <a:latin typeface="Times New Roman" panose="02020603050405020304" pitchFamily="18" charset="0"/>
                <a:cs typeface="Times New Roman" panose="02020603050405020304" pitchFamily="18" charset="0"/>
              </a:rPr>
              <a:t>f setiap Variabel Demografis dari Partisipan</a:t>
            </a:r>
            <a:r>
              <a:rPr lang="en-US" sz="1800" i="1" dirty="0">
                <a:latin typeface="Times New Roman" panose="02020603050405020304" pitchFamily="18" charset="0"/>
                <a:cs typeface="Times New Roman" panose="02020603050405020304" pitchFamily="18" charset="0"/>
              </a:rPr>
              <a:t> (N=92</a:t>
            </a:r>
            <a:r>
              <a:rPr lang="en-US" sz="1800" i="1" dirty="0" smtClean="0">
                <a:latin typeface="Times New Roman" panose="02020603050405020304" pitchFamily="18" charset="0"/>
                <a:cs typeface="Times New Roman" panose="02020603050405020304" pitchFamily="18" charset="0"/>
              </a:rPr>
              <a:t>)</a:t>
            </a:r>
            <a:endParaRPr lang="id-ID" sz="1800" i="1" dirty="0" smtClean="0">
              <a:latin typeface="Times New Roman" panose="02020603050405020304" pitchFamily="18" charset="0"/>
              <a:cs typeface="Times New Roman" panose="02020603050405020304" pitchFamily="18" charset="0"/>
            </a:endParaRPr>
          </a:p>
          <a:p>
            <a:pPr marL="0" indent="0">
              <a:spcBef>
                <a:spcPts val="0"/>
              </a:spcBef>
              <a:buNone/>
            </a:pPr>
            <a:endParaRPr lang="id-ID" sz="1800" i="1" dirty="0" smtClean="0">
              <a:latin typeface="Times New Roman" panose="02020603050405020304" pitchFamily="18" charset="0"/>
              <a:cs typeface="Times New Roman" panose="02020603050405020304" pitchFamily="18" charset="0"/>
            </a:endParaRPr>
          </a:p>
          <a:p>
            <a:pPr marL="0" indent="0">
              <a:spcBef>
                <a:spcPts val="0"/>
              </a:spcBef>
              <a:buNone/>
            </a:pPr>
            <a:endParaRPr lang="id-ID" sz="1800" i="1" dirty="0" smtClean="0">
              <a:latin typeface="Times New Roman" panose="02020603050405020304" pitchFamily="18" charset="0"/>
              <a:cs typeface="Times New Roman" panose="02020603050405020304" pitchFamily="18" charset="0"/>
            </a:endParaRPr>
          </a:p>
          <a:p>
            <a:pPr marL="0" indent="0">
              <a:spcBef>
                <a:spcPts val="0"/>
              </a:spcBef>
              <a:buNone/>
            </a:pPr>
            <a:endParaRPr lang="id-ID" sz="1800" i="1" dirty="0">
              <a:latin typeface="Times New Roman" panose="02020603050405020304" pitchFamily="18" charset="0"/>
              <a:cs typeface="Times New Roman" panose="02020603050405020304" pitchFamily="18" charset="0"/>
            </a:endParaRPr>
          </a:p>
          <a:p>
            <a:pPr marL="0" indent="0">
              <a:spcBef>
                <a:spcPts val="0"/>
              </a:spcBef>
              <a:buNone/>
            </a:pPr>
            <a:endParaRPr lang="id-ID" sz="1800" i="1" dirty="0" smtClean="0">
              <a:latin typeface="Times New Roman" panose="02020603050405020304" pitchFamily="18" charset="0"/>
              <a:cs typeface="Times New Roman" panose="02020603050405020304" pitchFamily="18" charset="0"/>
            </a:endParaRPr>
          </a:p>
          <a:p>
            <a:pPr marL="0" indent="0">
              <a:spcBef>
                <a:spcPts val="0"/>
              </a:spcBef>
              <a:buNone/>
            </a:pPr>
            <a:endParaRPr lang="id-ID" sz="1800" i="1" dirty="0">
              <a:latin typeface="Times New Roman" panose="02020603050405020304" pitchFamily="18" charset="0"/>
              <a:cs typeface="Times New Roman" panose="02020603050405020304" pitchFamily="18" charset="0"/>
            </a:endParaRPr>
          </a:p>
          <a:p>
            <a:pPr marL="0" indent="0">
              <a:spcBef>
                <a:spcPts val="0"/>
              </a:spcBef>
              <a:buNone/>
            </a:pPr>
            <a:endParaRPr lang="id-ID" sz="1800" i="1" dirty="0" smtClean="0">
              <a:latin typeface="Times New Roman" panose="02020603050405020304" pitchFamily="18" charset="0"/>
              <a:cs typeface="Times New Roman" panose="02020603050405020304" pitchFamily="18" charset="0"/>
            </a:endParaRPr>
          </a:p>
          <a:p>
            <a:pPr marL="0" indent="0">
              <a:spcBef>
                <a:spcPts val="0"/>
              </a:spcBef>
              <a:buNone/>
            </a:pPr>
            <a:endParaRPr lang="id-ID" sz="1800" i="1" dirty="0">
              <a:latin typeface="Times New Roman" panose="02020603050405020304" pitchFamily="18" charset="0"/>
              <a:cs typeface="Times New Roman" panose="02020603050405020304" pitchFamily="18" charset="0"/>
            </a:endParaRPr>
          </a:p>
          <a:p>
            <a:pPr marL="0" indent="0">
              <a:spcBef>
                <a:spcPts val="0"/>
              </a:spcBef>
              <a:buNone/>
            </a:pPr>
            <a:endParaRPr lang="id-ID" sz="1800" i="1" dirty="0" smtClean="0">
              <a:latin typeface="Times New Roman" panose="02020603050405020304" pitchFamily="18" charset="0"/>
              <a:cs typeface="Times New Roman" panose="02020603050405020304" pitchFamily="18" charset="0"/>
            </a:endParaRPr>
          </a:p>
          <a:p>
            <a:pPr marL="0" indent="0">
              <a:spcBef>
                <a:spcPts val="0"/>
              </a:spcBef>
              <a:buNone/>
            </a:pPr>
            <a:endParaRPr lang="id-ID" sz="1800" i="1" dirty="0" smtClean="0">
              <a:latin typeface="Times New Roman" panose="02020603050405020304" pitchFamily="18" charset="0"/>
              <a:cs typeface="Times New Roman" panose="02020603050405020304" pitchFamily="18" charset="0"/>
            </a:endParaRPr>
          </a:p>
          <a:p>
            <a:pPr marL="0" indent="0">
              <a:spcBef>
                <a:spcPts val="0"/>
              </a:spcBef>
              <a:buNone/>
            </a:pPr>
            <a:endParaRPr lang="id-ID" sz="1800" i="1" dirty="0">
              <a:latin typeface="Times New Roman" panose="02020603050405020304" pitchFamily="18" charset="0"/>
              <a:cs typeface="Times New Roman" panose="02020603050405020304" pitchFamily="18" charset="0"/>
            </a:endParaRPr>
          </a:p>
          <a:p>
            <a:pPr marL="0" indent="0">
              <a:spcBef>
                <a:spcPts val="0"/>
              </a:spcBef>
              <a:buNone/>
            </a:pPr>
            <a:endParaRPr lang="id-ID" sz="1800" i="1" dirty="0" smtClean="0">
              <a:latin typeface="Times New Roman" panose="02020603050405020304" pitchFamily="18" charset="0"/>
              <a:cs typeface="Times New Roman" panose="02020603050405020304" pitchFamily="18" charset="0"/>
            </a:endParaRPr>
          </a:p>
          <a:p>
            <a:pPr marL="0" indent="0">
              <a:spcBef>
                <a:spcPts val="0"/>
              </a:spcBef>
              <a:buNone/>
            </a:pPr>
            <a:endParaRPr lang="id-ID" sz="1800" i="1" dirty="0">
              <a:latin typeface="Times New Roman" panose="02020603050405020304" pitchFamily="18" charset="0"/>
              <a:cs typeface="Times New Roman" panose="02020603050405020304" pitchFamily="18" charset="0"/>
            </a:endParaRPr>
          </a:p>
          <a:p>
            <a:pPr marL="0" indent="0">
              <a:spcBef>
                <a:spcPts val="0"/>
              </a:spcBef>
              <a:buNone/>
            </a:pPr>
            <a:endParaRPr lang="id-ID" sz="1800" i="1" dirty="0" smtClean="0">
              <a:latin typeface="Times New Roman" panose="02020603050405020304" pitchFamily="18" charset="0"/>
              <a:cs typeface="Times New Roman" panose="02020603050405020304" pitchFamily="18" charset="0"/>
            </a:endParaRPr>
          </a:p>
          <a:p>
            <a:pPr marL="0" indent="0">
              <a:spcBef>
                <a:spcPts val="0"/>
              </a:spcBef>
              <a:buNone/>
            </a:pPr>
            <a:endParaRPr lang="id-ID" sz="1800" i="1" dirty="0">
              <a:latin typeface="Times New Roman" panose="02020603050405020304" pitchFamily="18" charset="0"/>
              <a:cs typeface="Times New Roman" panose="02020603050405020304" pitchFamily="18" charset="0"/>
            </a:endParaRPr>
          </a:p>
          <a:p>
            <a:pPr marL="0" indent="0">
              <a:spcBef>
                <a:spcPts val="0"/>
              </a:spcBef>
              <a:buNone/>
            </a:pPr>
            <a:endParaRPr lang="id-ID" sz="1800" i="1" dirty="0" smtClean="0">
              <a:latin typeface="Times New Roman" panose="02020603050405020304" pitchFamily="18" charset="0"/>
              <a:cs typeface="Times New Roman" panose="02020603050405020304" pitchFamily="18" charset="0"/>
            </a:endParaRPr>
          </a:p>
          <a:p>
            <a:pPr marL="0" indent="0" algn="r">
              <a:spcBef>
                <a:spcPts val="0"/>
              </a:spcBef>
              <a:buNone/>
            </a:pPr>
            <a:r>
              <a:rPr lang="id-ID" sz="1800" dirty="0" smtClean="0">
                <a:latin typeface="Times New Roman" panose="02020603050405020304" pitchFamily="18" charset="0"/>
                <a:cs typeface="Times New Roman" panose="02020603050405020304" pitchFamily="18" charset="0"/>
              </a:rPr>
              <a:t>(bersambung)</a:t>
            </a:r>
          </a:p>
          <a:p>
            <a:pPr marL="0" indent="0">
              <a:spcBef>
                <a:spcPts val="0"/>
              </a:spcBef>
              <a:buNone/>
            </a:pPr>
            <a:endParaRPr lang="id-ID" sz="1800" dirty="0">
              <a:latin typeface="Times New Roman" panose="02020603050405020304" pitchFamily="18" charset="0"/>
              <a:cs typeface="Times New Roman" panose="02020603050405020304" pitchFamily="18" charset="0"/>
            </a:endParaRPr>
          </a:p>
        </p:txBody>
      </p:sp>
      <p:graphicFrame>
        <p:nvGraphicFramePr>
          <p:cNvPr id="6" name="Table 5"/>
          <p:cNvGraphicFramePr>
            <a:graphicFrameLocks noGrp="1"/>
          </p:cNvGraphicFramePr>
          <p:nvPr>
            <p:extLst>
              <p:ext uri="{D42A27DB-BD31-4B8C-83A1-F6EECF244321}">
                <p14:modId xmlns:p14="http://schemas.microsoft.com/office/powerpoint/2010/main" val="762920854"/>
              </p:ext>
            </p:extLst>
          </p:nvPr>
        </p:nvGraphicFramePr>
        <p:xfrm>
          <a:off x="457200" y="1949914"/>
          <a:ext cx="7753235" cy="4114800"/>
        </p:xfrm>
        <a:graphic>
          <a:graphicData uri="http://schemas.openxmlformats.org/drawingml/2006/table">
            <a:tbl>
              <a:tblPr firstRow="1" firstCol="1" bandRow="1">
                <a:tableStyleId>{2D5ABB26-0587-4C30-8999-92F81FD0307C}</a:tableStyleId>
              </a:tblPr>
              <a:tblGrid>
                <a:gridCol w="2353235"/>
                <a:gridCol w="1800000"/>
                <a:gridCol w="1800000"/>
                <a:gridCol w="1800000"/>
              </a:tblGrid>
              <a:tr h="0">
                <a:tc>
                  <a:txBody>
                    <a:bodyPr/>
                    <a:lstStyle/>
                    <a:p>
                      <a:pPr algn="ctr">
                        <a:lnSpc>
                          <a:spcPct val="100000"/>
                        </a:lnSpc>
                        <a:spcAft>
                          <a:spcPts val="0"/>
                        </a:spcAft>
                      </a:pPr>
                      <a:r>
                        <a:rPr lang="en-US" sz="1800" dirty="0" err="1">
                          <a:effectLst/>
                          <a:latin typeface="Times New Roman" panose="02020603050405020304" pitchFamily="18" charset="0"/>
                          <a:cs typeface="Times New Roman" panose="02020603050405020304" pitchFamily="18" charset="0"/>
                        </a:rPr>
                        <a:t>Variab</a:t>
                      </a:r>
                      <a:r>
                        <a:rPr lang="id-ID" sz="1800" dirty="0">
                          <a:effectLst/>
                          <a:latin typeface="Times New Roman" panose="02020603050405020304" pitchFamily="18" charset="0"/>
                          <a:cs typeface="Times New Roman" panose="02020603050405020304" pitchFamily="18" charset="0"/>
                        </a:rPr>
                        <a:t>e</a:t>
                      </a:r>
                      <a:r>
                        <a:rPr lang="en-US" sz="1800" dirty="0">
                          <a:effectLst/>
                          <a:latin typeface="Times New Roman" panose="02020603050405020304" pitchFamily="18" charset="0"/>
                          <a:cs typeface="Times New Roman" panose="02020603050405020304" pitchFamily="18" charset="0"/>
                        </a:rPr>
                        <a:t>l</a:t>
                      </a:r>
                      <a:endParaRPr lang="id-ID"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0000"/>
                        </a:lnSpc>
                        <a:spcAft>
                          <a:spcPts val="0"/>
                        </a:spcAft>
                      </a:pPr>
                      <a:r>
                        <a:rPr lang="en-US" sz="1800" dirty="0">
                          <a:effectLst/>
                          <a:latin typeface="Times New Roman" panose="02020603050405020304" pitchFamily="18" charset="0"/>
                          <a:cs typeface="Times New Roman" panose="02020603050405020304" pitchFamily="18" charset="0"/>
                        </a:rPr>
                        <a:t>n (%)</a:t>
                      </a:r>
                      <a:endParaRPr lang="id-ID"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0000"/>
                        </a:lnSpc>
                        <a:spcAft>
                          <a:spcPts val="0"/>
                        </a:spcAft>
                      </a:pPr>
                      <a:r>
                        <a:rPr lang="en-US" sz="1800" dirty="0">
                          <a:effectLst/>
                          <a:latin typeface="Times New Roman" panose="02020603050405020304" pitchFamily="18" charset="0"/>
                          <a:cs typeface="Times New Roman" panose="02020603050405020304" pitchFamily="18" charset="0"/>
                        </a:rPr>
                        <a:t>M</a:t>
                      </a:r>
                      <a:endParaRPr lang="id-ID"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0000"/>
                        </a:lnSpc>
                        <a:spcAft>
                          <a:spcPts val="0"/>
                        </a:spcAft>
                      </a:pPr>
                      <a:r>
                        <a:rPr lang="en-US" sz="1800" dirty="0">
                          <a:effectLst/>
                          <a:latin typeface="Times New Roman" panose="02020603050405020304" pitchFamily="18" charset="0"/>
                          <a:cs typeface="Times New Roman" panose="02020603050405020304" pitchFamily="18" charset="0"/>
                        </a:rPr>
                        <a:t>SD</a:t>
                      </a:r>
                      <a:endParaRPr lang="id-ID"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a:lnSpc>
                          <a:spcPct val="100000"/>
                        </a:lnSpc>
                        <a:spcAft>
                          <a:spcPts val="0"/>
                        </a:spcAft>
                      </a:pPr>
                      <a:r>
                        <a:rPr lang="id-ID" sz="1800" dirty="0">
                          <a:effectLst/>
                          <a:latin typeface="Times New Roman" panose="02020603050405020304" pitchFamily="18" charset="0"/>
                          <a:cs typeface="Times New Roman" panose="02020603050405020304" pitchFamily="18" charset="0"/>
                        </a:rPr>
                        <a:t>Jenis Kelamin</a:t>
                      </a:r>
                      <a:endParaRPr lang="id-ID"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T w="12700" cap="flat" cmpd="sng" algn="ctr">
                      <a:solidFill>
                        <a:schemeClr val="tx1"/>
                      </a:solidFill>
                      <a:prstDash val="solid"/>
                      <a:round/>
                      <a:headEnd type="none" w="med" len="med"/>
                      <a:tailEnd type="none" w="med" len="med"/>
                    </a:lnT>
                  </a:tcPr>
                </a:tc>
                <a:tc>
                  <a:txBody>
                    <a:bodyPr/>
                    <a:lstStyle/>
                    <a:p>
                      <a:pPr>
                        <a:lnSpc>
                          <a:spcPct val="100000"/>
                        </a:lnSpc>
                        <a:spcAft>
                          <a:spcPts val="0"/>
                        </a:spcAft>
                      </a:pPr>
                      <a:r>
                        <a:rPr lang="en-US" sz="1800">
                          <a:effectLst/>
                          <a:latin typeface="Times New Roman" panose="02020603050405020304" pitchFamily="18" charset="0"/>
                          <a:cs typeface="Times New Roman" panose="02020603050405020304" pitchFamily="18" charset="0"/>
                        </a:rPr>
                        <a:t> </a:t>
                      </a:r>
                      <a:endParaRPr lang="id-ID"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T w="12700" cap="flat" cmpd="sng" algn="ctr">
                      <a:solidFill>
                        <a:schemeClr val="tx1"/>
                      </a:solidFill>
                      <a:prstDash val="solid"/>
                      <a:round/>
                      <a:headEnd type="none" w="med" len="med"/>
                      <a:tailEnd type="none" w="med" len="med"/>
                    </a:lnT>
                  </a:tcPr>
                </a:tc>
                <a:tc>
                  <a:txBody>
                    <a:bodyPr/>
                    <a:lstStyle/>
                    <a:p>
                      <a:pPr>
                        <a:lnSpc>
                          <a:spcPct val="100000"/>
                        </a:lnSpc>
                        <a:spcAft>
                          <a:spcPts val="0"/>
                        </a:spcAft>
                      </a:pPr>
                      <a:r>
                        <a:rPr lang="en-US" sz="1800">
                          <a:effectLst/>
                          <a:latin typeface="Times New Roman" panose="02020603050405020304" pitchFamily="18" charset="0"/>
                          <a:cs typeface="Times New Roman" panose="02020603050405020304" pitchFamily="18" charset="0"/>
                        </a:rPr>
                        <a:t> </a:t>
                      </a:r>
                      <a:endParaRPr lang="id-ID"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T w="12700" cap="flat" cmpd="sng" algn="ctr">
                      <a:solidFill>
                        <a:schemeClr val="tx1"/>
                      </a:solidFill>
                      <a:prstDash val="solid"/>
                      <a:round/>
                      <a:headEnd type="none" w="med" len="med"/>
                      <a:tailEnd type="none" w="med" len="med"/>
                    </a:lnT>
                  </a:tcPr>
                </a:tc>
                <a:tc>
                  <a:txBody>
                    <a:bodyPr/>
                    <a:lstStyle/>
                    <a:p>
                      <a:pPr>
                        <a:lnSpc>
                          <a:spcPct val="100000"/>
                        </a:lnSpc>
                        <a:spcAft>
                          <a:spcPts val="0"/>
                        </a:spcAft>
                      </a:pPr>
                      <a:r>
                        <a:rPr lang="en-US" sz="1800">
                          <a:effectLst/>
                          <a:latin typeface="Times New Roman" panose="02020603050405020304" pitchFamily="18" charset="0"/>
                          <a:cs typeface="Times New Roman" panose="02020603050405020304" pitchFamily="18" charset="0"/>
                        </a:rPr>
                        <a:t> </a:t>
                      </a:r>
                      <a:endParaRPr lang="id-ID"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T w="12700" cap="flat" cmpd="sng" algn="ctr">
                      <a:solidFill>
                        <a:schemeClr val="tx1"/>
                      </a:solidFill>
                      <a:prstDash val="solid"/>
                      <a:round/>
                      <a:headEnd type="none" w="med" len="med"/>
                      <a:tailEnd type="none" w="med" len="med"/>
                    </a:lnT>
                  </a:tcPr>
                </a:tc>
              </a:tr>
              <a:tr h="0">
                <a:tc>
                  <a:txBody>
                    <a:bodyPr/>
                    <a:lstStyle/>
                    <a:p>
                      <a:pPr marL="201295">
                        <a:lnSpc>
                          <a:spcPct val="100000"/>
                        </a:lnSpc>
                        <a:spcAft>
                          <a:spcPts val="0"/>
                        </a:spcAft>
                      </a:pPr>
                      <a:r>
                        <a:rPr lang="id-ID" sz="1800">
                          <a:effectLst/>
                          <a:latin typeface="Times New Roman" panose="02020603050405020304" pitchFamily="18" charset="0"/>
                          <a:cs typeface="Times New Roman" panose="02020603050405020304" pitchFamily="18" charset="0"/>
                        </a:rPr>
                        <a:t>Laki-laki</a:t>
                      </a:r>
                      <a:endParaRPr lang="id-ID"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R="207645" algn="r">
                        <a:lnSpc>
                          <a:spcPct val="100000"/>
                        </a:lnSpc>
                        <a:spcAft>
                          <a:spcPts val="0"/>
                        </a:spcAft>
                      </a:pPr>
                      <a:r>
                        <a:rPr lang="en-US" sz="1800" dirty="0">
                          <a:effectLst/>
                          <a:latin typeface="Times New Roman" panose="02020603050405020304" pitchFamily="18" charset="0"/>
                          <a:cs typeface="Times New Roman" panose="02020603050405020304" pitchFamily="18" charset="0"/>
                        </a:rPr>
                        <a:t>37 (40,2)</a:t>
                      </a:r>
                      <a:endParaRPr lang="id-ID"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R="261620" algn="r">
                        <a:lnSpc>
                          <a:spcPct val="100000"/>
                        </a:lnSpc>
                        <a:spcAft>
                          <a:spcPts val="0"/>
                        </a:spcAft>
                      </a:pPr>
                      <a:r>
                        <a:rPr lang="en-US" sz="1800" dirty="0">
                          <a:effectLst/>
                          <a:latin typeface="Times New Roman" panose="02020603050405020304" pitchFamily="18" charset="0"/>
                          <a:cs typeface="Times New Roman" panose="02020603050405020304" pitchFamily="18" charset="0"/>
                        </a:rPr>
                        <a:t>197,29</a:t>
                      </a:r>
                      <a:endParaRPr lang="id-ID"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R="132715" algn="r">
                        <a:lnSpc>
                          <a:spcPct val="100000"/>
                        </a:lnSpc>
                        <a:spcAft>
                          <a:spcPts val="0"/>
                        </a:spcAft>
                      </a:pPr>
                      <a:r>
                        <a:rPr lang="en-US" sz="1800">
                          <a:effectLst/>
                          <a:latin typeface="Times New Roman" panose="02020603050405020304" pitchFamily="18" charset="0"/>
                          <a:cs typeface="Times New Roman" panose="02020603050405020304" pitchFamily="18" charset="0"/>
                        </a:rPr>
                        <a:t>42,19</a:t>
                      </a:r>
                      <a:endParaRPr lang="id-ID"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r>
              <a:tr h="0">
                <a:tc>
                  <a:txBody>
                    <a:bodyPr/>
                    <a:lstStyle/>
                    <a:p>
                      <a:pPr marL="201295">
                        <a:lnSpc>
                          <a:spcPct val="100000"/>
                        </a:lnSpc>
                        <a:spcAft>
                          <a:spcPts val="0"/>
                        </a:spcAft>
                      </a:pPr>
                      <a:r>
                        <a:rPr lang="id-ID" sz="1800">
                          <a:effectLst/>
                          <a:latin typeface="Times New Roman" panose="02020603050405020304" pitchFamily="18" charset="0"/>
                          <a:cs typeface="Times New Roman" panose="02020603050405020304" pitchFamily="18" charset="0"/>
                        </a:rPr>
                        <a:t>Perempuan</a:t>
                      </a:r>
                      <a:endParaRPr lang="id-ID"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R="207645" algn="r">
                        <a:lnSpc>
                          <a:spcPct val="100000"/>
                        </a:lnSpc>
                        <a:spcAft>
                          <a:spcPts val="0"/>
                        </a:spcAft>
                      </a:pPr>
                      <a:r>
                        <a:rPr lang="en-US" sz="1800">
                          <a:effectLst/>
                          <a:latin typeface="Times New Roman" panose="02020603050405020304" pitchFamily="18" charset="0"/>
                          <a:cs typeface="Times New Roman" panose="02020603050405020304" pitchFamily="18" charset="0"/>
                        </a:rPr>
                        <a:t>55 (59</a:t>
                      </a:r>
                      <a:r>
                        <a:rPr lang="id-ID" sz="1800">
                          <a:effectLst/>
                          <a:latin typeface="Times New Roman" panose="02020603050405020304" pitchFamily="18" charset="0"/>
                          <a:cs typeface="Times New Roman" panose="02020603050405020304" pitchFamily="18" charset="0"/>
                        </a:rPr>
                        <a:t>,</a:t>
                      </a:r>
                      <a:r>
                        <a:rPr lang="en-US" sz="1800">
                          <a:effectLst/>
                          <a:latin typeface="Times New Roman" panose="02020603050405020304" pitchFamily="18" charset="0"/>
                          <a:cs typeface="Times New Roman" panose="02020603050405020304" pitchFamily="18" charset="0"/>
                        </a:rPr>
                        <a:t>8)</a:t>
                      </a:r>
                      <a:endParaRPr lang="id-ID"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R="261620" algn="r">
                        <a:lnSpc>
                          <a:spcPct val="100000"/>
                        </a:lnSpc>
                        <a:spcAft>
                          <a:spcPts val="0"/>
                        </a:spcAft>
                      </a:pPr>
                      <a:r>
                        <a:rPr lang="en-US" sz="1800">
                          <a:effectLst/>
                          <a:latin typeface="Times New Roman" panose="02020603050405020304" pitchFamily="18" charset="0"/>
                          <a:cs typeface="Times New Roman" panose="02020603050405020304" pitchFamily="18" charset="0"/>
                        </a:rPr>
                        <a:t>208,40</a:t>
                      </a:r>
                      <a:endParaRPr lang="id-ID"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R="132715" algn="r">
                        <a:lnSpc>
                          <a:spcPct val="100000"/>
                        </a:lnSpc>
                        <a:spcAft>
                          <a:spcPts val="0"/>
                        </a:spcAft>
                      </a:pPr>
                      <a:r>
                        <a:rPr lang="en-US" sz="1800">
                          <a:effectLst/>
                          <a:latin typeface="Times New Roman" panose="02020603050405020304" pitchFamily="18" charset="0"/>
                          <a:cs typeface="Times New Roman" panose="02020603050405020304" pitchFamily="18" charset="0"/>
                        </a:rPr>
                        <a:t> 37,85</a:t>
                      </a:r>
                      <a:endParaRPr lang="id-ID"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r>
              <a:tr h="0">
                <a:tc>
                  <a:txBody>
                    <a:bodyPr/>
                    <a:lstStyle/>
                    <a:p>
                      <a:pPr>
                        <a:lnSpc>
                          <a:spcPct val="100000"/>
                        </a:lnSpc>
                        <a:spcAft>
                          <a:spcPts val="0"/>
                        </a:spcAft>
                      </a:pPr>
                      <a:r>
                        <a:rPr lang="en-US" sz="1800" dirty="0">
                          <a:effectLst/>
                          <a:latin typeface="Times New Roman" panose="02020603050405020304" pitchFamily="18" charset="0"/>
                          <a:cs typeface="Times New Roman" panose="02020603050405020304" pitchFamily="18" charset="0"/>
                        </a:rPr>
                        <a:t>Status</a:t>
                      </a:r>
                      <a:r>
                        <a:rPr lang="id-ID" sz="1800" dirty="0">
                          <a:effectLst/>
                          <a:latin typeface="Times New Roman" panose="02020603050405020304" pitchFamily="18" charset="0"/>
                          <a:cs typeface="Times New Roman" panose="02020603050405020304" pitchFamily="18" charset="0"/>
                        </a:rPr>
                        <a:t> Pernikahan</a:t>
                      </a:r>
                      <a:endParaRPr lang="id-ID"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R="207645" algn="r">
                        <a:lnSpc>
                          <a:spcPct val="100000"/>
                        </a:lnSpc>
                        <a:spcAft>
                          <a:spcPts val="0"/>
                        </a:spcAft>
                      </a:pPr>
                      <a:r>
                        <a:rPr lang="en-US" sz="1800">
                          <a:effectLst/>
                          <a:latin typeface="Times New Roman" panose="02020603050405020304" pitchFamily="18" charset="0"/>
                          <a:cs typeface="Times New Roman" panose="02020603050405020304" pitchFamily="18" charset="0"/>
                        </a:rPr>
                        <a:t> </a:t>
                      </a:r>
                      <a:endParaRPr lang="id-ID"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R="261620" algn="r">
                        <a:lnSpc>
                          <a:spcPct val="100000"/>
                        </a:lnSpc>
                        <a:spcAft>
                          <a:spcPts val="0"/>
                        </a:spcAft>
                      </a:pPr>
                      <a:r>
                        <a:rPr lang="en-US" sz="1800">
                          <a:effectLst/>
                          <a:latin typeface="Times New Roman" panose="02020603050405020304" pitchFamily="18" charset="0"/>
                          <a:cs typeface="Times New Roman" panose="02020603050405020304" pitchFamily="18" charset="0"/>
                        </a:rPr>
                        <a:t> </a:t>
                      </a:r>
                      <a:endParaRPr lang="id-ID"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R="234950" algn="r">
                        <a:lnSpc>
                          <a:spcPct val="100000"/>
                        </a:lnSpc>
                        <a:spcAft>
                          <a:spcPts val="0"/>
                        </a:spcAft>
                      </a:pPr>
                      <a:r>
                        <a:rPr lang="en-US" sz="1800">
                          <a:effectLst/>
                          <a:latin typeface="Times New Roman" panose="02020603050405020304" pitchFamily="18" charset="0"/>
                          <a:cs typeface="Times New Roman" panose="02020603050405020304" pitchFamily="18" charset="0"/>
                        </a:rPr>
                        <a:t> </a:t>
                      </a:r>
                      <a:endParaRPr lang="id-ID"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r>
              <a:tr h="0">
                <a:tc>
                  <a:txBody>
                    <a:bodyPr/>
                    <a:lstStyle/>
                    <a:p>
                      <a:pPr marL="201295">
                        <a:lnSpc>
                          <a:spcPct val="100000"/>
                        </a:lnSpc>
                        <a:spcAft>
                          <a:spcPts val="0"/>
                        </a:spcAft>
                      </a:pPr>
                      <a:r>
                        <a:rPr lang="id-ID" sz="1800">
                          <a:effectLst/>
                          <a:latin typeface="Times New Roman" panose="02020603050405020304" pitchFamily="18" charset="0"/>
                          <a:cs typeface="Times New Roman" panose="02020603050405020304" pitchFamily="18" charset="0"/>
                        </a:rPr>
                        <a:t>Menikah</a:t>
                      </a:r>
                      <a:endParaRPr lang="id-ID"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R="207645" algn="r">
                        <a:lnSpc>
                          <a:spcPct val="100000"/>
                        </a:lnSpc>
                        <a:spcAft>
                          <a:spcPts val="0"/>
                        </a:spcAft>
                      </a:pPr>
                      <a:r>
                        <a:rPr lang="en-US" sz="1800">
                          <a:effectLst/>
                          <a:latin typeface="Times New Roman" panose="02020603050405020304" pitchFamily="18" charset="0"/>
                          <a:cs typeface="Times New Roman" panose="02020603050405020304" pitchFamily="18" charset="0"/>
                        </a:rPr>
                        <a:t>5   (5,4)</a:t>
                      </a:r>
                      <a:endParaRPr lang="id-ID"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R="261620" algn="r">
                        <a:lnSpc>
                          <a:spcPct val="100000"/>
                        </a:lnSpc>
                        <a:spcAft>
                          <a:spcPts val="0"/>
                        </a:spcAft>
                      </a:pPr>
                      <a:r>
                        <a:rPr lang="en-US" sz="1800">
                          <a:effectLst/>
                          <a:latin typeface="Times New Roman" panose="02020603050405020304" pitchFamily="18" charset="0"/>
                          <a:cs typeface="Times New Roman" panose="02020603050405020304" pitchFamily="18" charset="0"/>
                        </a:rPr>
                        <a:t>234,00 </a:t>
                      </a:r>
                      <a:endParaRPr lang="id-ID"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R="123190" algn="r">
                        <a:lnSpc>
                          <a:spcPct val="100000"/>
                        </a:lnSpc>
                        <a:spcAft>
                          <a:spcPts val="0"/>
                        </a:spcAft>
                      </a:pPr>
                      <a:r>
                        <a:rPr lang="en-US" sz="1800" dirty="0">
                          <a:effectLst/>
                          <a:latin typeface="Times New Roman" panose="02020603050405020304" pitchFamily="18" charset="0"/>
                          <a:cs typeface="Times New Roman" panose="02020603050405020304" pitchFamily="18" charset="0"/>
                        </a:rPr>
                        <a:t>39,57</a:t>
                      </a:r>
                      <a:endParaRPr lang="id-ID"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r>
              <a:tr h="0">
                <a:tc>
                  <a:txBody>
                    <a:bodyPr/>
                    <a:lstStyle/>
                    <a:p>
                      <a:pPr marL="201295">
                        <a:lnSpc>
                          <a:spcPct val="100000"/>
                        </a:lnSpc>
                        <a:spcAft>
                          <a:spcPts val="0"/>
                        </a:spcAft>
                      </a:pPr>
                      <a:r>
                        <a:rPr lang="id-ID" sz="1800">
                          <a:effectLst/>
                          <a:latin typeface="Times New Roman" panose="02020603050405020304" pitchFamily="18" charset="0"/>
                          <a:cs typeface="Times New Roman" panose="02020603050405020304" pitchFamily="18" charset="0"/>
                        </a:rPr>
                        <a:t>Tidak Menikah</a:t>
                      </a:r>
                      <a:endParaRPr lang="id-ID"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R="207645" algn="r">
                        <a:lnSpc>
                          <a:spcPct val="100000"/>
                        </a:lnSpc>
                        <a:spcAft>
                          <a:spcPts val="0"/>
                        </a:spcAft>
                      </a:pPr>
                      <a:r>
                        <a:rPr lang="en-US" sz="1800">
                          <a:effectLst/>
                          <a:latin typeface="Times New Roman" panose="02020603050405020304" pitchFamily="18" charset="0"/>
                          <a:cs typeface="Times New Roman" panose="02020603050405020304" pitchFamily="18" charset="0"/>
                        </a:rPr>
                        <a:t>86 (93,5)</a:t>
                      </a:r>
                      <a:endParaRPr lang="id-ID"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R="261620" algn="r">
                        <a:lnSpc>
                          <a:spcPct val="100000"/>
                        </a:lnSpc>
                        <a:spcAft>
                          <a:spcPts val="0"/>
                        </a:spcAft>
                      </a:pPr>
                      <a:r>
                        <a:rPr lang="en-US" sz="1800">
                          <a:effectLst/>
                          <a:latin typeface="Times New Roman" panose="02020603050405020304" pitchFamily="18" charset="0"/>
                          <a:cs typeface="Times New Roman" panose="02020603050405020304" pitchFamily="18" charset="0"/>
                        </a:rPr>
                        <a:t>202,42 </a:t>
                      </a:r>
                      <a:endParaRPr lang="id-ID"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R="123190" algn="r">
                        <a:lnSpc>
                          <a:spcPct val="100000"/>
                        </a:lnSpc>
                        <a:spcAft>
                          <a:spcPts val="0"/>
                        </a:spcAft>
                      </a:pPr>
                      <a:r>
                        <a:rPr lang="en-US" sz="1800">
                          <a:effectLst/>
                          <a:latin typeface="Times New Roman" panose="02020603050405020304" pitchFamily="18" charset="0"/>
                          <a:cs typeface="Times New Roman" panose="02020603050405020304" pitchFamily="18" charset="0"/>
                        </a:rPr>
                        <a:t> 39,52</a:t>
                      </a:r>
                      <a:endParaRPr lang="id-ID"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r>
              <a:tr h="0">
                <a:tc>
                  <a:txBody>
                    <a:bodyPr/>
                    <a:lstStyle/>
                    <a:p>
                      <a:pPr marL="201295">
                        <a:lnSpc>
                          <a:spcPct val="100000"/>
                        </a:lnSpc>
                        <a:spcAft>
                          <a:spcPts val="0"/>
                        </a:spcAft>
                      </a:pPr>
                      <a:r>
                        <a:rPr lang="id-ID" sz="1800">
                          <a:effectLst/>
                          <a:latin typeface="Times New Roman" panose="02020603050405020304" pitchFamily="18" charset="0"/>
                          <a:cs typeface="Times New Roman" panose="02020603050405020304" pitchFamily="18" charset="0"/>
                        </a:rPr>
                        <a:t>Tidak Mengisi</a:t>
                      </a:r>
                      <a:endParaRPr lang="id-ID"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R="207645" algn="r">
                        <a:lnSpc>
                          <a:spcPct val="100000"/>
                        </a:lnSpc>
                        <a:spcAft>
                          <a:spcPts val="0"/>
                        </a:spcAft>
                      </a:pPr>
                      <a:r>
                        <a:rPr lang="en-US" sz="1800">
                          <a:effectLst/>
                          <a:latin typeface="Times New Roman" panose="02020603050405020304" pitchFamily="18" charset="0"/>
                          <a:cs typeface="Times New Roman" panose="02020603050405020304" pitchFamily="18" charset="0"/>
                        </a:rPr>
                        <a:t>1   (1,1)</a:t>
                      </a:r>
                      <a:endParaRPr lang="id-ID"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R="261620" algn="r">
                        <a:lnSpc>
                          <a:spcPct val="100000"/>
                        </a:lnSpc>
                        <a:spcAft>
                          <a:spcPts val="0"/>
                        </a:spcAft>
                      </a:pPr>
                      <a:r>
                        <a:rPr lang="en-US" sz="1800">
                          <a:effectLst/>
                          <a:latin typeface="Times New Roman" panose="02020603050405020304" pitchFamily="18" charset="0"/>
                          <a:cs typeface="Times New Roman" panose="02020603050405020304" pitchFamily="18" charset="0"/>
                        </a:rPr>
                        <a:t>-</a:t>
                      </a:r>
                      <a:endParaRPr lang="id-ID"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R="234950" algn="r">
                        <a:lnSpc>
                          <a:spcPct val="100000"/>
                        </a:lnSpc>
                        <a:spcAft>
                          <a:spcPts val="0"/>
                        </a:spcAft>
                      </a:pPr>
                      <a:r>
                        <a:rPr lang="en-US" sz="1800">
                          <a:effectLst/>
                          <a:latin typeface="Times New Roman" panose="02020603050405020304" pitchFamily="18" charset="0"/>
                          <a:cs typeface="Times New Roman" panose="02020603050405020304" pitchFamily="18" charset="0"/>
                        </a:rPr>
                        <a:t>-</a:t>
                      </a:r>
                      <a:endParaRPr lang="id-ID"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r>
              <a:tr h="0">
                <a:tc>
                  <a:txBody>
                    <a:bodyPr/>
                    <a:lstStyle/>
                    <a:p>
                      <a:pPr>
                        <a:lnSpc>
                          <a:spcPct val="100000"/>
                        </a:lnSpc>
                        <a:spcAft>
                          <a:spcPts val="0"/>
                        </a:spcAft>
                      </a:pPr>
                      <a:r>
                        <a:rPr lang="id-ID" sz="1800">
                          <a:effectLst/>
                          <a:latin typeface="Times New Roman" panose="02020603050405020304" pitchFamily="18" charset="0"/>
                          <a:cs typeface="Times New Roman" panose="02020603050405020304" pitchFamily="18" charset="0"/>
                        </a:rPr>
                        <a:t>Agama</a:t>
                      </a:r>
                      <a:endParaRPr lang="id-ID"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R="207645" algn="r">
                        <a:lnSpc>
                          <a:spcPct val="100000"/>
                        </a:lnSpc>
                        <a:spcAft>
                          <a:spcPts val="0"/>
                        </a:spcAft>
                      </a:pPr>
                      <a:r>
                        <a:rPr lang="en-US" sz="1800">
                          <a:effectLst/>
                          <a:latin typeface="Times New Roman" panose="02020603050405020304" pitchFamily="18" charset="0"/>
                          <a:cs typeface="Times New Roman" panose="02020603050405020304" pitchFamily="18" charset="0"/>
                        </a:rPr>
                        <a:t> </a:t>
                      </a:r>
                      <a:endParaRPr lang="id-ID"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R="261620" algn="r">
                        <a:lnSpc>
                          <a:spcPct val="100000"/>
                        </a:lnSpc>
                        <a:spcAft>
                          <a:spcPts val="0"/>
                        </a:spcAft>
                      </a:pPr>
                      <a:r>
                        <a:rPr lang="en-US" sz="1800">
                          <a:effectLst/>
                          <a:latin typeface="Times New Roman" panose="02020603050405020304" pitchFamily="18" charset="0"/>
                          <a:cs typeface="Times New Roman" panose="02020603050405020304" pitchFamily="18" charset="0"/>
                        </a:rPr>
                        <a:t> </a:t>
                      </a:r>
                      <a:endParaRPr lang="id-ID"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R="132715" algn="r">
                        <a:lnSpc>
                          <a:spcPct val="100000"/>
                        </a:lnSpc>
                        <a:spcAft>
                          <a:spcPts val="0"/>
                        </a:spcAft>
                      </a:pPr>
                      <a:r>
                        <a:rPr lang="en-US" sz="1800">
                          <a:effectLst/>
                          <a:latin typeface="Times New Roman" panose="02020603050405020304" pitchFamily="18" charset="0"/>
                          <a:cs typeface="Times New Roman" panose="02020603050405020304" pitchFamily="18" charset="0"/>
                        </a:rPr>
                        <a:t> </a:t>
                      </a:r>
                      <a:endParaRPr lang="id-ID"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r>
              <a:tr h="0">
                <a:tc>
                  <a:txBody>
                    <a:bodyPr/>
                    <a:lstStyle/>
                    <a:p>
                      <a:pPr marL="201295">
                        <a:lnSpc>
                          <a:spcPct val="100000"/>
                        </a:lnSpc>
                        <a:spcAft>
                          <a:spcPts val="0"/>
                        </a:spcAft>
                      </a:pPr>
                      <a:r>
                        <a:rPr lang="id-ID" sz="1800">
                          <a:effectLst/>
                          <a:latin typeface="Times New Roman" panose="02020603050405020304" pitchFamily="18" charset="0"/>
                          <a:cs typeface="Times New Roman" panose="02020603050405020304" pitchFamily="18" charset="0"/>
                        </a:rPr>
                        <a:t>Islam</a:t>
                      </a:r>
                      <a:endParaRPr lang="id-ID"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R="207645" algn="r">
                        <a:lnSpc>
                          <a:spcPct val="100000"/>
                        </a:lnSpc>
                        <a:spcAft>
                          <a:spcPts val="0"/>
                        </a:spcAft>
                      </a:pPr>
                      <a:r>
                        <a:rPr lang="en-US" sz="1800">
                          <a:effectLst/>
                          <a:latin typeface="Times New Roman" panose="02020603050405020304" pitchFamily="18" charset="0"/>
                          <a:cs typeface="Times New Roman" panose="02020603050405020304" pitchFamily="18" charset="0"/>
                        </a:rPr>
                        <a:t>72 (78,3)</a:t>
                      </a:r>
                      <a:endParaRPr lang="id-ID"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R="261620" algn="r">
                        <a:lnSpc>
                          <a:spcPct val="100000"/>
                        </a:lnSpc>
                        <a:spcAft>
                          <a:spcPts val="0"/>
                        </a:spcAft>
                      </a:pPr>
                      <a:r>
                        <a:rPr lang="en-US" sz="1800">
                          <a:effectLst/>
                          <a:latin typeface="Times New Roman" panose="02020603050405020304" pitchFamily="18" charset="0"/>
                          <a:cs typeface="Times New Roman" panose="02020603050405020304" pitchFamily="18" charset="0"/>
                        </a:rPr>
                        <a:t>198,23 </a:t>
                      </a:r>
                      <a:endParaRPr lang="id-ID"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R="132715" algn="r">
                        <a:lnSpc>
                          <a:spcPct val="100000"/>
                        </a:lnSpc>
                        <a:spcAft>
                          <a:spcPts val="0"/>
                        </a:spcAft>
                      </a:pPr>
                      <a:r>
                        <a:rPr lang="en-US" sz="1800">
                          <a:effectLst/>
                          <a:latin typeface="Times New Roman" panose="02020603050405020304" pitchFamily="18" charset="0"/>
                          <a:cs typeface="Times New Roman" panose="02020603050405020304" pitchFamily="18" charset="0"/>
                        </a:rPr>
                        <a:t> 37,95</a:t>
                      </a:r>
                      <a:endParaRPr lang="id-ID"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r>
              <a:tr h="0">
                <a:tc>
                  <a:txBody>
                    <a:bodyPr/>
                    <a:lstStyle/>
                    <a:p>
                      <a:pPr marL="201295">
                        <a:lnSpc>
                          <a:spcPct val="100000"/>
                        </a:lnSpc>
                        <a:spcAft>
                          <a:spcPts val="0"/>
                        </a:spcAft>
                      </a:pPr>
                      <a:r>
                        <a:rPr lang="en-US" sz="1800">
                          <a:effectLst/>
                          <a:latin typeface="Times New Roman" panose="02020603050405020304" pitchFamily="18" charset="0"/>
                          <a:cs typeface="Times New Roman" panose="02020603050405020304" pitchFamily="18" charset="0"/>
                        </a:rPr>
                        <a:t>Protestan</a:t>
                      </a:r>
                      <a:endParaRPr lang="id-ID"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R="207645" algn="r">
                        <a:lnSpc>
                          <a:spcPct val="100000"/>
                        </a:lnSpc>
                        <a:spcAft>
                          <a:spcPts val="0"/>
                        </a:spcAft>
                      </a:pPr>
                      <a:r>
                        <a:rPr lang="en-US" sz="1800">
                          <a:effectLst/>
                          <a:latin typeface="Times New Roman" panose="02020603050405020304" pitchFamily="18" charset="0"/>
                          <a:cs typeface="Times New Roman" panose="02020603050405020304" pitchFamily="18" charset="0"/>
                        </a:rPr>
                        <a:t>10 (10,9)</a:t>
                      </a:r>
                      <a:endParaRPr lang="id-ID"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R="261620" algn="r">
                        <a:lnSpc>
                          <a:spcPct val="100000"/>
                        </a:lnSpc>
                        <a:spcAft>
                          <a:spcPts val="0"/>
                        </a:spcAft>
                      </a:pPr>
                      <a:r>
                        <a:rPr lang="en-US" sz="1800">
                          <a:effectLst/>
                          <a:latin typeface="Times New Roman" panose="02020603050405020304" pitchFamily="18" charset="0"/>
                          <a:cs typeface="Times New Roman" panose="02020603050405020304" pitchFamily="18" charset="0"/>
                        </a:rPr>
                        <a:t>210,30 </a:t>
                      </a:r>
                      <a:endParaRPr lang="id-ID"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R="132715" algn="r">
                        <a:lnSpc>
                          <a:spcPct val="100000"/>
                        </a:lnSpc>
                        <a:spcAft>
                          <a:spcPts val="0"/>
                        </a:spcAft>
                      </a:pPr>
                      <a:r>
                        <a:rPr lang="en-US" sz="1800">
                          <a:effectLst/>
                          <a:latin typeface="Times New Roman" panose="02020603050405020304" pitchFamily="18" charset="0"/>
                          <a:cs typeface="Times New Roman" panose="02020603050405020304" pitchFamily="18" charset="0"/>
                        </a:rPr>
                        <a:t> 43,83</a:t>
                      </a:r>
                      <a:endParaRPr lang="id-ID"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r>
              <a:tr h="0">
                <a:tc>
                  <a:txBody>
                    <a:bodyPr/>
                    <a:lstStyle/>
                    <a:p>
                      <a:pPr marL="201295">
                        <a:lnSpc>
                          <a:spcPct val="100000"/>
                        </a:lnSpc>
                        <a:spcAft>
                          <a:spcPts val="0"/>
                        </a:spcAft>
                      </a:pPr>
                      <a:r>
                        <a:rPr lang="id-ID" sz="1800">
                          <a:effectLst/>
                          <a:latin typeface="Times New Roman" panose="02020603050405020304" pitchFamily="18" charset="0"/>
                          <a:cs typeface="Times New Roman" panose="02020603050405020304" pitchFamily="18" charset="0"/>
                        </a:rPr>
                        <a:t>K</a:t>
                      </a:r>
                      <a:r>
                        <a:rPr lang="en-US" sz="1800">
                          <a:effectLst/>
                          <a:latin typeface="Times New Roman" panose="02020603050405020304" pitchFamily="18" charset="0"/>
                          <a:cs typeface="Times New Roman" panose="02020603050405020304" pitchFamily="18" charset="0"/>
                        </a:rPr>
                        <a:t>atolik</a:t>
                      </a:r>
                      <a:endParaRPr lang="id-ID"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R="207645" algn="r">
                        <a:lnSpc>
                          <a:spcPct val="100000"/>
                        </a:lnSpc>
                        <a:spcAft>
                          <a:spcPts val="0"/>
                        </a:spcAft>
                      </a:pPr>
                      <a:r>
                        <a:rPr lang="en-US" sz="1800">
                          <a:effectLst/>
                          <a:latin typeface="Times New Roman" panose="02020603050405020304" pitchFamily="18" charset="0"/>
                          <a:cs typeface="Times New Roman" panose="02020603050405020304" pitchFamily="18" charset="0"/>
                        </a:rPr>
                        <a:t>5   (5,4)</a:t>
                      </a:r>
                      <a:endParaRPr lang="id-ID"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R="261620" algn="r">
                        <a:lnSpc>
                          <a:spcPct val="100000"/>
                        </a:lnSpc>
                        <a:spcAft>
                          <a:spcPts val="0"/>
                        </a:spcAft>
                      </a:pPr>
                      <a:r>
                        <a:rPr lang="en-US" sz="1800">
                          <a:effectLst/>
                          <a:latin typeface="Times New Roman" panose="02020603050405020304" pitchFamily="18" charset="0"/>
                          <a:cs typeface="Times New Roman" panose="02020603050405020304" pitchFamily="18" charset="0"/>
                        </a:rPr>
                        <a:t>224,40 </a:t>
                      </a:r>
                      <a:endParaRPr lang="id-ID"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R="132715" algn="r">
                        <a:lnSpc>
                          <a:spcPct val="100000"/>
                        </a:lnSpc>
                        <a:spcAft>
                          <a:spcPts val="0"/>
                        </a:spcAft>
                      </a:pPr>
                      <a:r>
                        <a:rPr lang="en-US" sz="1800">
                          <a:effectLst/>
                          <a:latin typeface="Times New Roman" panose="02020603050405020304" pitchFamily="18" charset="0"/>
                          <a:cs typeface="Times New Roman" panose="02020603050405020304" pitchFamily="18" charset="0"/>
                        </a:rPr>
                        <a:t> 28,63</a:t>
                      </a:r>
                      <a:endParaRPr lang="id-ID"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r>
              <a:tr h="0">
                <a:tc>
                  <a:txBody>
                    <a:bodyPr/>
                    <a:lstStyle/>
                    <a:p>
                      <a:pPr marL="201295">
                        <a:lnSpc>
                          <a:spcPct val="100000"/>
                        </a:lnSpc>
                        <a:spcAft>
                          <a:spcPts val="0"/>
                        </a:spcAft>
                      </a:pPr>
                      <a:r>
                        <a:rPr lang="en-US" sz="1800">
                          <a:effectLst/>
                          <a:latin typeface="Times New Roman" panose="02020603050405020304" pitchFamily="18" charset="0"/>
                          <a:cs typeface="Times New Roman" panose="02020603050405020304" pitchFamily="18" charset="0"/>
                        </a:rPr>
                        <a:t>Buddh</a:t>
                      </a:r>
                      <a:r>
                        <a:rPr lang="id-ID" sz="1800">
                          <a:effectLst/>
                          <a:latin typeface="Times New Roman" panose="02020603050405020304" pitchFamily="18" charset="0"/>
                          <a:cs typeface="Times New Roman" panose="02020603050405020304" pitchFamily="18" charset="0"/>
                        </a:rPr>
                        <a:t>a</a:t>
                      </a:r>
                      <a:endParaRPr lang="id-ID"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R="207645" algn="r">
                        <a:lnSpc>
                          <a:spcPct val="100000"/>
                        </a:lnSpc>
                        <a:spcAft>
                          <a:spcPts val="0"/>
                        </a:spcAft>
                      </a:pPr>
                      <a:r>
                        <a:rPr lang="en-US" sz="1800">
                          <a:effectLst/>
                          <a:latin typeface="Times New Roman" panose="02020603050405020304" pitchFamily="18" charset="0"/>
                          <a:cs typeface="Times New Roman" panose="02020603050405020304" pitchFamily="18" charset="0"/>
                        </a:rPr>
                        <a:t>3   (3,3) </a:t>
                      </a:r>
                      <a:endParaRPr lang="id-ID"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R="261620" algn="r">
                        <a:lnSpc>
                          <a:spcPct val="100000"/>
                        </a:lnSpc>
                        <a:spcAft>
                          <a:spcPts val="0"/>
                        </a:spcAft>
                      </a:pPr>
                      <a:r>
                        <a:rPr lang="en-US" sz="1800">
                          <a:effectLst/>
                          <a:latin typeface="Times New Roman" panose="02020603050405020304" pitchFamily="18" charset="0"/>
                          <a:cs typeface="Times New Roman" panose="02020603050405020304" pitchFamily="18" charset="0"/>
                        </a:rPr>
                        <a:t>228,33   </a:t>
                      </a:r>
                      <a:endParaRPr lang="id-ID"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R="132715" algn="r">
                        <a:lnSpc>
                          <a:spcPct val="100000"/>
                        </a:lnSpc>
                        <a:spcAft>
                          <a:spcPts val="0"/>
                        </a:spcAft>
                      </a:pPr>
                      <a:r>
                        <a:rPr lang="en-US" sz="1800">
                          <a:effectLst/>
                          <a:latin typeface="Times New Roman" panose="02020603050405020304" pitchFamily="18" charset="0"/>
                          <a:cs typeface="Times New Roman" panose="02020603050405020304" pitchFamily="18" charset="0"/>
                        </a:rPr>
                        <a:t>4,93</a:t>
                      </a:r>
                      <a:endParaRPr lang="id-ID"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r>
              <a:tr h="0">
                <a:tc>
                  <a:txBody>
                    <a:bodyPr/>
                    <a:lstStyle/>
                    <a:p>
                      <a:pPr marL="201295">
                        <a:lnSpc>
                          <a:spcPct val="100000"/>
                        </a:lnSpc>
                        <a:spcAft>
                          <a:spcPts val="0"/>
                        </a:spcAft>
                      </a:pPr>
                      <a:r>
                        <a:rPr lang="en-US" sz="1800">
                          <a:effectLst/>
                          <a:latin typeface="Times New Roman" panose="02020603050405020304" pitchFamily="18" charset="0"/>
                          <a:cs typeface="Times New Roman" panose="02020603050405020304" pitchFamily="18" charset="0"/>
                        </a:rPr>
                        <a:t>Hindu</a:t>
                      </a:r>
                      <a:endParaRPr lang="id-ID"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R="207645" algn="r">
                        <a:lnSpc>
                          <a:spcPct val="100000"/>
                        </a:lnSpc>
                        <a:spcAft>
                          <a:spcPts val="0"/>
                        </a:spcAft>
                      </a:pPr>
                      <a:r>
                        <a:rPr lang="en-US" sz="1800">
                          <a:effectLst/>
                          <a:latin typeface="Times New Roman" panose="02020603050405020304" pitchFamily="18" charset="0"/>
                          <a:cs typeface="Times New Roman" panose="02020603050405020304" pitchFamily="18" charset="0"/>
                        </a:rPr>
                        <a:t>1   (1,1)</a:t>
                      </a:r>
                      <a:endParaRPr lang="id-ID"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R="261620" algn="r">
                        <a:lnSpc>
                          <a:spcPct val="100000"/>
                        </a:lnSpc>
                        <a:spcAft>
                          <a:spcPts val="0"/>
                        </a:spcAft>
                      </a:pPr>
                      <a:r>
                        <a:rPr lang="en-US" sz="1800">
                          <a:effectLst/>
                          <a:latin typeface="Times New Roman" panose="02020603050405020304" pitchFamily="18" charset="0"/>
                          <a:cs typeface="Times New Roman" panose="02020603050405020304" pitchFamily="18" charset="0"/>
                        </a:rPr>
                        <a:t>         -</a:t>
                      </a:r>
                      <a:endParaRPr lang="id-ID"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R="132715" algn="r">
                        <a:lnSpc>
                          <a:spcPct val="100000"/>
                        </a:lnSpc>
                        <a:spcAft>
                          <a:spcPts val="0"/>
                        </a:spcAft>
                      </a:pPr>
                      <a:r>
                        <a:rPr lang="en-US" sz="1800">
                          <a:effectLst/>
                          <a:latin typeface="Times New Roman" panose="02020603050405020304" pitchFamily="18" charset="0"/>
                          <a:cs typeface="Times New Roman" panose="02020603050405020304" pitchFamily="18" charset="0"/>
                        </a:rPr>
                        <a:t> -</a:t>
                      </a:r>
                      <a:endParaRPr lang="id-ID"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r>
              <a:tr h="0">
                <a:tc>
                  <a:txBody>
                    <a:bodyPr/>
                    <a:lstStyle/>
                    <a:p>
                      <a:pPr marL="201295">
                        <a:lnSpc>
                          <a:spcPct val="100000"/>
                        </a:lnSpc>
                        <a:spcAft>
                          <a:spcPts val="0"/>
                        </a:spcAft>
                      </a:pPr>
                      <a:r>
                        <a:rPr lang="id-ID" sz="1800" dirty="0">
                          <a:effectLst/>
                          <a:latin typeface="Times New Roman" panose="02020603050405020304" pitchFamily="18" charset="0"/>
                          <a:cs typeface="Times New Roman" panose="02020603050405020304" pitchFamily="18" charset="0"/>
                        </a:rPr>
                        <a:t>Lainnya</a:t>
                      </a:r>
                      <a:endParaRPr lang="id-ID"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R="207645" algn="r">
                        <a:lnSpc>
                          <a:spcPct val="100000"/>
                        </a:lnSpc>
                        <a:spcAft>
                          <a:spcPts val="0"/>
                        </a:spcAft>
                      </a:pPr>
                      <a:r>
                        <a:rPr lang="en-US" sz="1800" dirty="0">
                          <a:effectLst/>
                          <a:latin typeface="Times New Roman" panose="02020603050405020304" pitchFamily="18" charset="0"/>
                          <a:cs typeface="Times New Roman" panose="02020603050405020304" pitchFamily="18" charset="0"/>
                        </a:rPr>
                        <a:t>1   (1,1)</a:t>
                      </a:r>
                      <a:endParaRPr lang="id-ID"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R="261620" algn="r">
                        <a:lnSpc>
                          <a:spcPct val="100000"/>
                        </a:lnSpc>
                        <a:spcAft>
                          <a:spcPts val="0"/>
                        </a:spcAft>
                      </a:pPr>
                      <a:r>
                        <a:rPr lang="en-US" sz="1800" dirty="0">
                          <a:effectLst/>
                          <a:latin typeface="Times New Roman" panose="02020603050405020304" pitchFamily="18" charset="0"/>
                          <a:cs typeface="Times New Roman" panose="02020603050405020304" pitchFamily="18" charset="0"/>
                        </a:rPr>
                        <a:t> -</a:t>
                      </a:r>
                      <a:endParaRPr lang="id-ID"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R="132715" algn="r">
                        <a:lnSpc>
                          <a:spcPct val="100000"/>
                        </a:lnSpc>
                        <a:spcAft>
                          <a:spcPts val="0"/>
                        </a:spcAft>
                      </a:pPr>
                      <a:r>
                        <a:rPr lang="en-US" sz="1800" dirty="0">
                          <a:effectLst/>
                          <a:latin typeface="Times New Roman" panose="02020603050405020304" pitchFamily="18" charset="0"/>
                          <a:cs typeface="Times New Roman" panose="02020603050405020304" pitchFamily="18" charset="0"/>
                        </a:rPr>
                        <a:t> -</a:t>
                      </a:r>
                      <a:endParaRPr lang="id-ID"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18981363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Tabel</a:t>
            </a:r>
            <a:endParaRPr lang="id-ID" dirty="0"/>
          </a:p>
        </p:txBody>
      </p:sp>
      <p:sp>
        <p:nvSpPr>
          <p:cNvPr id="3" name="Content Placeholder 2"/>
          <p:cNvSpPr>
            <a:spLocks noGrp="1"/>
          </p:cNvSpPr>
          <p:nvPr>
            <p:ph idx="1"/>
          </p:nvPr>
        </p:nvSpPr>
        <p:spPr>
          <a:xfrm>
            <a:off x="457200" y="1310062"/>
            <a:ext cx="8229600" cy="5117632"/>
          </a:xfrm>
        </p:spPr>
        <p:txBody>
          <a:bodyPr/>
          <a:lstStyle/>
          <a:p>
            <a:pPr marL="0" indent="0">
              <a:spcBef>
                <a:spcPts val="0"/>
              </a:spcBef>
              <a:buNone/>
            </a:pPr>
            <a:r>
              <a:rPr lang="en-US" sz="1800" dirty="0">
                <a:latin typeface="Times New Roman" panose="02020603050405020304" pitchFamily="18" charset="0"/>
                <a:cs typeface="Times New Roman" panose="02020603050405020304" pitchFamily="18" charset="0"/>
              </a:rPr>
              <a:t>Tab</a:t>
            </a:r>
            <a:r>
              <a:rPr lang="id-ID" sz="1800" dirty="0">
                <a:latin typeface="Times New Roman" panose="02020603050405020304" pitchFamily="18" charset="0"/>
                <a:cs typeface="Times New Roman" panose="02020603050405020304" pitchFamily="18" charset="0"/>
              </a:rPr>
              <a:t>el</a:t>
            </a:r>
            <a:r>
              <a:rPr lang="en-US" sz="1800" dirty="0">
                <a:latin typeface="Times New Roman" panose="02020603050405020304" pitchFamily="18" charset="0"/>
                <a:cs typeface="Times New Roman" panose="02020603050405020304" pitchFamily="18" charset="0"/>
              </a:rPr>
              <a:t> 2</a:t>
            </a:r>
            <a:endParaRPr lang="id-ID" sz="1800" dirty="0">
              <a:latin typeface="Times New Roman" panose="02020603050405020304" pitchFamily="18" charset="0"/>
              <a:cs typeface="Times New Roman" panose="02020603050405020304" pitchFamily="18" charset="0"/>
            </a:endParaRPr>
          </a:p>
          <a:p>
            <a:pPr marL="0" indent="0">
              <a:spcBef>
                <a:spcPts val="0"/>
              </a:spcBef>
              <a:buNone/>
            </a:pPr>
            <a:r>
              <a:rPr lang="id-ID" sz="1800" i="1" dirty="0">
                <a:latin typeface="Times New Roman" panose="02020603050405020304" pitchFamily="18" charset="0"/>
                <a:cs typeface="Times New Roman" panose="02020603050405020304" pitchFamily="18" charset="0"/>
              </a:rPr>
              <a:t>Jumlah dan Statistik </a:t>
            </a:r>
            <a:r>
              <a:rPr lang="en-US" sz="1800" i="1" dirty="0" err="1">
                <a:latin typeface="Times New Roman" panose="02020603050405020304" pitchFamily="18" charset="0"/>
                <a:cs typeface="Times New Roman" panose="02020603050405020304" pitchFamily="18" charset="0"/>
              </a:rPr>
              <a:t>Deskripti</a:t>
            </a:r>
            <a:r>
              <a:rPr lang="id-ID" sz="1800" i="1" dirty="0">
                <a:latin typeface="Times New Roman" panose="02020603050405020304" pitchFamily="18" charset="0"/>
                <a:cs typeface="Times New Roman" panose="02020603050405020304" pitchFamily="18" charset="0"/>
              </a:rPr>
              <a:t>f  </a:t>
            </a:r>
            <a:r>
              <a:rPr lang="en-US" sz="1800" dirty="0">
                <a:latin typeface="Times New Roman" panose="02020603050405020304" pitchFamily="18" charset="0"/>
                <a:cs typeface="Times New Roman" panose="02020603050405020304" pitchFamily="18" charset="0"/>
              </a:rPr>
              <a:t>(</a:t>
            </a:r>
            <a:r>
              <a:rPr lang="id-ID" sz="1800" dirty="0">
                <a:latin typeface="Times New Roman" panose="02020603050405020304" pitchFamily="18" charset="0"/>
                <a:cs typeface="Times New Roman" panose="02020603050405020304" pitchFamily="18" charset="0"/>
              </a:rPr>
              <a:t>sambungan</a:t>
            </a:r>
            <a:r>
              <a:rPr lang="en-US" sz="1800" dirty="0">
                <a:latin typeface="Times New Roman" panose="02020603050405020304" pitchFamily="18" charset="0"/>
                <a:cs typeface="Times New Roman" panose="02020603050405020304" pitchFamily="18" charset="0"/>
              </a:rPr>
              <a:t>)</a:t>
            </a:r>
            <a:endParaRPr lang="id-ID" sz="1800" i="1" dirty="0" smtClean="0">
              <a:latin typeface="Times New Roman" panose="02020603050405020304" pitchFamily="18" charset="0"/>
              <a:cs typeface="Times New Roman" panose="02020603050405020304" pitchFamily="18" charset="0"/>
            </a:endParaRPr>
          </a:p>
          <a:p>
            <a:pPr marL="0" indent="0">
              <a:spcBef>
                <a:spcPts val="0"/>
              </a:spcBef>
              <a:buNone/>
            </a:pPr>
            <a:endParaRPr lang="id-ID" sz="1800" i="1" dirty="0" smtClean="0">
              <a:latin typeface="Times New Roman" panose="02020603050405020304" pitchFamily="18" charset="0"/>
              <a:cs typeface="Times New Roman" panose="02020603050405020304" pitchFamily="18" charset="0"/>
            </a:endParaRPr>
          </a:p>
          <a:p>
            <a:pPr marL="0" indent="0">
              <a:spcBef>
                <a:spcPts val="0"/>
              </a:spcBef>
              <a:buNone/>
            </a:pPr>
            <a:endParaRPr lang="id-ID" sz="1800" i="1" dirty="0">
              <a:latin typeface="Times New Roman" panose="02020603050405020304" pitchFamily="18" charset="0"/>
              <a:cs typeface="Times New Roman" panose="02020603050405020304" pitchFamily="18" charset="0"/>
            </a:endParaRPr>
          </a:p>
          <a:p>
            <a:pPr marL="0" indent="0">
              <a:spcBef>
                <a:spcPts val="0"/>
              </a:spcBef>
              <a:buNone/>
            </a:pPr>
            <a:endParaRPr lang="id-ID" sz="1800" i="1" dirty="0" smtClean="0">
              <a:latin typeface="Times New Roman" panose="02020603050405020304" pitchFamily="18" charset="0"/>
              <a:cs typeface="Times New Roman" panose="02020603050405020304" pitchFamily="18" charset="0"/>
            </a:endParaRPr>
          </a:p>
          <a:p>
            <a:pPr marL="0" indent="0">
              <a:spcBef>
                <a:spcPts val="0"/>
              </a:spcBef>
              <a:buNone/>
            </a:pPr>
            <a:endParaRPr lang="id-ID" sz="1800" i="1" dirty="0">
              <a:latin typeface="Times New Roman" panose="02020603050405020304" pitchFamily="18" charset="0"/>
              <a:cs typeface="Times New Roman" panose="02020603050405020304" pitchFamily="18" charset="0"/>
            </a:endParaRPr>
          </a:p>
          <a:p>
            <a:pPr marL="0" indent="0">
              <a:spcBef>
                <a:spcPts val="0"/>
              </a:spcBef>
              <a:buNone/>
            </a:pPr>
            <a:endParaRPr lang="id-ID" sz="1800" i="1" dirty="0" smtClean="0">
              <a:latin typeface="Times New Roman" panose="02020603050405020304" pitchFamily="18" charset="0"/>
              <a:cs typeface="Times New Roman" panose="02020603050405020304" pitchFamily="18" charset="0"/>
            </a:endParaRPr>
          </a:p>
          <a:p>
            <a:pPr marL="0" indent="0">
              <a:spcBef>
                <a:spcPts val="0"/>
              </a:spcBef>
              <a:buNone/>
            </a:pPr>
            <a:endParaRPr lang="id-ID" sz="1800" i="1" dirty="0">
              <a:latin typeface="Times New Roman" panose="02020603050405020304" pitchFamily="18" charset="0"/>
              <a:cs typeface="Times New Roman" panose="02020603050405020304" pitchFamily="18" charset="0"/>
            </a:endParaRPr>
          </a:p>
          <a:p>
            <a:pPr marL="0" indent="0">
              <a:spcBef>
                <a:spcPts val="0"/>
              </a:spcBef>
              <a:buNone/>
            </a:pPr>
            <a:endParaRPr lang="id-ID" sz="1800" i="1" dirty="0" smtClean="0">
              <a:latin typeface="Times New Roman" panose="02020603050405020304" pitchFamily="18" charset="0"/>
              <a:cs typeface="Times New Roman" panose="02020603050405020304" pitchFamily="18" charset="0"/>
            </a:endParaRPr>
          </a:p>
          <a:p>
            <a:pPr marL="0" indent="0">
              <a:spcBef>
                <a:spcPts val="0"/>
              </a:spcBef>
              <a:buNone/>
            </a:pPr>
            <a:endParaRPr lang="id-ID" sz="1800" i="1" dirty="0" smtClean="0">
              <a:latin typeface="Times New Roman" panose="02020603050405020304" pitchFamily="18" charset="0"/>
              <a:cs typeface="Times New Roman" panose="02020603050405020304" pitchFamily="18" charset="0"/>
            </a:endParaRPr>
          </a:p>
          <a:p>
            <a:pPr marL="0" indent="0">
              <a:spcBef>
                <a:spcPts val="0"/>
              </a:spcBef>
              <a:buNone/>
            </a:pPr>
            <a:endParaRPr lang="id-ID" sz="1800" i="1" dirty="0">
              <a:latin typeface="Times New Roman" panose="02020603050405020304" pitchFamily="18" charset="0"/>
              <a:cs typeface="Times New Roman" panose="02020603050405020304" pitchFamily="18" charset="0"/>
            </a:endParaRPr>
          </a:p>
          <a:p>
            <a:pPr marL="0" indent="0">
              <a:spcBef>
                <a:spcPts val="0"/>
              </a:spcBef>
              <a:buNone/>
            </a:pPr>
            <a:endParaRPr lang="id-ID" sz="1800" i="1" dirty="0" smtClean="0">
              <a:latin typeface="Times New Roman" panose="02020603050405020304" pitchFamily="18" charset="0"/>
              <a:cs typeface="Times New Roman" panose="02020603050405020304" pitchFamily="18" charset="0"/>
            </a:endParaRPr>
          </a:p>
          <a:p>
            <a:pPr marL="0" indent="0">
              <a:spcBef>
                <a:spcPts val="0"/>
              </a:spcBef>
              <a:buNone/>
            </a:pPr>
            <a:endParaRPr lang="id-ID" sz="1800" i="1" dirty="0">
              <a:latin typeface="Times New Roman" panose="02020603050405020304" pitchFamily="18" charset="0"/>
              <a:cs typeface="Times New Roman" panose="02020603050405020304" pitchFamily="18" charset="0"/>
            </a:endParaRPr>
          </a:p>
          <a:p>
            <a:pPr marL="0" indent="0">
              <a:spcBef>
                <a:spcPts val="0"/>
              </a:spcBef>
              <a:buNone/>
            </a:pPr>
            <a:endParaRPr lang="id-ID" sz="1800" i="1" dirty="0" smtClean="0">
              <a:latin typeface="Times New Roman" panose="02020603050405020304" pitchFamily="18" charset="0"/>
              <a:cs typeface="Times New Roman" panose="02020603050405020304" pitchFamily="18" charset="0"/>
            </a:endParaRPr>
          </a:p>
          <a:p>
            <a:pPr marL="0" indent="0">
              <a:spcBef>
                <a:spcPts val="0"/>
              </a:spcBef>
              <a:buNone/>
            </a:pPr>
            <a:endParaRPr lang="id-ID" sz="1800" dirty="0">
              <a:latin typeface="Times New Roman" panose="02020603050405020304" pitchFamily="18" charset="0"/>
              <a:cs typeface="Times New Roman" panose="02020603050405020304" pitchFamily="18" charset="0"/>
            </a:endParaRPr>
          </a:p>
        </p:txBody>
      </p:sp>
      <p:graphicFrame>
        <p:nvGraphicFramePr>
          <p:cNvPr id="4" name="Table 3"/>
          <p:cNvGraphicFramePr>
            <a:graphicFrameLocks noGrp="1"/>
          </p:cNvGraphicFramePr>
          <p:nvPr>
            <p:extLst>
              <p:ext uri="{D42A27DB-BD31-4B8C-83A1-F6EECF244321}">
                <p14:modId xmlns:p14="http://schemas.microsoft.com/office/powerpoint/2010/main" val="2660055521"/>
              </p:ext>
            </p:extLst>
          </p:nvPr>
        </p:nvGraphicFramePr>
        <p:xfrm>
          <a:off x="457200" y="1918865"/>
          <a:ext cx="7833918" cy="2347976"/>
        </p:xfrm>
        <a:graphic>
          <a:graphicData uri="http://schemas.openxmlformats.org/drawingml/2006/table">
            <a:tbl>
              <a:tblPr firstRow="1" firstCol="1" bandRow="1">
                <a:tableStyleId>{2D5ABB26-0587-4C30-8999-92F81FD0307C}</a:tableStyleId>
              </a:tblPr>
              <a:tblGrid>
                <a:gridCol w="2433918"/>
                <a:gridCol w="1800000"/>
                <a:gridCol w="1800000"/>
                <a:gridCol w="1800000"/>
              </a:tblGrid>
              <a:tr h="0">
                <a:tc>
                  <a:txBody>
                    <a:bodyPr/>
                    <a:lstStyle/>
                    <a:p>
                      <a:pPr algn="ctr">
                        <a:lnSpc>
                          <a:spcPct val="107000"/>
                        </a:lnSpc>
                        <a:spcAft>
                          <a:spcPts val="0"/>
                        </a:spcAft>
                      </a:pPr>
                      <a:r>
                        <a:rPr lang="en-US" sz="1800" dirty="0" err="1">
                          <a:effectLst/>
                        </a:rPr>
                        <a:t>Variab</a:t>
                      </a:r>
                      <a:r>
                        <a:rPr lang="id-ID" sz="1800" dirty="0">
                          <a:effectLst/>
                        </a:rPr>
                        <a:t>e</a:t>
                      </a:r>
                      <a:r>
                        <a:rPr lang="en-US" sz="1800" dirty="0">
                          <a:effectLst/>
                        </a:rPr>
                        <a:t>l</a:t>
                      </a:r>
                      <a:endParaRPr lang="id-ID"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en-US" sz="1800" dirty="0">
                          <a:effectLst/>
                        </a:rPr>
                        <a:t>n (%)</a:t>
                      </a:r>
                      <a:endParaRPr lang="id-ID"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en-US" sz="1800" dirty="0">
                          <a:effectLst/>
                        </a:rPr>
                        <a:t>M</a:t>
                      </a:r>
                      <a:endParaRPr lang="id-ID"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en-US" sz="1800" dirty="0">
                          <a:effectLst/>
                        </a:rPr>
                        <a:t>SD</a:t>
                      </a:r>
                      <a:endParaRPr lang="id-ID"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a:lnSpc>
                          <a:spcPct val="107000"/>
                        </a:lnSpc>
                        <a:spcAft>
                          <a:spcPts val="0"/>
                        </a:spcAft>
                      </a:pPr>
                      <a:r>
                        <a:rPr lang="en-US" sz="1800" dirty="0">
                          <a:effectLst/>
                        </a:rPr>
                        <a:t>Program</a:t>
                      </a:r>
                      <a:r>
                        <a:rPr lang="id-ID" sz="1800" dirty="0">
                          <a:effectLst/>
                        </a:rPr>
                        <a:t> Studi</a:t>
                      </a:r>
                      <a:endParaRPr lang="id-ID"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T w="12700" cap="flat" cmpd="sng" algn="ctr">
                      <a:solidFill>
                        <a:schemeClr val="tx1"/>
                      </a:solidFill>
                      <a:prstDash val="solid"/>
                      <a:round/>
                      <a:headEnd type="none" w="med" len="med"/>
                      <a:tailEnd type="none" w="med" len="med"/>
                    </a:lnT>
                  </a:tcPr>
                </a:tc>
                <a:tc>
                  <a:txBody>
                    <a:bodyPr/>
                    <a:lstStyle/>
                    <a:p>
                      <a:pPr marR="207645" algn="r">
                        <a:lnSpc>
                          <a:spcPct val="107000"/>
                        </a:lnSpc>
                        <a:spcAft>
                          <a:spcPts val="0"/>
                        </a:spcAft>
                      </a:pPr>
                      <a:r>
                        <a:rPr lang="en-US" sz="1800" dirty="0">
                          <a:effectLst/>
                        </a:rPr>
                        <a:t> </a:t>
                      </a:r>
                      <a:endParaRPr lang="id-ID"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T w="12700" cap="flat" cmpd="sng" algn="ctr">
                      <a:solidFill>
                        <a:schemeClr val="tx1"/>
                      </a:solidFill>
                      <a:prstDash val="solid"/>
                      <a:round/>
                      <a:headEnd type="none" w="med" len="med"/>
                      <a:tailEnd type="none" w="med" len="med"/>
                    </a:lnT>
                  </a:tcPr>
                </a:tc>
                <a:tc>
                  <a:txBody>
                    <a:bodyPr/>
                    <a:lstStyle/>
                    <a:p>
                      <a:pPr marR="261620" algn="r">
                        <a:lnSpc>
                          <a:spcPct val="107000"/>
                        </a:lnSpc>
                        <a:spcAft>
                          <a:spcPts val="0"/>
                        </a:spcAft>
                      </a:pPr>
                      <a:r>
                        <a:rPr lang="en-US" sz="1800" dirty="0">
                          <a:effectLst/>
                        </a:rPr>
                        <a:t> </a:t>
                      </a:r>
                      <a:endParaRPr lang="id-ID"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T w="12700" cap="flat" cmpd="sng" algn="ctr">
                      <a:solidFill>
                        <a:schemeClr val="tx1"/>
                      </a:solidFill>
                      <a:prstDash val="solid"/>
                      <a:round/>
                      <a:headEnd type="none" w="med" len="med"/>
                      <a:tailEnd type="none" w="med" len="med"/>
                    </a:lnT>
                  </a:tcPr>
                </a:tc>
                <a:tc>
                  <a:txBody>
                    <a:bodyPr/>
                    <a:lstStyle/>
                    <a:p>
                      <a:pPr marR="234950" algn="r">
                        <a:lnSpc>
                          <a:spcPct val="107000"/>
                        </a:lnSpc>
                        <a:spcAft>
                          <a:spcPts val="0"/>
                        </a:spcAft>
                      </a:pPr>
                      <a:r>
                        <a:rPr lang="en-US" sz="1800" dirty="0">
                          <a:effectLst/>
                        </a:rPr>
                        <a:t> </a:t>
                      </a:r>
                      <a:endParaRPr lang="id-ID"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T w="12700" cap="flat" cmpd="sng" algn="ctr">
                      <a:solidFill>
                        <a:schemeClr val="tx1"/>
                      </a:solidFill>
                      <a:prstDash val="solid"/>
                      <a:round/>
                      <a:headEnd type="none" w="med" len="med"/>
                      <a:tailEnd type="none" w="med" len="med"/>
                    </a:lnT>
                  </a:tcPr>
                </a:tc>
              </a:tr>
              <a:tr h="0">
                <a:tc>
                  <a:txBody>
                    <a:bodyPr/>
                    <a:lstStyle/>
                    <a:p>
                      <a:pPr marL="201295">
                        <a:lnSpc>
                          <a:spcPct val="107000"/>
                        </a:lnSpc>
                        <a:spcAft>
                          <a:spcPts val="0"/>
                        </a:spcAft>
                      </a:pPr>
                      <a:r>
                        <a:rPr lang="en-US" sz="1800" dirty="0">
                          <a:effectLst/>
                        </a:rPr>
                        <a:t>Ps</a:t>
                      </a:r>
                      <a:r>
                        <a:rPr lang="id-ID" sz="1800" dirty="0">
                          <a:effectLst/>
                        </a:rPr>
                        <a:t>ik</a:t>
                      </a:r>
                      <a:r>
                        <a:rPr lang="en-US" sz="1800" dirty="0" err="1">
                          <a:effectLst/>
                        </a:rPr>
                        <a:t>olog</a:t>
                      </a:r>
                      <a:r>
                        <a:rPr lang="id-ID" sz="1800" dirty="0">
                          <a:effectLst/>
                        </a:rPr>
                        <a:t>i</a:t>
                      </a:r>
                      <a:endParaRPr lang="id-ID"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R="207645" algn="r">
                        <a:lnSpc>
                          <a:spcPct val="107000"/>
                        </a:lnSpc>
                        <a:spcAft>
                          <a:spcPts val="0"/>
                        </a:spcAft>
                      </a:pPr>
                      <a:r>
                        <a:rPr lang="en-US" sz="1800" dirty="0">
                          <a:effectLst/>
                        </a:rPr>
                        <a:t>48 (52,2)</a:t>
                      </a:r>
                      <a:endParaRPr lang="id-ID"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R="261620" algn="r">
                        <a:lnSpc>
                          <a:spcPct val="107000"/>
                        </a:lnSpc>
                        <a:spcAft>
                          <a:spcPts val="0"/>
                        </a:spcAft>
                      </a:pPr>
                      <a:r>
                        <a:rPr lang="en-US" sz="1800">
                          <a:effectLst/>
                        </a:rPr>
                        <a:t>219,40</a:t>
                      </a:r>
                      <a:endParaRPr lang="id-ID"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R="234950" algn="r">
                        <a:lnSpc>
                          <a:spcPct val="107000"/>
                        </a:lnSpc>
                        <a:spcAft>
                          <a:spcPts val="0"/>
                        </a:spcAft>
                      </a:pPr>
                      <a:r>
                        <a:rPr lang="en-US" sz="1800">
                          <a:effectLst/>
                        </a:rPr>
                        <a:t>36,33</a:t>
                      </a:r>
                      <a:endParaRPr lang="id-ID"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r>
              <a:tr h="0">
                <a:tc>
                  <a:txBody>
                    <a:bodyPr/>
                    <a:lstStyle/>
                    <a:p>
                      <a:pPr marL="201295">
                        <a:lnSpc>
                          <a:spcPct val="107000"/>
                        </a:lnSpc>
                        <a:spcAft>
                          <a:spcPts val="0"/>
                        </a:spcAft>
                      </a:pPr>
                      <a:r>
                        <a:rPr lang="en-US" sz="1800" dirty="0" err="1">
                          <a:effectLst/>
                        </a:rPr>
                        <a:t>Ekonomi</a:t>
                      </a:r>
                      <a:r>
                        <a:rPr lang="en-US" sz="1800" dirty="0">
                          <a:effectLst/>
                        </a:rPr>
                        <a:t> </a:t>
                      </a:r>
                      <a:endParaRPr lang="id-ID"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R="207645" algn="r">
                        <a:lnSpc>
                          <a:spcPct val="107000"/>
                        </a:lnSpc>
                        <a:spcAft>
                          <a:spcPts val="0"/>
                        </a:spcAft>
                      </a:pPr>
                      <a:r>
                        <a:rPr lang="en-US" sz="1800">
                          <a:effectLst/>
                        </a:rPr>
                        <a:t>11 (11,9)</a:t>
                      </a:r>
                      <a:endParaRPr lang="id-ID"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R="261620" algn="r">
                        <a:lnSpc>
                          <a:spcPct val="107000"/>
                        </a:lnSpc>
                        <a:spcAft>
                          <a:spcPts val="0"/>
                        </a:spcAft>
                      </a:pPr>
                      <a:r>
                        <a:rPr lang="en-US" sz="1800">
                          <a:effectLst/>
                        </a:rPr>
                        <a:t>180,00</a:t>
                      </a:r>
                      <a:endParaRPr lang="id-ID"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R="234950" algn="r">
                        <a:lnSpc>
                          <a:spcPct val="107000"/>
                        </a:lnSpc>
                        <a:spcAft>
                          <a:spcPts val="0"/>
                        </a:spcAft>
                      </a:pPr>
                      <a:r>
                        <a:rPr lang="en-US" sz="1800">
                          <a:effectLst/>
                        </a:rPr>
                        <a:t>34,34</a:t>
                      </a:r>
                      <a:endParaRPr lang="id-ID"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r>
              <a:tr h="0">
                <a:tc>
                  <a:txBody>
                    <a:bodyPr/>
                    <a:lstStyle/>
                    <a:p>
                      <a:pPr marL="201295">
                        <a:lnSpc>
                          <a:spcPct val="107000"/>
                        </a:lnSpc>
                        <a:spcAft>
                          <a:spcPts val="0"/>
                        </a:spcAft>
                      </a:pPr>
                      <a:r>
                        <a:rPr lang="id-ID" sz="1800">
                          <a:effectLst/>
                        </a:rPr>
                        <a:t>Teknik</a:t>
                      </a:r>
                      <a:endParaRPr lang="id-ID"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R="207645" algn="r">
                        <a:lnSpc>
                          <a:spcPct val="107000"/>
                        </a:lnSpc>
                        <a:spcAft>
                          <a:spcPts val="0"/>
                        </a:spcAft>
                      </a:pPr>
                      <a:r>
                        <a:rPr lang="en-US" sz="1800">
                          <a:effectLst/>
                        </a:rPr>
                        <a:t>9   (9,8)</a:t>
                      </a:r>
                      <a:endParaRPr lang="id-ID"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R="261620" algn="r">
                        <a:lnSpc>
                          <a:spcPct val="107000"/>
                        </a:lnSpc>
                        <a:spcAft>
                          <a:spcPts val="0"/>
                        </a:spcAft>
                      </a:pPr>
                      <a:r>
                        <a:rPr lang="en-US" sz="1800" dirty="0">
                          <a:effectLst/>
                        </a:rPr>
                        <a:t>177,33</a:t>
                      </a:r>
                      <a:endParaRPr lang="id-ID"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R="234950" algn="r">
                        <a:lnSpc>
                          <a:spcPct val="107000"/>
                        </a:lnSpc>
                        <a:spcAft>
                          <a:spcPts val="0"/>
                        </a:spcAft>
                      </a:pPr>
                      <a:r>
                        <a:rPr lang="en-US" sz="1800">
                          <a:effectLst/>
                        </a:rPr>
                        <a:t>44,74</a:t>
                      </a:r>
                      <a:endParaRPr lang="id-ID"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r>
              <a:tr h="0">
                <a:tc>
                  <a:txBody>
                    <a:bodyPr/>
                    <a:lstStyle/>
                    <a:p>
                      <a:pPr marL="201295">
                        <a:lnSpc>
                          <a:spcPct val="107000"/>
                        </a:lnSpc>
                        <a:spcAft>
                          <a:spcPts val="0"/>
                        </a:spcAft>
                      </a:pPr>
                      <a:r>
                        <a:rPr lang="id-ID" sz="1800">
                          <a:effectLst/>
                        </a:rPr>
                        <a:t>Kesehatan</a:t>
                      </a:r>
                      <a:endParaRPr lang="id-ID"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R="207645" algn="r">
                        <a:lnSpc>
                          <a:spcPct val="107000"/>
                        </a:lnSpc>
                        <a:spcAft>
                          <a:spcPts val="0"/>
                        </a:spcAft>
                      </a:pPr>
                      <a:r>
                        <a:rPr lang="en-US" sz="1800">
                          <a:effectLst/>
                        </a:rPr>
                        <a:t>7   (7,6)</a:t>
                      </a:r>
                      <a:endParaRPr lang="id-ID"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R="261620" algn="r">
                        <a:lnSpc>
                          <a:spcPct val="107000"/>
                        </a:lnSpc>
                        <a:spcAft>
                          <a:spcPts val="0"/>
                        </a:spcAft>
                      </a:pPr>
                      <a:r>
                        <a:rPr lang="en-US" sz="1800">
                          <a:effectLst/>
                        </a:rPr>
                        <a:t>188,71</a:t>
                      </a:r>
                      <a:endParaRPr lang="id-ID"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R="234950" algn="r">
                        <a:lnSpc>
                          <a:spcPct val="107000"/>
                        </a:lnSpc>
                        <a:spcAft>
                          <a:spcPts val="0"/>
                        </a:spcAft>
                      </a:pPr>
                      <a:r>
                        <a:rPr lang="en-US" sz="1800">
                          <a:effectLst/>
                        </a:rPr>
                        <a:t>25,96</a:t>
                      </a:r>
                      <a:endParaRPr lang="id-ID"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r>
              <a:tr h="0">
                <a:tc>
                  <a:txBody>
                    <a:bodyPr/>
                    <a:lstStyle/>
                    <a:p>
                      <a:pPr marL="201295">
                        <a:lnSpc>
                          <a:spcPct val="107000"/>
                        </a:lnSpc>
                        <a:spcAft>
                          <a:spcPts val="0"/>
                        </a:spcAft>
                      </a:pPr>
                      <a:r>
                        <a:rPr lang="id-ID" sz="1800">
                          <a:effectLst/>
                        </a:rPr>
                        <a:t>Lainnya</a:t>
                      </a:r>
                      <a:endParaRPr lang="id-ID"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R="207645" algn="r">
                        <a:lnSpc>
                          <a:spcPct val="107000"/>
                        </a:lnSpc>
                        <a:spcAft>
                          <a:spcPts val="0"/>
                        </a:spcAft>
                      </a:pPr>
                      <a:r>
                        <a:rPr lang="en-US" sz="1800">
                          <a:effectLst/>
                        </a:rPr>
                        <a:t>15 (16,3)</a:t>
                      </a:r>
                      <a:endParaRPr lang="id-ID"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R="261620" algn="r">
                        <a:lnSpc>
                          <a:spcPct val="107000"/>
                        </a:lnSpc>
                        <a:spcAft>
                          <a:spcPts val="0"/>
                        </a:spcAft>
                      </a:pPr>
                      <a:r>
                        <a:rPr lang="en-US" sz="1800">
                          <a:effectLst/>
                        </a:rPr>
                        <a:t>190,33</a:t>
                      </a:r>
                      <a:endParaRPr lang="id-ID"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R="234950" algn="r">
                        <a:lnSpc>
                          <a:spcPct val="107000"/>
                        </a:lnSpc>
                        <a:spcAft>
                          <a:spcPts val="0"/>
                        </a:spcAft>
                      </a:pPr>
                      <a:r>
                        <a:rPr lang="en-US" sz="1800">
                          <a:effectLst/>
                        </a:rPr>
                        <a:t>36,56</a:t>
                      </a:r>
                      <a:endParaRPr lang="id-ID"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r>
              <a:tr h="0">
                <a:tc>
                  <a:txBody>
                    <a:bodyPr/>
                    <a:lstStyle/>
                    <a:p>
                      <a:pPr marL="201295">
                        <a:lnSpc>
                          <a:spcPct val="107000"/>
                        </a:lnSpc>
                        <a:spcAft>
                          <a:spcPts val="0"/>
                        </a:spcAft>
                      </a:pPr>
                      <a:r>
                        <a:rPr lang="id-ID" sz="1800" dirty="0">
                          <a:effectLst/>
                        </a:rPr>
                        <a:t>Tidak Mengisi</a:t>
                      </a:r>
                      <a:endParaRPr lang="id-ID"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B w="12700" cap="flat" cmpd="sng" algn="ctr">
                      <a:solidFill>
                        <a:schemeClr val="tx1"/>
                      </a:solidFill>
                      <a:prstDash val="solid"/>
                      <a:round/>
                      <a:headEnd type="none" w="med" len="med"/>
                      <a:tailEnd type="none" w="med" len="med"/>
                    </a:lnB>
                  </a:tcPr>
                </a:tc>
                <a:tc>
                  <a:txBody>
                    <a:bodyPr/>
                    <a:lstStyle/>
                    <a:p>
                      <a:pPr marR="207645" algn="r">
                        <a:lnSpc>
                          <a:spcPct val="107000"/>
                        </a:lnSpc>
                        <a:spcAft>
                          <a:spcPts val="0"/>
                        </a:spcAft>
                      </a:pPr>
                      <a:r>
                        <a:rPr lang="en-US" sz="1800" dirty="0">
                          <a:effectLst/>
                        </a:rPr>
                        <a:t>2   (2,2)</a:t>
                      </a:r>
                      <a:endParaRPr lang="id-ID"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B w="12700" cap="flat" cmpd="sng" algn="ctr">
                      <a:solidFill>
                        <a:schemeClr val="tx1"/>
                      </a:solidFill>
                      <a:prstDash val="solid"/>
                      <a:round/>
                      <a:headEnd type="none" w="med" len="med"/>
                      <a:tailEnd type="none" w="med" len="med"/>
                    </a:lnB>
                  </a:tcPr>
                </a:tc>
                <a:tc>
                  <a:txBody>
                    <a:bodyPr/>
                    <a:lstStyle/>
                    <a:p>
                      <a:pPr marR="234950" algn="r">
                        <a:lnSpc>
                          <a:spcPct val="107000"/>
                        </a:lnSpc>
                        <a:spcAft>
                          <a:spcPts val="0"/>
                        </a:spcAft>
                      </a:pPr>
                      <a:r>
                        <a:rPr lang="en-US" sz="1800" dirty="0">
                          <a:effectLst/>
                        </a:rPr>
                        <a:t>-</a:t>
                      </a:r>
                      <a:endParaRPr lang="id-ID"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B w="12700" cap="flat" cmpd="sng" algn="ctr">
                      <a:solidFill>
                        <a:schemeClr val="tx1"/>
                      </a:solidFill>
                      <a:prstDash val="solid"/>
                      <a:round/>
                      <a:headEnd type="none" w="med" len="med"/>
                      <a:tailEnd type="none" w="med" len="med"/>
                    </a:lnB>
                  </a:tcPr>
                </a:tc>
                <a:tc>
                  <a:txBody>
                    <a:bodyPr/>
                    <a:lstStyle/>
                    <a:p>
                      <a:pPr marR="234950" algn="r">
                        <a:lnSpc>
                          <a:spcPct val="107000"/>
                        </a:lnSpc>
                        <a:spcAft>
                          <a:spcPts val="0"/>
                        </a:spcAft>
                      </a:pPr>
                      <a:r>
                        <a:rPr lang="en-US" sz="1800" dirty="0">
                          <a:effectLst/>
                        </a:rPr>
                        <a:t>-</a:t>
                      </a:r>
                      <a:endParaRPr lang="id-ID"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2819735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latin typeface="Arial" panose="020B0604020202020204" pitchFamily="34" charset="0"/>
                <a:cs typeface="Arial" panose="020B0604020202020204" pitchFamily="34" charset="0"/>
              </a:rPr>
              <a:t>KEMAMPUAN AKHIR YANG DIHARAPKAN</a:t>
            </a:r>
            <a:endParaRPr lang="id-ID" sz="3200" dirty="0"/>
          </a:p>
        </p:txBody>
      </p:sp>
      <p:sp>
        <p:nvSpPr>
          <p:cNvPr id="3" name="Content Placeholder 2"/>
          <p:cNvSpPr>
            <a:spLocks noGrp="1"/>
          </p:cNvSpPr>
          <p:nvPr>
            <p:ph idx="1"/>
          </p:nvPr>
        </p:nvSpPr>
        <p:spPr/>
        <p:txBody>
          <a:bodyPr/>
          <a:lstStyle/>
          <a:p>
            <a:r>
              <a:rPr lang="id-ID" dirty="0"/>
              <a:t>Mahasiswa mampu menuliskan bab </a:t>
            </a:r>
            <a:r>
              <a:rPr lang="id-ID" dirty="0" smtClean="0"/>
              <a:t>4 </a:t>
            </a:r>
            <a:r>
              <a:rPr lang="id-ID" dirty="0"/>
              <a:t>skripsi.</a:t>
            </a:r>
          </a:p>
        </p:txBody>
      </p:sp>
    </p:spTree>
    <p:extLst>
      <p:ext uri="{BB962C8B-B14F-4D97-AF65-F5344CB8AC3E}">
        <p14:creationId xmlns:p14="http://schemas.microsoft.com/office/powerpoint/2010/main" val="366169852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Menyajikan Tabel</a:t>
            </a:r>
            <a:endParaRPr lang="id-ID" dirty="0"/>
          </a:p>
        </p:txBody>
      </p:sp>
      <p:sp>
        <p:nvSpPr>
          <p:cNvPr id="3" name="Content Placeholder 2"/>
          <p:cNvSpPr>
            <a:spLocks noGrp="1"/>
          </p:cNvSpPr>
          <p:nvPr>
            <p:ph idx="1"/>
          </p:nvPr>
        </p:nvSpPr>
        <p:spPr/>
        <p:txBody>
          <a:bodyPr/>
          <a:lstStyle/>
          <a:p>
            <a:r>
              <a:rPr lang="id-ID" dirty="0"/>
              <a:t>Tabel merupakan salah satu cara untuk menyajikan informasi, data, ataupun hasil penelitian. </a:t>
            </a:r>
            <a:endParaRPr lang="id-ID" dirty="0" smtClean="0"/>
          </a:p>
          <a:p>
            <a:r>
              <a:rPr lang="id-ID" dirty="0" smtClean="0"/>
              <a:t>Fungsi </a:t>
            </a:r>
            <a:r>
              <a:rPr lang="id-ID" dirty="0"/>
              <a:t>tabel: mengorganisasi, menggambarkan, atau meringkas data/informasi. </a:t>
            </a:r>
            <a:endParaRPr lang="id-ID" dirty="0" smtClean="0"/>
          </a:p>
          <a:p>
            <a:r>
              <a:rPr lang="id-ID" dirty="0" smtClean="0"/>
              <a:t>Dalam </a:t>
            </a:r>
            <a:r>
              <a:rPr lang="id-ID" dirty="0"/>
              <a:t>skripsi, biasanya tabel disajikan dalam bab IV untuk menampilkan hasil penelitian berupa data statistik. </a:t>
            </a:r>
            <a:endParaRPr lang="id-ID" dirty="0" smtClean="0"/>
          </a:p>
          <a:p>
            <a:r>
              <a:rPr lang="id-ID" dirty="0" smtClean="0"/>
              <a:t>Bila </a:t>
            </a:r>
            <a:r>
              <a:rPr lang="id-ID" dirty="0"/>
              <a:t>diperlukan, tabel dapat disajikan di bab III, misalnya untuk menampilkan kisi-kisi alat ukur penelitian.</a:t>
            </a:r>
            <a:endParaRPr lang="id-ID" dirty="0"/>
          </a:p>
        </p:txBody>
      </p:sp>
    </p:spTree>
    <p:extLst>
      <p:ext uri="{BB962C8B-B14F-4D97-AF65-F5344CB8AC3E}">
        <p14:creationId xmlns:p14="http://schemas.microsoft.com/office/powerpoint/2010/main" val="18115408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smtClean="0"/>
              <a:t>Apa itu tabel?</a:t>
            </a:r>
            <a:endParaRPr lang="id-ID" dirty="0"/>
          </a:p>
        </p:txBody>
      </p:sp>
      <p:sp>
        <p:nvSpPr>
          <p:cNvPr id="3" name="Content Placeholder 2"/>
          <p:cNvSpPr>
            <a:spLocks noGrp="1"/>
          </p:cNvSpPr>
          <p:nvPr>
            <p:ph idx="1"/>
          </p:nvPr>
        </p:nvSpPr>
        <p:spPr/>
        <p:txBody>
          <a:bodyPr/>
          <a:lstStyle/>
          <a:p>
            <a:r>
              <a:rPr lang="id-ID" dirty="0" smtClean="0"/>
              <a:t>Tabel </a:t>
            </a:r>
            <a:r>
              <a:rPr lang="id-ID" dirty="0"/>
              <a:t>terdiri dari beberapa kolom dan beberapa baris, dimana baris pertama adalah judul informasi/data, sedangkan kolom di bawahnya adalah informasi/data.</a:t>
            </a:r>
          </a:p>
          <a:p>
            <a:r>
              <a:rPr lang="id-ID" dirty="0"/>
              <a:t>Umumnya untuk tabel hasil statistik, kolom paling kiri adalah informasi yang akan diuraikan, sedangkan kolom kedua dst, berisi angka. Angka ini dapat berupa: skor (misal: skor tes), indeks (misal: </a:t>
            </a:r>
            <a:r>
              <a:rPr lang="id-ID" i="1" dirty="0"/>
              <a:t>mean</a:t>
            </a:r>
            <a:r>
              <a:rPr lang="id-ID" dirty="0"/>
              <a:t>), atau frekuensi.</a:t>
            </a:r>
          </a:p>
          <a:p>
            <a:r>
              <a:rPr lang="id-ID" dirty="0"/>
              <a:t>Tabel harus dibuat sedemikian rupa sehingga dapat berdiri sendiri, agar dapat dimengerti oleh pembaca tanpa membaca keterangan dalam teks.</a:t>
            </a:r>
          </a:p>
        </p:txBody>
      </p:sp>
    </p:spTree>
    <p:extLst>
      <p:ext uri="{BB962C8B-B14F-4D97-AF65-F5344CB8AC3E}">
        <p14:creationId xmlns:p14="http://schemas.microsoft.com/office/powerpoint/2010/main" val="38108069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smtClean="0"/>
              <a:t>Apa itu tabel?</a:t>
            </a:r>
            <a:endParaRPr lang="id-ID" dirty="0"/>
          </a:p>
        </p:txBody>
      </p:sp>
      <p:sp>
        <p:nvSpPr>
          <p:cNvPr id="3" name="Content Placeholder 2"/>
          <p:cNvSpPr>
            <a:spLocks noGrp="1"/>
          </p:cNvSpPr>
          <p:nvPr>
            <p:ph idx="1"/>
          </p:nvPr>
        </p:nvSpPr>
        <p:spPr/>
        <p:txBody>
          <a:bodyPr/>
          <a:lstStyle/>
          <a:p>
            <a:r>
              <a:rPr lang="id-ID" dirty="0"/>
              <a:t>Tabel digunakan bila informasi/data yang hendak ditampilkan cukup banyak, namun terlalu banyak bila disampaikan dalam teks. </a:t>
            </a:r>
            <a:endParaRPr lang="id-ID" dirty="0" smtClean="0"/>
          </a:p>
          <a:p>
            <a:r>
              <a:rPr lang="id-ID" dirty="0" smtClean="0"/>
              <a:t>Mengacu </a:t>
            </a:r>
            <a:r>
              <a:rPr lang="id-ID" dirty="0"/>
              <a:t>pada pedoman penyajian statistik, sebuah tabel sebaiknya terdiri dari 3 baris atau lebih (tidak termasuk baris pertama sebagai judul). Jadi, kalau tabel hanya terdiri dari 2 baris, sebaiknya hanya diungkapkan dalam teks.</a:t>
            </a:r>
          </a:p>
          <a:p>
            <a:r>
              <a:rPr lang="id-ID" dirty="0"/>
              <a:t>Perhatikan tabel di bawah ini:</a:t>
            </a:r>
            <a:endParaRPr lang="id-ID" dirty="0"/>
          </a:p>
        </p:txBody>
      </p:sp>
    </p:spTree>
    <p:extLst>
      <p:ext uri="{BB962C8B-B14F-4D97-AF65-F5344CB8AC3E}">
        <p14:creationId xmlns:p14="http://schemas.microsoft.com/office/powerpoint/2010/main" val="10638134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smtClean="0"/>
              <a:t>Apa itu tabel?</a:t>
            </a:r>
            <a:endParaRPr lang="id-ID" dirty="0"/>
          </a:p>
        </p:txBody>
      </p:sp>
      <p:sp>
        <p:nvSpPr>
          <p:cNvPr id="3" name="Content Placeholder 2"/>
          <p:cNvSpPr>
            <a:spLocks noGrp="1"/>
          </p:cNvSpPr>
          <p:nvPr>
            <p:ph idx="1"/>
          </p:nvPr>
        </p:nvSpPr>
        <p:spPr/>
        <p:txBody>
          <a:bodyPr/>
          <a:lstStyle/>
          <a:p>
            <a:r>
              <a:rPr lang="id-ID" dirty="0" smtClean="0"/>
              <a:t>Perhatikan </a:t>
            </a:r>
            <a:r>
              <a:rPr lang="id-ID" dirty="0"/>
              <a:t>tabel di bawah ini</a:t>
            </a:r>
            <a:r>
              <a:rPr lang="id-ID" dirty="0" smtClean="0"/>
              <a:t>:</a:t>
            </a:r>
          </a:p>
          <a:p>
            <a:endParaRPr lang="id-ID" dirty="0"/>
          </a:p>
          <a:p>
            <a:endParaRPr lang="id-ID" dirty="0" smtClean="0"/>
          </a:p>
          <a:p>
            <a:r>
              <a:rPr lang="id-ID" dirty="0" smtClean="0"/>
              <a:t>Tabel </a:t>
            </a:r>
            <a:r>
              <a:rPr lang="id-ID" dirty="0"/>
              <a:t>di atas sebetulnya tidak perlu dibuat karena hanya terdiri dari 2 baris. Selain itu, pembuatan tabel tidak sesuai dengan pedoman APA (dibahas berikutnya). </a:t>
            </a:r>
            <a:endParaRPr lang="id-ID" dirty="0" smtClean="0"/>
          </a:p>
          <a:p>
            <a:r>
              <a:rPr lang="id-ID" dirty="0" smtClean="0"/>
              <a:t>Oleh </a:t>
            </a:r>
            <a:r>
              <a:rPr lang="id-ID" dirty="0"/>
              <a:t>karena itu, dituliskan saja dalam uraian tanpa diserta tabel, sebagai berikut:</a:t>
            </a:r>
          </a:p>
          <a:p>
            <a:pPr marL="712788" indent="0">
              <a:buNone/>
            </a:pPr>
            <a:r>
              <a:rPr lang="id-ID" dirty="0" smtClean="0">
                <a:latin typeface="Times New Roman" panose="02020603050405020304" pitchFamily="18" charset="0"/>
                <a:cs typeface="Times New Roman" panose="02020603050405020304" pitchFamily="18" charset="0"/>
              </a:rPr>
              <a:t>Penelitian </a:t>
            </a:r>
            <a:r>
              <a:rPr lang="id-ID" dirty="0">
                <a:latin typeface="Times New Roman" panose="02020603050405020304" pitchFamily="18" charset="0"/>
                <a:cs typeface="Times New Roman" panose="02020603050405020304" pitchFamily="18" charset="0"/>
              </a:rPr>
              <a:t>ini melibatkan 96 mahasiswa, terdiri dari laki-laki sebanyak 37 orang (40,2%) dan perempuan sebanyak 55 orang (59,8%).</a:t>
            </a:r>
            <a:endParaRPr lang="id-ID" dirty="0">
              <a:latin typeface="Times New Roman" panose="02020603050405020304" pitchFamily="18" charset="0"/>
              <a:cs typeface="Times New Roman" panose="02020603050405020304" pitchFamily="18" charset="0"/>
            </a:endParaRPr>
          </a:p>
        </p:txBody>
      </p:sp>
      <p:graphicFrame>
        <p:nvGraphicFramePr>
          <p:cNvPr id="4" name="Table 3"/>
          <p:cNvGraphicFramePr>
            <a:graphicFrameLocks noGrp="1"/>
          </p:cNvGraphicFramePr>
          <p:nvPr>
            <p:extLst>
              <p:ext uri="{D42A27DB-BD31-4B8C-83A1-F6EECF244321}">
                <p14:modId xmlns:p14="http://schemas.microsoft.com/office/powerpoint/2010/main" val="1082810110"/>
              </p:ext>
            </p:extLst>
          </p:nvPr>
        </p:nvGraphicFramePr>
        <p:xfrm>
          <a:off x="1383066" y="1963920"/>
          <a:ext cx="3094805" cy="792726"/>
        </p:xfrm>
        <a:graphic>
          <a:graphicData uri="http://schemas.openxmlformats.org/drawingml/2006/table">
            <a:tbl>
              <a:tblPr firstRow="1" firstCol="1" bandRow="1">
                <a:tableStyleId>{5940675A-B579-460E-94D1-54222C63F5DA}</a:tableStyleId>
              </a:tblPr>
              <a:tblGrid>
                <a:gridCol w="1757344"/>
                <a:gridCol w="1337461"/>
              </a:tblGrid>
              <a:tr h="264242">
                <a:tc>
                  <a:txBody>
                    <a:bodyPr/>
                    <a:lstStyle/>
                    <a:p>
                      <a:pPr algn="ctr">
                        <a:lnSpc>
                          <a:spcPct val="107000"/>
                        </a:lnSpc>
                        <a:spcAft>
                          <a:spcPts val="0"/>
                        </a:spcAft>
                      </a:pPr>
                      <a:r>
                        <a:rPr lang="id-ID" sz="1400">
                          <a:effectLst/>
                        </a:rPr>
                        <a:t>Jenis Kelamin</a:t>
                      </a:r>
                      <a:endParaRPr lang="id-ID"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1400">
                          <a:effectLst/>
                        </a:rPr>
                        <a:t>Jumlah (%)</a:t>
                      </a:r>
                      <a:endParaRPr lang="id-ID"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64242">
                <a:tc>
                  <a:txBody>
                    <a:bodyPr/>
                    <a:lstStyle/>
                    <a:p>
                      <a:pPr>
                        <a:lnSpc>
                          <a:spcPct val="107000"/>
                        </a:lnSpc>
                        <a:spcAft>
                          <a:spcPts val="0"/>
                        </a:spcAft>
                      </a:pPr>
                      <a:r>
                        <a:rPr lang="id-ID" sz="1400">
                          <a:effectLst/>
                        </a:rPr>
                        <a:t>Laki-laki</a:t>
                      </a:r>
                      <a:endParaRPr lang="id-ID"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R="207645" algn="r">
                        <a:lnSpc>
                          <a:spcPct val="107000"/>
                        </a:lnSpc>
                        <a:spcAft>
                          <a:spcPts val="0"/>
                        </a:spcAft>
                      </a:pPr>
                      <a:r>
                        <a:rPr lang="en-US" sz="1400">
                          <a:effectLst/>
                        </a:rPr>
                        <a:t>37 (40,2)</a:t>
                      </a:r>
                      <a:endParaRPr lang="id-ID"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64242">
                <a:tc>
                  <a:txBody>
                    <a:bodyPr/>
                    <a:lstStyle/>
                    <a:p>
                      <a:pPr>
                        <a:lnSpc>
                          <a:spcPct val="107000"/>
                        </a:lnSpc>
                        <a:spcAft>
                          <a:spcPts val="0"/>
                        </a:spcAft>
                      </a:pPr>
                      <a:r>
                        <a:rPr lang="id-ID" sz="1400">
                          <a:effectLst/>
                        </a:rPr>
                        <a:t>Perempuan</a:t>
                      </a:r>
                      <a:endParaRPr lang="id-ID"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R="207645" algn="r">
                        <a:lnSpc>
                          <a:spcPct val="107000"/>
                        </a:lnSpc>
                        <a:spcAft>
                          <a:spcPts val="0"/>
                        </a:spcAft>
                      </a:pPr>
                      <a:r>
                        <a:rPr lang="en-US" sz="1400" dirty="0">
                          <a:effectLst/>
                        </a:rPr>
                        <a:t>55 (59,8)</a:t>
                      </a:r>
                      <a:endParaRPr lang="id-ID"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grpSp>
        <p:nvGrpSpPr>
          <p:cNvPr id="5" name="Group 4"/>
          <p:cNvGrpSpPr/>
          <p:nvPr/>
        </p:nvGrpSpPr>
        <p:grpSpPr>
          <a:xfrm>
            <a:off x="4856946" y="2019601"/>
            <a:ext cx="532765" cy="532800"/>
            <a:chOff x="0" y="0"/>
            <a:chExt cx="532800" cy="532800"/>
          </a:xfrm>
        </p:grpSpPr>
        <p:cxnSp>
          <p:nvCxnSpPr>
            <p:cNvPr id="6" name="Straight Connector 5"/>
            <p:cNvCxnSpPr/>
            <p:nvPr/>
          </p:nvCxnSpPr>
          <p:spPr>
            <a:xfrm rot="2700000">
              <a:off x="266400" y="0"/>
              <a:ext cx="0" cy="5328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rot="18900000" flipH="1">
              <a:off x="266400" y="0"/>
              <a:ext cx="0" cy="5328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40319514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smtClean="0">
                <a:solidFill>
                  <a:schemeClr val="accent6">
                    <a:lumMod val="50000"/>
                  </a:schemeClr>
                </a:solidFill>
              </a:rPr>
              <a:t>Penyajian tabel berdasarkan APA tahun 2010</a:t>
            </a:r>
            <a:endParaRPr lang="id-ID" dirty="0">
              <a:solidFill>
                <a:schemeClr val="accent6">
                  <a:lumMod val="50000"/>
                </a:schemeClr>
              </a:solidFill>
            </a:endParaRPr>
          </a:p>
        </p:txBody>
      </p:sp>
      <p:sp>
        <p:nvSpPr>
          <p:cNvPr id="3" name="Content Placeholder 2"/>
          <p:cNvSpPr>
            <a:spLocks noGrp="1"/>
          </p:cNvSpPr>
          <p:nvPr>
            <p:ph idx="1"/>
          </p:nvPr>
        </p:nvSpPr>
        <p:spPr/>
        <p:txBody>
          <a:bodyPr/>
          <a:lstStyle/>
          <a:p>
            <a:pPr lvl="0">
              <a:spcBef>
                <a:spcPts val="0"/>
              </a:spcBef>
            </a:pPr>
            <a:r>
              <a:rPr lang="id-ID" sz="2300" dirty="0" smtClean="0"/>
              <a:t>Tabel </a:t>
            </a:r>
            <a:r>
              <a:rPr lang="id-ID" sz="2300" dirty="0"/>
              <a:t>disajikan tanpa ada garis vertikal; sedangkan garis horizontal hanya digunakan untuk membatasi baris pertama (judul kolom) dan baris terakhir dari tabel.</a:t>
            </a:r>
          </a:p>
          <a:p>
            <a:pPr lvl="0">
              <a:spcBef>
                <a:spcPts val="0"/>
              </a:spcBef>
            </a:pPr>
            <a:r>
              <a:rPr lang="id-ID" sz="2300" dirty="0" smtClean="0"/>
              <a:t>Setiap </a:t>
            </a:r>
            <a:r>
              <a:rPr lang="id-ID" sz="2300" dirty="0"/>
              <a:t>kolom harus memiliki judul. Judul diletakkan pada baris pertama setiap kolom. Judul kolom jangan terlalu panjang. Misal: </a:t>
            </a:r>
            <a:r>
              <a:rPr lang="id-ID" sz="2300" u="sng" dirty="0"/>
              <a:t>jangan</a:t>
            </a:r>
            <a:r>
              <a:rPr lang="id-ID" sz="2300" dirty="0"/>
              <a:t> menulis “Rata-Rata Skor Tes IST Subtes III”, sebaiknya tuliskan saja “Rata-rata” </a:t>
            </a:r>
            <a:r>
              <a:rPr lang="id-ID" sz="2300" dirty="0" smtClean="0"/>
              <a:t>utk </a:t>
            </a:r>
            <a:r>
              <a:rPr lang="id-ID" sz="2300" dirty="0"/>
              <a:t>nama tes </a:t>
            </a:r>
            <a:r>
              <a:rPr lang="id-ID" sz="2300" dirty="0" smtClean="0"/>
              <a:t>dpt </a:t>
            </a:r>
            <a:r>
              <a:rPr lang="id-ID" sz="2300" dirty="0"/>
              <a:t>ditulis </a:t>
            </a:r>
            <a:r>
              <a:rPr lang="id-ID" sz="2300" dirty="0" smtClean="0"/>
              <a:t>dlm </a:t>
            </a:r>
            <a:r>
              <a:rPr lang="id-ID" sz="2300" dirty="0"/>
              <a:t>judul tabel.</a:t>
            </a:r>
          </a:p>
          <a:p>
            <a:pPr lvl="0">
              <a:spcBef>
                <a:spcPts val="0"/>
              </a:spcBef>
            </a:pPr>
            <a:r>
              <a:rPr lang="id-ID" sz="2300" dirty="0" smtClean="0"/>
              <a:t>Lebar </a:t>
            </a:r>
            <a:r>
              <a:rPr lang="id-ID" sz="2300" dirty="0"/>
              <a:t>kolom untuk data (kolom kedua, dst) sebaiknya memiliki lebar yang sama</a:t>
            </a:r>
            <a:r>
              <a:rPr lang="id-ID" sz="2300" dirty="0" smtClean="0"/>
              <a:t>.</a:t>
            </a:r>
            <a:endParaRPr lang="id-ID" sz="2300" dirty="0"/>
          </a:p>
        </p:txBody>
      </p:sp>
      <p:graphicFrame>
        <p:nvGraphicFramePr>
          <p:cNvPr id="4" name="Table 3"/>
          <p:cNvGraphicFramePr>
            <a:graphicFrameLocks noGrp="1"/>
          </p:cNvGraphicFramePr>
          <p:nvPr>
            <p:extLst>
              <p:ext uri="{D42A27DB-BD31-4B8C-83A1-F6EECF244321}">
                <p14:modId xmlns:p14="http://schemas.microsoft.com/office/powerpoint/2010/main" val="89621191"/>
              </p:ext>
            </p:extLst>
          </p:nvPr>
        </p:nvGraphicFramePr>
        <p:xfrm>
          <a:off x="1611666" y="4680226"/>
          <a:ext cx="3099530" cy="1056968"/>
        </p:xfrm>
        <a:graphic>
          <a:graphicData uri="http://schemas.openxmlformats.org/drawingml/2006/table">
            <a:tbl>
              <a:tblPr firstRow="1" firstCol="1" bandRow="1">
                <a:tableStyleId>{5940675A-B579-460E-94D1-54222C63F5DA}</a:tableStyleId>
              </a:tblPr>
              <a:tblGrid>
                <a:gridCol w="1227530"/>
                <a:gridCol w="936000"/>
                <a:gridCol w="936000"/>
              </a:tblGrid>
              <a:tr h="264242">
                <a:tc>
                  <a:txBody>
                    <a:bodyPr/>
                    <a:lstStyle/>
                    <a:p>
                      <a:pPr algn="ctr">
                        <a:lnSpc>
                          <a:spcPct val="107000"/>
                        </a:lnSpc>
                        <a:spcAft>
                          <a:spcPts val="0"/>
                        </a:spcAft>
                      </a:pPr>
                      <a:r>
                        <a:rPr lang="id-ID" sz="1400" dirty="0" smtClean="0">
                          <a:effectLst/>
                          <a:latin typeface="+mn-lt"/>
                          <a:ea typeface="+mn-ea"/>
                          <a:cs typeface="+mn-cs"/>
                        </a:rPr>
                        <a:t>Pendidikan</a:t>
                      </a:r>
                      <a:endParaRPr lang="id-ID"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7000"/>
                        </a:lnSpc>
                        <a:spcAft>
                          <a:spcPts val="0"/>
                        </a:spcAft>
                      </a:pPr>
                      <a:r>
                        <a:rPr lang="en-US" sz="1400" dirty="0" err="1" smtClean="0">
                          <a:effectLst/>
                        </a:rPr>
                        <a:t>Jumlah</a:t>
                      </a:r>
                      <a:endParaRPr lang="id-ID"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7000"/>
                        </a:lnSpc>
                        <a:spcAft>
                          <a:spcPts val="0"/>
                        </a:spcAft>
                      </a:pPr>
                      <a:r>
                        <a:rPr lang="id-ID" sz="1400" dirty="0" smtClean="0">
                          <a:effectLst/>
                          <a:latin typeface="Calibri" panose="020F0502020204030204" pitchFamily="34" charset="0"/>
                          <a:ea typeface="Calibri" panose="020F0502020204030204" pitchFamily="34" charset="0"/>
                          <a:cs typeface="Times New Roman" panose="02020603050405020304" pitchFamily="18" charset="0"/>
                        </a:rPr>
                        <a:t>%</a:t>
                      </a:r>
                      <a:endParaRPr lang="id-ID"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264242">
                <a:tc>
                  <a:txBody>
                    <a:bodyPr/>
                    <a:lstStyle/>
                    <a:p>
                      <a:pPr>
                        <a:lnSpc>
                          <a:spcPct val="107000"/>
                        </a:lnSpc>
                        <a:spcAft>
                          <a:spcPts val="0"/>
                        </a:spcAft>
                      </a:pPr>
                      <a:endParaRPr lang="id-ID"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endParaRPr lang="id-ID" dirty="0"/>
                    </a:p>
                  </a:txBody>
                  <a:tcPr marL="68580" marR="68580" marT="0" marB="0">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endParaRPr lang="id-ID" dirty="0"/>
                    </a:p>
                  </a:txBody>
                  <a:tcPr marL="68580" marR="68580" marT="0" marB="0">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r>
              <a:tr h="264242">
                <a:tc>
                  <a:txBody>
                    <a:bodyPr/>
                    <a:lstStyle/>
                    <a:p>
                      <a:pPr>
                        <a:lnSpc>
                          <a:spcPct val="107000"/>
                        </a:lnSpc>
                        <a:spcAft>
                          <a:spcPts val="0"/>
                        </a:spcAft>
                      </a:pPr>
                      <a:endParaRPr lang="id-ID"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endParaRPr lang="id-ID" dirty="0"/>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endParaRPr lang="id-ID" dirty="0"/>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r>
              <a:tr h="264242">
                <a:tc>
                  <a:txBody>
                    <a:bodyPr/>
                    <a:lstStyle/>
                    <a:p>
                      <a:pPr>
                        <a:lnSpc>
                          <a:spcPct val="107000"/>
                        </a:lnSpc>
                        <a:spcAft>
                          <a:spcPts val="0"/>
                        </a:spcAft>
                      </a:pPr>
                      <a:endParaRPr lang="id-ID"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R="207645" algn="r">
                        <a:lnSpc>
                          <a:spcPct val="107000"/>
                        </a:lnSpc>
                        <a:spcAft>
                          <a:spcPts val="0"/>
                        </a:spcAft>
                      </a:pPr>
                      <a:endParaRPr lang="id-ID"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R="207645" algn="r">
                        <a:lnSpc>
                          <a:spcPct val="107000"/>
                        </a:lnSpc>
                        <a:spcAft>
                          <a:spcPts val="0"/>
                        </a:spcAft>
                      </a:pPr>
                      <a:endParaRPr lang="id-ID"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spTree>
    <p:extLst>
      <p:ext uri="{BB962C8B-B14F-4D97-AF65-F5344CB8AC3E}">
        <p14:creationId xmlns:p14="http://schemas.microsoft.com/office/powerpoint/2010/main" val="1085323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smtClean="0">
                <a:solidFill>
                  <a:schemeClr val="accent6">
                    <a:lumMod val="50000"/>
                  </a:schemeClr>
                </a:solidFill>
              </a:rPr>
              <a:t>Penyajian tabel berdasarkan APA tahun 2010</a:t>
            </a:r>
            <a:endParaRPr lang="id-ID" dirty="0">
              <a:solidFill>
                <a:schemeClr val="accent6">
                  <a:lumMod val="50000"/>
                </a:schemeClr>
              </a:solidFill>
            </a:endParaRPr>
          </a:p>
        </p:txBody>
      </p:sp>
      <p:sp>
        <p:nvSpPr>
          <p:cNvPr id="3" name="Content Placeholder 2"/>
          <p:cNvSpPr>
            <a:spLocks noGrp="1"/>
          </p:cNvSpPr>
          <p:nvPr>
            <p:ph idx="1"/>
          </p:nvPr>
        </p:nvSpPr>
        <p:spPr/>
        <p:txBody>
          <a:bodyPr/>
          <a:lstStyle/>
          <a:p>
            <a:r>
              <a:rPr lang="id-ID" dirty="0"/>
              <a:t> </a:t>
            </a:r>
            <a:r>
              <a:rPr lang="id-ID" dirty="0" smtClean="0"/>
              <a:t>Judul </a:t>
            </a:r>
            <a:r>
              <a:rPr lang="id-ID" dirty="0"/>
              <a:t>pada kolom ditulis biasa (tidak cetak tebal atapun miring), posisi di tengah kolom (</a:t>
            </a:r>
            <a:r>
              <a:rPr lang="id-ID" i="1" dirty="0"/>
              <a:t>center</a:t>
            </a:r>
            <a:r>
              <a:rPr lang="id-ID" dirty="0"/>
              <a:t>). Khusus judul kolom untuk data statistik ditulis dengan singkatan yang umum dan dicetak miring. Misal: Jumlah </a:t>
            </a:r>
            <a:r>
              <a:rPr lang="id-ID" dirty="0">
                <a:sym typeface="Wingdings" panose="05000000000000000000" pitchFamily="2" charset="2"/>
              </a:rPr>
              <a:t></a:t>
            </a:r>
            <a:r>
              <a:rPr lang="id-ID" dirty="0"/>
              <a:t> </a:t>
            </a:r>
            <a:r>
              <a:rPr lang="id-ID" i="1" dirty="0"/>
              <a:t>n</a:t>
            </a:r>
            <a:r>
              <a:rPr lang="id-ID" dirty="0"/>
              <a:t>, rata-rata</a:t>
            </a:r>
            <a:r>
              <a:rPr lang="id-ID" i="1" dirty="0"/>
              <a:t> </a:t>
            </a:r>
            <a:r>
              <a:rPr lang="id-ID" dirty="0">
                <a:sym typeface="Wingdings" panose="05000000000000000000" pitchFamily="2" charset="2"/>
              </a:rPr>
              <a:t></a:t>
            </a:r>
            <a:r>
              <a:rPr lang="id-ID" dirty="0"/>
              <a:t> </a:t>
            </a:r>
            <a:r>
              <a:rPr lang="id-ID" i="1" dirty="0"/>
              <a:t>M, </a:t>
            </a:r>
            <a:r>
              <a:rPr lang="id-ID" dirty="0"/>
              <a:t>persentase </a:t>
            </a:r>
            <a:r>
              <a:rPr lang="id-ID" dirty="0">
                <a:sym typeface="Wingdings" panose="05000000000000000000" pitchFamily="2" charset="2"/>
              </a:rPr>
              <a:t></a:t>
            </a:r>
            <a:r>
              <a:rPr lang="id-ID" dirty="0"/>
              <a:t> %, frekuensi </a:t>
            </a:r>
            <a:r>
              <a:rPr lang="id-ID" dirty="0">
                <a:sym typeface="Wingdings" panose="05000000000000000000" pitchFamily="2" charset="2"/>
              </a:rPr>
              <a:t></a:t>
            </a:r>
            <a:r>
              <a:rPr lang="id-ID" dirty="0"/>
              <a:t> </a:t>
            </a:r>
            <a:r>
              <a:rPr lang="id-ID" i="1" dirty="0"/>
              <a:t>f</a:t>
            </a:r>
            <a:r>
              <a:rPr lang="id-ID" dirty="0"/>
              <a:t>, simpang baku </a:t>
            </a:r>
            <a:r>
              <a:rPr lang="id-ID" dirty="0">
                <a:sym typeface="Wingdings" panose="05000000000000000000" pitchFamily="2" charset="2"/>
              </a:rPr>
              <a:t></a:t>
            </a:r>
            <a:r>
              <a:rPr lang="id-ID" dirty="0"/>
              <a:t> </a:t>
            </a:r>
            <a:r>
              <a:rPr lang="id-ID" i="1" dirty="0"/>
              <a:t>SD</a:t>
            </a:r>
            <a:r>
              <a:rPr lang="id-ID" dirty="0"/>
              <a:t>.</a:t>
            </a:r>
          </a:p>
          <a:p>
            <a:r>
              <a:rPr lang="id-ID" dirty="0"/>
              <a:t> </a:t>
            </a:r>
            <a:r>
              <a:rPr lang="id-ID" dirty="0" smtClean="0"/>
              <a:t>Data </a:t>
            </a:r>
            <a:r>
              <a:rPr lang="id-ID" dirty="0"/>
              <a:t>berupa angka (skor, indeks, frekuensi) ditulis rata kanan (</a:t>
            </a:r>
            <a:r>
              <a:rPr lang="id-ID" i="1" dirty="0"/>
              <a:t>right align</a:t>
            </a:r>
            <a:r>
              <a:rPr lang="id-ID" dirty="0"/>
              <a:t>), sedangkan data kualitatif ditulis rata kiri (</a:t>
            </a:r>
            <a:r>
              <a:rPr lang="id-ID" i="1" dirty="0"/>
              <a:t>left align</a:t>
            </a:r>
            <a:r>
              <a:rPr lang="id-ID" dirty="0"/>
              <a:t>). Untuk informasi di kolom pertama, baik berupa angka ataupun data kualitatif, dituliskan rata kiri</a:t>
            </a:r>
            <a:r>
              <a:rPr lang="id-ID" dirty="0" smtClean="0"/>
              <a:t>.</a:t>
            </a:r>
            <a:endParaRPr lang="id-ID" dirty="0"/>
          </a:p>
        </p:txBody>
      </p:sp>
    </p:spTree>
    <p:extLst>
      <p:ext uri="{BB962C8B-B14F-4D97-AF65-F5344CB8AC3E}">
        <p14:creationId xmlns:p14="http://schemas.microsoft.com/office/powerpoint/2010/main" val="18997311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smtClean="0">
                <a:solidFill>
                  <a:schemeClr val="accent6">
                    <a:lumMod val="50000"/>
                  </a:schemeClr>
                </a:solidFill>
              </a:rPr>
              <a:t>Penyajian tabel berdasarkan APA tahun 2010</a:t>
            </a:r>
            <a:endParaRPr lang="id-ID" dirty="0">
              <a:solidFill>
                <a:schemeClr val="accent6">
                  <a:lumMod val="50000"/>
                </a:schemeClr>
              </a:solidFill>
            </a:endParaRPr>
          </a:p>
        </p:txBody>
      </p:sp>
      <p:sp>
        <p:nvSpPr>
          <p:cNvPr id="3" name="Content Placeholder 2"/>
          <p:cNvSpPr>
            <a:spLocks noGrp="1"/>
          </p:cNvSpPr>
          <p:nvPr>
            <p:ph idx="1"/>
          </p:nvPr>
        </p:nvSpPr>
        <p:spPr/>
        <p:txBody>
          <a:bodyPr/>
          <a:lstStyle/>
          <a:p>
            <a:r>
              <a:rPr lang="id-ID" dirty="0" smtClean="0"/>
              <a:t>Tabel </a:t>
            </a:r>
            <a:r>
              <a:rPr lang="id-ID" dirty="0"/>
              <a:t>harus dinomori sesuai urutan penyajian, misal: “</a:t>
            </a:r>
            <a:r>
              <a:rPr lang="id-ID" i="1" dirty="0"/>
              <a:t>Tabel 1”</a:t>
            </a:r>
            <a:r>
              <a:rPr lang="id-ID" dirty="0"/>
              <a:t>, “</a:t>
            </a:r>
            <a:r>
              <a:rPr lang="id-ID" i="1" dirty="0"/>
              <a:t>Tabel 2”</a:t>
            </a:r>
            <a:r>
              <a:rPr lang="id-ID" dirty="0"/>
              <a:t>, dst. Bila tabel yang disajikan cukup banyak dan menyebar di sejumlah bab, dapat ditulis: “</a:t>
            </a:r>
            <a:r>
              <a:rPr lang="id-ID" i="1" dirty="0"/>
              <a:t>Tabel 2.1”</a:t>
            </a:r>
            <a:r>
              <a:rPr lang="id-ID" dirty="0"/>
              <a:t> (tabel pada bab 2, urutan pertama), “</a:t>
            </a:r>
            <a:r>
              <a:rPr lang="id-ID" i="1" dirty="0"/>
              <a:t>Tabel 3.3”</a:t>
            </a:r>
            <a:r>
              <a:rPr lang="id-ID" dirty="0"/>
              <a:t> (tabel pada bab 3, urutan ketiga), dst. Penomoran ini diletakkan di atas tabel, ditulis dengan huruf biasa dan tidak diakhiri tanda baca titik.</a:t>
            </a:r>
          </a:p>
        </p:txBody>
      </p:sp>
    </p:spTree>
    <p:extLst>
      <p:ext uri="{BB962C8B-B14F-4D97-AF65-F5344CB8AC3E}">
        <p14:creationId xmlns:p14="http://schemas.microsoft.com/office/powerpoint/2010/main" val="3069615721"/>
      </p:ext>
    </p:extLst>
  </p:cSld>
  <p:clrMapOvr>
    <a:masterClrMapping/>
  </p:clrMapOvr>
</p:sld>
</file>

<file path=ppt/theme/theme1.xml><?xml version="1.0" encoding="utf-8"?>
<a:theme xmlns:a="http://schemas.openxmlformats.org/drawingml/2006/main" name="esa unggul 2017">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1" id="{2354FA26-DF42-4A5C-A6F9-6E98B93C76D7}" vid="{BF65A41C-7C5D-4184-B732-14E8E24BE8A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esa unggul 2017</Template>
  <TotalTime>85</TotalTime>
  <Words>994</Words>
  <Application>Microsoft Office PowerPoint</Application>
  <PresentationFormat>On-screen Show (4:3)</PresentationFormat>
  <Paragraphs>210</Paragraphs>
  <Slides>15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Calibri</vt:lpstr>
      <vt:lpstr>Times New Roman</vt:lpstr>
      <vt:lpstr>Wingdings</vt:lpstr>
      <vt:lpstr>esa unggul 2017</vt:lpstr>
      <vt:lpstr>Menyajikan Tabel</vt:lpstr>
      <vt:lpstr>KEMAMPUAN AKHIR YANG DIHARAPKAN</vt:lpstr>
      <vt:lpstr>Menyajikan Tabel</vt:lpstr>
      <vt:lpstr>Apa itu tabel?</vt:lpstr>
      <vt:lpstr>Apa itu tabel?</vt:lpstr>
      <vt:lpstr>Apa itu tabel?</vt:lpstr>
      <vt:lpstr>Penyajian tabel berdasarkan APA tahun 2010</vt:lpstr>
      <vt:lpstr>Penyajian tabel berdasarkan APA tahun 2010</vt:lpstr>
      <vt:lpstr>Penyajian tabel berdasarkan APA tahun 2010</vt:lpstr>
      <vt:lpstr>Judul tabel</vt:lpstr>
      <vt:lpstr>Judul tabel</vt:lpstr>
      <vt:lpstr>Tabel</vt:lpstr>
      <vt:lpstr>Tabel</vt:lpstr>
      <vt:lpstr>Tabel</vt:lpstr>
      <vt:lpstr>Tabel</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Menuliskan Bab 3</dc:title>
  <dc:creator>Aries Yulianto</dc:creator>
  <cp:lastModifiedBy>Aries Yulianto</cp:lastModifiedBy>
  <cp:revision>9</cp:revision>
  <dcterms:created xsi:type="dcterms:W3CDTF">2018-01-05T06:15:24Z</dcterms:created>
  <dcterms:modified xsi:type="dcterms:W3CDTF">2018-01-05T07:40:25Z</dcterms:modified>
</cp:coreProperties>
</file>