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257" r:id="rId4"/>
    <p:sldId id="262" r:id="rId5"/>
    <p:sldId id="263" r:id="rId6"/>
    <p:sldId id="264" r:id="rId7"/>
    <p:sldId id="258" r:id="rId8"/>
    <p:sldId id="267" r:id="rId9"/>
    <p:sldId id="269" r:id="rId10"/>
    <p:sldId id="265" r:id="rId11"/>
    <p:sldId id="266" r:id="rId12"/>
    <p:sldId id="273" r:id="rId13"/>
    <p:sldId id="272" r:id="rId14"/>
    <p:sldId id="259" r:id="rId15"/>
    <p:sldId id="270" r:id="rId16"/>
    <p:sldId id="274" r:id="rId17"/>
    <p:sldId id="271" r:id="rId18"/>
    <p:sldId id="261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6600"/>
    <a:srgbClr val="00FFFF"/>
    <a:srgbClr val="FF99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d-ID" dirty="0" smtClean="0"/>
              <a:t>Seminar Topik Skripsi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dirty="0" smtClean="0"/>
              <a:t>Aries Yulianto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217C2-1FF7-4F60-8FB0-2F6000A231A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1673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3E026-114F-4DBB-B7CE-0DC186E532FD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3ED0F-7C55-4595-9160-6958CF1A347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596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ED0F-7C55-4595-9160-6958CF1A3478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371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ED0F-7C55-4595-9160-6958CF1A3478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471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A6AF5-A309-468A-8F74-E51E0BDF5B5D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B211-A45D-4462-87D3-C53F5105358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30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A6AF5-A309-468A-8F74-E51E0BDF5B5D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B211-A45D-4462-87D3-C53F5105358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817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A6AF5-A309-468A-8F74-E51E0BDF5B5D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B211-A45D-4462-87D3-C53F5105358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180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A6AF5-A309-468A-8F74-E51E0BDF5B5D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B211-A45D-4462-87D3-C53F5105358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7745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A6AF5-A309-468A-8F74-E51E0BDF5B5D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B211-A45D-4462-87D3-C53F5105358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03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A6AF5-A309-468A-8F74-E51E0BDF5B5D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B211-A45D-4462-87D3-C53F5105358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759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404040"/>
                </a:solidFill>
                <a:cs typeface="Arial" panose="020B0604020202020204" pitchFamily="34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A6AF5-A309-468A-8F74-E51E0BDF5B5D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B211-A45D-4462-87D3-C53F5105358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316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404040"/>
                </a:solidFill>
                <a:cs typeface="Arial" panose="020B0604020202020204" pitchFamily="34" charset="0"/>
              </a:rPr>
              <a:t>Materi Se</a:t>
            </a:r>
            <a:r>
              <a:rPr lang="id-ID" sz="2400" b="1">
                <a:solidFill>
                  <a:srgbClr val="404040"/>
                </a:solidFill>
                <a:cs typeface="Arial" panose="020B0604020202020204" pitchFamily="34" charset="0"/>
              </a:rPr>
              <a:t>sudah</a:t>
            </a:r>
            <a:r>
              <a:rPr lang="en-US" sz="2400" b="1">
                <a:solidFill>
                  <a:srgbClr val="404040"/>
                </a:solidFill>
                <a:cs typeface="Arial" panose="020B0604020202020204" pitchFamily="34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A6AF5-A309-468A-8F74-E51E0BDF5B5D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B211-A45D-4462-87D3-C53F5105358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726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A6AF5-A309-468A-8F74-E51E0BDF5B5D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B211-A45D-4462-87D3-C53F5105358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913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A6AF5-A309-468A-8F74-E51E0BDF5B5D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B211-A45D-4462-87D3-C53F5105358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890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A6AF5-A309-468A-8F74-E51E0BDF5B5D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B211-A45D-4462-87D3-C53F5105358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295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A6AF5-A309-468A-8F74-E51E0BDF5B5D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B211-A45D-4462-87D3-C53F5105358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265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A6AF5-A309-468A-8F74-E51E0BDF5B5D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B211-A45D-4462-87D3-C53F5105358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59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7FA6AF5-A309-468A-8F74-E51E0BDF5B5D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6D89B211-A45D-4462-87D3-C53F5105358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062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TOPIK dan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LATAR BELAKANG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sz="3000" dirty="0" smtClean="0"/>
              <a:t>Seminar Topik Skripsi - Kuliah 02</a:t>
            </a:r>
          </a:p>
          <a:p>
            <a:r>
              <a:rPr lang="id-ID" sz="3000" dirty="0" smtClean="0"/>
              <a:t>Aries Yulianto</a:t>
            </a:r>
          </a:p>
          <a:p>
            <a:r>
              <a:rPr lang="id-ID" sz="3000" dirty="0" smtClean="0"/>
              <a:t>Fakultas Psikologi</a:t>
            </a:r>
            <a:endParaRPr lang="id-ID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 dirty="0" smtClean="0"/>
              <a:t>Memilih topik Skripsi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id-ID" sz="2800" dirty="0" smtClean="0">
                <a:solidFill>
                  <a:srgbClr val="FF99CC"/>
                </a:solidFill>
              </a:rPr>
              <a:t>Topik Anda harus: </a:t>
            </a:r>
          </a:p>
          <a:p>
            <a:pPr>
              <a:spcBef>
                <a:spcPts val="0"/>
              </a:spcBef>
            </a:pPr>
            <a:r>
              <a:rPr lang="id-ID" sz="2600" dirty="0" smtClean="0"/>
              <a:t>Sesuai minat pribadi, termasuk payung penelitian</a:t>
            </a:r>
            <a:r>
              <a:rPr lang="en-US" sz="2600" dirty="0" smtClean="0"/>
              <a:t>.  </a:t>
            </a:r>
            <a:endParaRPr lang="id-ID" sz="2600" dirty="0" smtClean="0"/>
          </a:p>
          <a:p>
            <a:pPr lvl="0">
              <a:spcBef>
                <a:spcPts val="0"/>
              </a:spcBef>
            </a:pPr>
            <a:r>
              <a:rPr lang="id-ID" sz="2600" dirty="0" smtClean="0"/>
              <a:t>Topik penelitian psikologi, bukan bidang ilmu lainnya.  </a:t>
            </a:r>
          </a:p>
          <a:p>
            <a:pPr lvl="0">
              <a:spcBef>
                <a:spcPts val="0"/>
              </a:spcBef>
            </a:pPr>
            <a:r>
              <a:rPr lang="id-ID" sz="2600" dirty="0" smtClean="0"/>
              <a:t>Dimungkinkan adanya teori ttg variabel penelitian.  </a:t>
            </a:r>
          </a:p>
          <a:p>
            <a:pPr>
              <a:spcBef>
                <a:spcPts val="0"/>
              </a:spcBef>
            </a:pPr>
            <a:r>
              <a:rPr lang="id-ID" sz="2600" dirty="0" smtClean="0"/>
              <a:t>Dimungkinkan adanya instrumen penelitian (dari skripsi/jurnal, atau menyusun sendiri)</a:t>
            </a:r>
            <a:r>
              <a:rPr lang="en-US" sz="2600" dirty="0" smtClean="0"/>
              <a:t>.</a:t>
            </a:r>
            <a:endParaRPr lang="id-ID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Topik &amp; Pengerjaan Skripsi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id-ID" sz="3000" dirty="0" smtClean="0">
                <a:solidFill>
                  <a:srgbClr val="0000CC"/>
                </a:solidFill>
              </a:rPr>
              <a:t>Utk mempermudah pengerjaan skripsi:</a:t>
            </a:r>
          </a:p>
          <a:p>
            <a:pPr marL="635000" indent="-457200">
              <a:spcBef>
                <a:spcPts val="0"/>
              </a:spcBef>
            </a:pPr>
            <a:r>
              <a:rPr lang="id-ID" sz="2600" dirty="0" smtClean="0"/>
              <a:t>Pilih topik yg diminati &amp; dipahami oleh mhs &amp; pembimbing,</a:t>
            </a:r>
          </a:p>
          <a:p>
            <a:pPr marL="635000" indent="-457200">
              <a:spcBef>
                <a:spcPts val="0"/>
              </a:spcBef>
            </a:pPr>
            <a:r>
              <a:rPr lang="id-ID" sz="2600" dirty="0" smtClean="0"/>
              <a:t>Lanjutkan dari tugas kuliah (Metpen, psi. Eksperimen, konstruksi tes, dsb),</a:t>
            </a:r>
          </a:p>
          <a:p>
            <a:pPr marL="635000" indent="-457200">
              <a:spcBef>
                <a:spcPts val="0"/>
              </a:spcBef>
            </a:pPr>
            <a:r>
              <a:rPr lang="id-ID" sz="2600" dirty="0" smtClean="0"/>
              <a:t>Bergabung bersama teman yg ‘sepergaulan’ dgn pembimbing yg sama,</a:t>
            </a:r>
          </a:p>
          <a:p>
            <a:pPr marL="635000" indent="-457200">
              <a:spcBef>
                <a:spcPts val="0"/>
              </a:spcBef>
            </a:pPr>
            <a:r>
              <a:rPr lang="id-ID" sz="2600" dirty="0" smtClean="0"/>
              <a:t>Ikut dlm ‘penelitian payung’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01EB-A60A-4E83-8337-D3685DA0CBE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Topik &amp; Pengerjaan Skripsi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d-ID" sz="2600" dirty="0" smtClean="0"/>
              <a:t>Tentukan topik yg spesifik, tdk terlalu luas, namun jgn terlalu khusus/musiman.</a:t>
            </a:r>
          </a:p>
          <a:p>
            <a:pPr marL="628650" indent="85725">
              <a:spcBef>
                <a:spcPts val="0"/>
              </a:spcBef>
              <a:buNone/>
            </a:pPr>
            <a:r>
              <a:rPr lang="id-ID" sz="2400" dirty="0" smtClean="0"/>
              <a:t>- </a:t>
            </a:r>
            <a:r>
              <a:rPr lang="id-ID" sz="2400" dirty="0" smtClean="0">
                <a:solidFill>
                  <a:srgbClr val="0000CC"/>
                </a:solidFill>
              </a:rPr>
              <a:t>contoh</a:t>
            </a:r>
            <a:r>
              <a:rPr lang="id-ID" sz="2400" dirty="0" smtClean="0"/>
              <a:t>, Topik: PIO </a:t>
            </a:r>
            <a:r>
              <a:rPr lang="id-ID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d-ID" sz="2400" dirty="0" smtClean="0">
                <a:sym typeface="Wingdings" panose="05000000000000000000" pitchFamily="2" charset="2"/>
              </a:rPr>
              <a:t> </a:t>
            </a:r>
            <a:r>
              <a:rPr lang="id-ID" sz="2400" dirty="0" smtClean="0">
                <a:solidFill>
                  <a:srgbClr val="92D050"/>
                </a:solidFill>
                <a:sym typeface="Wingdings" panose="05000000000000000000" pitchFamily="2" charset="2"/>
              </a:rPr>
              <a:t>terlalu umum</a:t>
            </a:r>
          </a:p>
          <a:p>
            <a:pPr marL="628650" indent="85725">
              <a:spcBef>
                <a:spcPts val="0"/>
              </a:spcBef>
              <a:buNone/>
            </a:pPr>
            <a:r>
              <a:rPr lang="id-ID" sz="2400" dirty="0" smtClean="0">
                <a:sym typeface="Wingdings" panose="05000000000000000000" pitchFamily="2" charset="2"/>
              </a:rPr>
              <a:t>- </a:t>
            </a:r>
            <a:r>
              <a:rPr lang="id-ID" sz="2400" dirty="0" smtClean="0">
                <a:solidFill>
                  <a:srgbClr val="0000CC"/>
                </a:solidFill>
              </a:rPr>
              <a:t>contoh</a:t>
            </a:r>
            <a:r>
              <a:rPr lang="id-ID" sz="2400" dirty="0" smtClean="0">
                <a:sym typeface="Wingdings" panose="05000000000000000000" pitchFamily="2" charset="2"/>
              </a:rPr>
              <a:t>, Topik: Kepemimpinan </a:t>
            </a:r>
            <a:r>
              <a:rPr lang="id-ID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d-ID" sz="2400" dirty="0" smtClean="0">
                <a:sym typeface="Wingdings" panose="05000000000000000000" pitchFamily="2" charset="2"/>
              </a:rPr>
              <a:t> </a:t>
            </a:r>
            <a:r>
              <a:rPr lang="id-ID" sz="2400" dirty="0" smtClean="0">
                <a:solidFill>
                  <a:srgbClr val="92D050"/>
                </a:solidFill>
                <a:sym typeface="Wingdings" panose="05000000000000000000" pitchFamily="2" charset="2"/>
              </a:rPr>
              <a:t>sdh spesifik</a:t>
            </a:r>
          </a:p>
          <a:p>
            <a:pPr marL="628650" indent="85725">
              <a:spcBef>
                <a:spcPts val="0"/>
              </a:spcBef>
              <a:buNone/>
            </a:pPr>
            <a:r>
              <a:rPr lang="id-ID" sz="2400" dirty="0">
                <a:sym typeface="Wingdings" panose="05000000000000000000" pitchFamily="2" charset="2"/>
              </a:rPr>
              <a:t>- </a:t>
            </a:r>
            <a:r>
              <a:rPr lang="id-ID" sz="2400" dirty="0">
                <a:solidFill>
                  <a:srgbClr val="0000CC"/>
                </a:solidFill>
              </a:rPr>
              <a:t>contoh</a:t>
            </a:r>
            <a:r>
              <a:rPr lang="id-ID" sz="2400" dirty="0">
                <a:sym typeface="Wingdings" panose="05000000000000000000" pitchFamily="2" charset="2"/>
              </a:rPr>
              <a:t>, Topik: </a:t>
            </a:r>
            <a:r>
              <a:rPr lang="id-ID" sz="2400" dirty="0" smtClean="0">
                <a:sym typeface="Wingdings" panose="05000000000000000000" pitchFamily="2" charset="2"/>
              </a:rPr>
              <a:t>Pokemon Go </a:t>
            </a:r>
            <a:r>
              <a:rPr lang="id-ID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d-ID" sz="2400" dirty="0">
                <a:sym typeface="Wingdings" panose="05000000000000000000" pitchFamily="2" charset="2"/>
              </a:rPr>
              <a:t> </a:t>
            </a:r>
            <a:r>
              <a:rPr lang="id-ID" sz="2400" dirty="0" smtClean="0">
                <a:solidFill>
                  <a:srgbClr val="92D050"/>
                </a:solidFill>
                <a:sym typeface="Wingdings" panose="05000000000000000000" pitchFamily="2" charset="2"/>
              </a:rPr>
              <a:t>musiman</a:t>
            </a:r>
          </a:p>
          <a:p>
            <a:pPr>
              <a:spcBef>
                <a:spcPts val="0"/>
              </a:spcBef>
            </a:pPr>
            <a:r>
              <a:rPr lang="id-ID" sz="2600" dirty="0" smtClean="0"/>
              <a:t>Pastikan bahwa topik tsb dpt dilanjutkan menjadi skripsi.</a:t>
            </a:r>
          </a:p>
          <a:p>
            <a:pPr marL="800100">
              <a:spcBef>
                <a:spcPts val="0"/>
              </a:spcBef>
              <a:buNone/>
            </a:pPr>
            <a:r>
              <a:rPr lang="id-ID" sz="2400" dirty="0" smtClean="0">
                <a:solidFill>
                  <a:srgbClr val="00FFFF"/>
                </a:solidFill>
              </a:rPr>
              <a:t>-</a:t>
            </a:r>
            <a:r>
              <a:rPr lang="id-ID" sz="2400" dirty="0" smtClean="0"/>
              <a:t> pernah dibahas dlm kuliah</a:t>
            </a:r>
          </a:p>
          <a:p>
            <a:pPr marL="800100">
              <a:spcBef>
                <a:spcPts val="0"/>
              </a:spcBef>
              <a:buNone/>
            </a:pPr>
            <a:r>
              <a:rPr lang="id-ID" sz="2400" dirty="0" smtClean="0">
                <a:solidFill>
                  <a:srgbClr val="00FFFF"/>
                </a:solidFill>
              </a:rPr>
              <a:t>-</a:t>
            </a:r>
            <a:r>
              <a:rPr lang="id-ID" sz="2400" dirty="0" smtClean="0"/>
              <a:t> ada dosen yg menguasai</a:t>
            </a:r>
          </a:p>
          <a:p>
            <a:pPr marL="800100">
              <a:spcBef>
                <a:spcPts val="0"/>
              </a:spcBef>
              <a:buNone/>
            </a:pPr>
            <a:r>
              <a:rPr lang="id-ID" sz="2400" dirty="0" smtClean="0">
                <a:solidFill>
                  <a:srgbClr val="00FFFF"/>
                </a:solidFill>
              </a:rPr>
              <a:t>-</a:t>
            </a:r>
            <a:r>
              <a:rPr lang="id-ID" sz="2400" dirty="0" smtClean="0"/>
              <a:t> ada penelitian sblmnya</a:t>
            </a:r>
          </a:p>
          <a:p>
            <a:pPr>
              <a:spcBef>
                <a:spcPts val="0"/>
              </a:spcBef>
            </a:pPr>
            <a:r>
              <a:rPr lang="id-ID" sz="2600" dirty="0" smtClean="0"/>
              <a:t>Mulailah dari fenomena/kesenjangan yg dpt diamati dari kejadian sehari-hari.</a:t>
            </a:r>
          </a:p>
          <a:p>
            <a:pPr>
              <a:spcBef>
                <a:spcPts val="0"/>
              </a:spcBef>
              <a:buNone/>
            </a:pPr>
            <a:endParaRPr lang="id-ID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01EB-A60A-4E83-8337-D3685DA0CBE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RESPONSI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Tentukan topik skripsi &amp; fenomena serta data/bukti/info ttg hal tsb.</a:t>
            </a:r>
          </a:p>
          <a:p>
            <a:r>
              <a:rPr lang="id-ID" dirty="0" smtClean="0"/>
              <a:t>Buat dlm uraian (format skripsi).</a:t>
            </a:r>
          </a:p>
          <a:p>
            <a:r>
              <a:rPr lang="id-ID" dirty="0" smtClean="0"/>
              <a:t>Kumpulkan via milis, sblm jam ...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91201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id-ID" dirty="0" smtClean="0"/>
              <a:t>Bab 1: Latar Belakang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id-ID" sz="2700" dirty="0" smtClean="0"/>
              <a:t>Setelah topik dipilih, mulailah menuliskan latar belakang.</a:t>
            </a:r>
          </a:p>
          <a:p>
            <a:pPr lvl="0">
              <a:spcBef>
                <a:spcPts val="0"/>
              </a:spcBef>
            </a:pPr>
            <a:r>
              <a:rPr lang="id-ID" sz="2700" dirty="0" smtClean="0"/>
              <a:t>Latar </a:t>
            </a:r>
            <a:r>
              <a:rPr lang="en-US" sz="2700" dirty="0" smtClean="0"/>
              <a:t>B</a:t>
            </a:r>
            <a:r>
              <a:rPr lang="id-ID" sz="2700" dirty="0" smtClean="0"/>
              <a:t>elakang </a:t>
            </a:r>
            <a:r>
              <a:rPr lang="id-ID" sz="2700" dirty="0" smtClean="0">
                <a:sym typeface="Wingdings" pitchFamily="2" charset="2"/>
              </a:rPr>
              <a:t> m</a:t>
            </a:r>
            <a:r>
              <a:rPr lang="en-US" sz="2700" dirty="0" err="1" smtClean="0"/>
              <a:t>engenal</a:t>
            </a:r>
            <a:r>
              <a:rPr lang="id-ID" sz="2700" dirty="0" smtClean="0"/>
              <a:t>k</a:t>
            </a:r>
            <a:r>
              <a:rPr lang="en-US" sz="2700" dirty="0" smtClean="0"/>
              <a:t>an </a:t>
            </a:r>
            <a:r>
              <a:rPr lang="en-US" sz="2700" dirty="0" err="1" smtClean="0"/>
              <a:t>gejala</a:t>
            </a:r>
            <a:r>
              <a:rPr lang="en-US" sz="2700" dirty="0" smtClean="0"/>
              <a:t> </a:t>
            </a:r>
            <a:r>
              <a:rPr lang="id-ID" sz="2700" dirty="0" smtClean="0"/>
              <a:t>&amp; </a:t>
            </a:r>
            <a:r>
              <a:rPr lang="en-US" sz="2700" dirty="0" err="1" smtClean="0"/>
              <a:t>variabel</a:t>
            </a:r>
            <a:r>
              <a:rPr lang="en-US" sz="2700" dirty="0" smtClean="0"/>
              <a:t> </a:t>
            </a:r>
            <a:r>
              <a:rPr lang="en-US" sz="2700" dirty="0" err="1" smtClean="0"/>
              <a:t>yg</a:t>
            </a:r>
            <a:r>
              <a:rPr lang="en-US" sz="2700" dirty="0" smtClean="0"/>
              <a:t> </a:t>
            </a:r>
            <a:r>
              <a:rPr lang="id-ID" sz="2700" dirty="0" smtClean="0"/>
              <a:t>akan </a:t>
            </a:r>
            <a:r>
              <a:rPr lang="en-US" sz="2700" dirty="0" err="1" smtClean="0"/>
              <a:t>diteliti</a:t>
            </a:r>
            <a:r>
              <a:rPr lang="en-US" sz="2700" dirty="0" smtClean="0"/>
              <a:t>, </a:t>
            </a:r>
            <a:r>
              <a:rPr lang="en-US" sz="2700" dirty="0" err="1" smtClean="0"/>
              <a:t>relevansi</a:t>
            </a:r>
            <a:r>
              <a:rPr lang="id-ID" sz="2700" dirty="0" smtClean="0"/>
              <a:t>/urgensi</a:t>
            </a:r>
            <a:r>
              <a:rPr lang="en-US" sz="2700" dirty="0" smtClean="0"/>
              <a:t> </a:t>
            </a:r>
            <a:r>
              <a:rPr lang="en-US" sz="2700" dirty="0" err="1" smtClean="0"/>
              <a:t>penelitian</a:t>
            </a:r>
            <a:r>
              <a:rPr lang="en-US" sz="2700" dirty="0" smtClean="0"/>
              <a:t>, </a:t>
            </a:r>
            <a:r>
              <a:rPr lang="id-ID" sz="2700" dirty="0" smtClean="0"/>
              <a:t>&amp;</a:t>
            </a:r>
            <a:r>
              <a:rPr lang="en-US" sz="2700" dirty="0" smtClean="0"/>
              <a:t> </a:t>
            </a:r>
            <a:r>
              <a:rPr lang="en-US" sz="2700" dirty="0" err="1" smtClean="0"/>
              <a:t>pertanyaan</a:t>
            </a:r>
            <a:r>
              <a:rPr lang="en-US" sz="2700" dirty="0" smtClean="0"/>
              <a:t> </a:t>
            </a:r>
            <a:r>
              <a:rPr lang="en-US" sz="2700" dirty="0" err="1" smtClean="0"/>
              <a:t>penelitian</a:t>
            </a:r>
            <a:r>
              <a:rPr lang="en-US" sz="2700" dirty="0" smtClean="0"/>
              <a:t>. </a:t>
            </a:r>
            <a:endParaRPr lang="id-ID" sz="2700" dirty="0" smtClean="0"/>
          </a:p>
          <a:p>
            <a:pPr lvl="0">
              <a:spcBef>
                <a:spcPts val="0"/>
              </a:spcBef>
            </a:pPr>
            <a:r>
              <a:rPr lang="id-ID" sz="2700" dirty="0" smtClean="0"/>
              <a:t>Tujuan penyajian latar belakang adalah agar pembaca dapat memahami (untuk kemudian menyetujui) mengapa topik ini penting untuk diteliti.</a:t>
            </a:r>
          </a:p>
          <a:p>
            <a:pPr lvl="0">
              <a:spcBef>
                <a:spcPts val="0"/>
              </a:spcBef>
            </a:pPr>
            <a:r>
              <a:rPr lang="id-ID" sz="2700" dirty="0" smtClean="0"/>
              <a:t>Ditulis dlm 5-8 hlmn.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id-ID" sz="3400" dirty="0" smtClean="0"/>
              <a:t>Apa yang ditulis dalam </a:t>
            </a:r>
            <a:br>
              <a:rPr lang="id-ID" sz="3400" dirty="0" smtClean="0"/>
            </a:br>
            <a:r>
              <a:rPr lang="id-ID" sz="3400" dirty="0" smtClean="0"/>
              <a:t>Latar Belakang?</a:t>
            </a:r>
            <a:endParaRPr lang="id-ID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00FFFF"/>
                </a:solidFill>
              </a:rPr>
              <a:t>Secara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umum</a:t>
            </a:r>
            <a:r>
              <a:rPr lang="en-US" dirty="0" smtClean="0">
                <a:solidFill>
                  <a:srgbClr val="00FFFF"/>
                </a:solidFill>
              </a:rPr>
              <a:t>, </a:t>
            </a:r>
            <a:r>
              <a:rPr lang="id-ID" dirty="0" smtClean="0">
                <a:solidFill>
                  <a:srgbClr val="00FFFF"/>
                </a:solidFill>
              </a:rPr>
              <a:t>berisi</a:t>
            </a:r>
            <a:r>
              <a:rPr lang="en-US" dirty="0" smtClean="0">
                <a:solidFill>
                  <a:srgbClr val="00FFFF"/>
                </a:solidFill>
              </a:rPr>
              <a:t>: </a:t>
            </a:r>
            <a:endParaRPr lang="id-ID" dirty="0" smtClean="0">
              <a:solidFill>
                <a:srgbClr val="00FFFF"/>
              </a:solidFill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3100" dirty="0" smtClean="0"/>
              <a:t>pengungkapan konteks dari gejala/fenomena,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3100" dirty="0" smtClean="0"/>
              <a:t>perkenalan gejala yg </a:t>
            </a:r>
            <a:r>
              <a:rPr lang="en-US" sz="3100" dirty="0" err="1" smtClean="0"/>
              <a:t>akan</a:t>
            </a:r>
            <a:r>
              <a:rPr lang="en-US" sz="3100" dirty="0" smtClean="0"/>
              <a:t> </a:t>
            </a:r>
            <a:r>
              <a:rPr lang="en-US" sz="3100" dirty="0" err="1" smtClean="0"/>
              <a:t>diteliti</a:t>
            </a:r>
            <a:r>
              <a:rPr lang="en-US" sz="3100" dirty="0" smtClean="0"/>
              <a:t> </a:t>
            </a:r>
            <a:r>
              <a:rPr lang="id-ID" sz="3100" dirty="0" smtClean="0"/>
              <a:t>&amp;</a:t>
            </a:r>
            <a:r>
              <a:rPr lang="en-US" sz="3100" dirty="0" smtClean="0"/>
              <a:t> </a:t>
            </a:r>
            <a:r>
              <a:rPr lang="en-US" sz="3100" dirty="0" err="1" smtClean="0"/>
              <a:t>memiliki</a:t>
            </a:r>
            <a:r>
              <a:rPr lang="en-US" sz="3100" dirty="0" smtClean="0"/>
              <a:t> </a:t>
            </a:r>
            <a:r>
              <a:rPr lang="en-US" sz="3100" dirty="0" err="1" smtClean="0"/>
              <a:t>kelayakan</a:t>
            </a:r>
            <a:r>
              <a:rPr lang="en-US" sz="3100" dirty="0" smtClean="0"/>
              <a:t> </a:t>
            </a:r>
            <a:r>
              <a:rPr lang="en-US" sz="3100" dirty="0" err="1" smtClean="0"/>
              <a:t>utk</a:t>
            </a:r>
            <a:r>
              <a:rPr lang="id-ID" sz="3100" dirty="0" smtClean="0"/>
              <a:t> diteliti,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3100" dirty="0" smtClean="0"/>
              <a:t>perkenalan variabel</a:t>
            </a:r>
            <a:r>
              <a:rPr lang="en-US" sz="3100" dirty="0" smtClean="0"/>
              <a:t> &amp;</a:t>
            </a:r>
            <a:r>
              <a:rPr lang="id-ID" sz="3100" dirty="0" smtClean="0"/>
              <a:t> kaitan antar variabel (teori),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3100" dirty="0" smtClean="0"/>
              <a:t>penyajian data/informasi ttg kondisi yg ada di lapangan shg terlihat kesenjangan dgn kondisi yg di</a:t>
            </a:r>
            <a:r>
              <a:rPr lang="en-US" sz="3100" dirty="0" smtClean="0"/>
              <a:t>h</a:t>
            </a:r>
            <a:r>
              <a:rPr lang="id-ID" sz="3100" dirty="0" smtClean="0"/>
              <a:t>arapkan,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3100" dirty="0" smtClean="0"/>
              <a:t>Pengungkapan studi/penelitian2 sblmnya</a:t>
            </a:r>
            <a:r>
              <a:rPr lang="id-ID" sz="3100" i="1" dirty="0"/>
              <a:t>,</a:t>
            </a:r>
            <a:endParaRPr lang="id-ID" sz="3100" i="1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3100" dirty="0" smtClean="0"/>
              <a:t>Perbedaan penelitian ini dgn penelitian2 sblmnya,</a:t>
            </a:r>
            <a:r>
              <a:rPr lang="en-US" sz="3100" dirty="0" smtClean="0"/>
              <a:t> </a:t>
            </a:r>
            <a:endParaRPr lang="id-ID" sz="3100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100" dirty="0" smtClean="0"/>
              <a:t>r</a:t>
            </a:r>
            <a:r>
              <a:rPr lang="id-ID" sz="3100" dirty="0" smtClean="0"/>
              <a:t>umusan masalah atau pertanyaan penelitian (paragraf akhir dari </a:t>
            </a:r>
            <a:r>
              <a:rPr lang="en-US" sz="3100" dirty="0" smtClean="0"/>
              <a:t>l</a:t>
            </a:r>
            <a:r>
              <a:rPr lang="id-ID" sz="3100" dirty="0" smtClean="0"/>
              <a:t>atar </a:t>
            </a:r>
            <a:r>
              <a:rPr lang="en-US" sz="3100" dirty="0" smtClean="0"/>
              <a:t>b</a:t>
            </a:r>
            <a:r>
              <a:rPr lang="id-ID" sz="3100" dirty="0" smtClean="0"/>
              <a:t>elakang)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id-ID" sz="3400" dirty="0" smtClean="0"/>
              <a:t>Apa yang ditulis dalam </a:t>
            </a:r>
            <a:br>
              <a:rPr lang="id-ID" sz="3400" dirty="0" smtClean="0"/>
            </a:br>
            <a:r>
              <a:rPr lang="id-ID" sz="3400" dirty="0" smtClean="0"/>
              <a:t>Latar Belakang?</a:t>
            </a:r>
            <a:endParaRPr lang="id-ID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0000CC"/>
                </a:solidFill>
              </a:rPr>
              <a:t>S</a:t>
            </a:r>
            <a:r>
              <a:rPr lang="id-ID" sz="3000" dirty="0" smtClean="0">
                <a:solidFill>
                  <a:srgbClr val="0000CC"/>
                </a:solidFill>
              </a:rPr>
              <a:t>ebelum menulis latar belakang, sebaiknya membuat </a:t>
            </a:r>
            <a:r>
              <a:rPr lang="id-ID" sz="3000" dirty="0" smtClean="0">
                <a:solidFill>
                  <a:srgbClr val="FF0000"/>
                </a:solidFill>
              </a:rPr>
              <a:t>bagan/</a:t>
            </a:r>
            <a:r>
              <a:rPr lang="id-ID" sz="3000" i="1" dirty="0" smtClean="0">
                <a:solidFill>
                  <a:srgbClr val="FF0000"/>
                </a:solidFill>
              </a:rPr>
              <a:t>skema/flow-chart</a:t>
            </a:r>
            <a:r>
              <a:rPr lang="id-ID" sz="3000" dirty="0" smtClean="0">
                <a:solidFill>
                  <a:srgbClr val="FF0000"/>
                </a:solidFill>
              </a:rPr>
              <a:t> </a:t>
            </a:r>
            <a:r>
              <a:rPr lang="id-ID" sz="3000" dirty="0" smtClean="0">
                <a:solidFill>
                  <a:srgbClr val="0000CC"/>
                </a:solidFill>
              </a:rPr>
              <a:t>ttg apa yg harus disampaikan.</a:t>
            </a:r>
          </a:p>
          <a:p>
            <a:pPr marL="628650" lvl="0">
              <a:spcBef>
                <a:spcPts val="0"/>
              </a:spcBef>
              <a:buNone/>
            </a:pPr>
            <a:r>
              <a:rPr lang="id-ID" sz="2600" dirty="0" smtClean="0">
                <a:sym typeface="Wingdings" panose="05000000000000000000" pitchFamily="2" charset="2"/>
              </a:rPr>
              <a:t> Berisi pikiran peneliti ttg hal2 apa saja yg akan ditulis &amp; dicari/dieksplorasi lebih lanjut.</a:t>
            </a:r>
            <a:endParaRPr lang="id-ID" sz="2600" dirty="0" smtClean="0"/>
          </a:p>
        </p:txBody>
      </p:sp>
    </p:spTree>
    <p:extLst>
      <p:ext uri="{BB962C8B-B14F-4D97-AF65-F5344CB8AC3E}">
        <p14:creationId xmlns:p14="http://schemas.microsoft.com/office/powerpoint/2010/main" val="35084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id-ID" sz="4000" dirty="0" smtClean="0">
                <a:solidFill>
                  <a:srgbClr val="FF0000"/>
                </a:solidFill>
              </a:rPr>
              <a:t>Tipe Penelitian utk Skripsi</a:t>
            </a:r>
            <a:endParaRPr lang="id-ID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458200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017"/>
                <a:gridCol w="1895263"/>
                <a:gridCol w="2179320"/>
                <a:gridCol w="13716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Tipe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Tujuan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Contoh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Variabel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Statistik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Deskriptif (kualitatif,</a:t>
                      </a:r>
                      <a:r>
                        <a:rPr lang="id-ID" baseline="0" dirty="0" smtClean="0"/>
                        <a:t> kuantitatif)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Gambaran 1</a:t>
                      </a:r>
                      <a:r>
                        <a:rPr lang="id-ID" baseline="0" dirty="0" smtClean="0"/>
                        <a:t> variabel pada satu klp.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Gambaran konsep diri mahasiswa luar daerah.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Variabel  1 (tunggal)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Mean, presentase, kategorisasi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Korelasional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Hubungan</a:t>
                      </a:r>
                      <a:r>
                        <a:rPr lang="id-ID" baseline="0" dirty="0" smtClean="0"/>
                        <a:t> antara 2 variabel, tanpa menjelaskan sebab-akibat.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Hubungan konsep diri &amp; dukungan sosial pada remaja</a:t>
                      </a:r>
                      <a:r>
                        <a:rPr lang="id-ID" baseline="0" dirty="0" smtClean="0"/>
                        <a:t> kota.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Variabel 1, variabel 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Korelasi Pearson, korelasi Spearman, dsb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Komparatif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Perbedaan variabel di antara klp.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Perbedaan konsep diri antara remaja</a:t>
                      </a:r>
                      <a:r>
                        <a:rPr lang="id-ID" baseline="0" dirty="0" smtClean="0"/>
                        <a:t> kota &amp; remaja desa.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Variabel 1, variabel 2.</a:t>
                      </a:r>
                    </a:p>
                    <a:p>
                      <a:r>
                        <a:rPr lang="id-ID" dirty="0" smtClean="0"/>
                        <a:t>(VB, VT)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t-test, F-test anova.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Eksplanatif (non-eksp., quasi eksp., eksp.)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Pengaruh VB thd VT.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Pengaruh</a:t>
                      </a:r>
                      <a:r>
                        <a:rPr lang="id-ID" baseline="0" dirty="0" smtClean="0"/>
                        <a:t> penerimaan teman sebaya thd konsep diri remaja putus sekolah.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VB, VT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t-test, F-test anova, regresi.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01EB-A60A-4E83-8337-D3685DA0CBE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Tentukan judul &amp; topik penelitian dari skripsi anda.(berikan alasannya dgn data/ bukti yg relevan serta urgensinya)</a:t>
            </a:r>
          </a:p>
          <a:p>
            <a:r>
              <a:rPr lang="id-ID" dirty="0" smtClean="0"/>
              <a:t>perkirakan variabel &amp; teorinya, gunakan referensi yg relevan</a:t>
            </a:r>
          </a:p>
          <a:p>
            <a:r>
              <a:rPr lang="id-ID" dirty="0" smtClean="0"/>
              <a:t>Buat skema/flow-chart latar belakang</a:t>
            </a:r>
          </a:p>
          <a:p>
            <a:r>
              <a:rPr lang="id-ID" dirty="0" smtClean="0"/>
              <a:t>Kumpulkan via milis, paling lambat: selasa, 26 Sept 2017.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mampu memahami cara menentukan topik dan menulis latar belakang.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7688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00CC"/>
                </a:solidFill>
              </a:rPr>
              <a:t>Sistematika Penulisan Skripsi</a:t>
            </a:r>
            <a:br>
              <a:rPr lang="id-ID" dirty="0" smtClean="0">
                <a:solidFill>
                  <a:srgbClr val="0000CC"/>
                </a:solidFill>
              </a:rPr>
            </a:br>
            <a:r>
              <a:rPr lang="id-ID" sz="2000" dirty="0" smtClean="0"/>
              <a:t>(Bab IV, Pedoman Penulisan Skripsi, 2005, dengan penyesuaian seperlunya)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1773971"/>
            <a:ext cx="36004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BAGIAN  AWAL</a:t>
            </a:r>
            <a:endParaRPr lang="id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2134011"/>
            <a:ext cx="3600400" cy="34163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dirty="0" smtClean="0"/>
              <a:t>Sampul depan, 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Halaman judul, 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Halaman persetujuan,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Halaman pengesahan, 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Kata pengantar, 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Abstraksi (bahasa Indonesia), </a:t>
            </a:r>
          </a:p>
          <a:p>
            <a:pPr marL="342900" indent="-342900">
              <a:buFont typeface="+mj-lt"/>
              <a:buAutoNum type="arabicPeriod"/>
            </a:pPr>
            <a:r>
              <a:rPr lang="id-ID" i="1" dirty="0" smtClean="0"/>
              <a:t>Abstract </a:t>
            </a:r>
            <a:r>
              <a:rPr lang="id-ID" dirty="0" smtClean="0"/>
              <a:t>(bahasa Inggris), 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Daftar isi, 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Daftar tabel, 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Daftar gambar, 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Daftar lampiran, dan 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Daftar arti lambang &amp; singkatan.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00CC"/>
                </a:solidFill>
              </a:rPr>
              <a:t>Sistematika Penulisan Skripsi</a:t>
            </a:r>
            <a:br>
              <a:rPr lang="id-ID" dirty="0" smtClean="0">
                <a:solidFill>
                  <a:srgbClr val="0000CC"/>
                </a:solidFill>
              </a:rPr>
            </a:br>
            <a:r>
              <a:rPr lang="id-ID" sz="2000" dirty="0" smtClean="0"/>
              <a:t>(Bab IV, Pedoman Penulisan Skripsi, 2005, dengan penyesuaian seperlunya)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780928"/>
            <a:ext cx="2304256" cy="230832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id-ID" dirty="0" smtClean="0"/>
              <a:t>A. Latar Belakang Masalah</a:t>
            </a:r>
          </a:p>
          <a:p>
            <a:pPr marL="177800" indent="-177800"/>
            <a:r>
              <a:rPr lang="id-ID" dirty="0" smtClean="0"/>
              <a:t>B. Identifikasi Masalah</a:t>
            </a:r>
          </a:p>
          <a:p>
            <a:pPr marL="177800" indent="-177800"/>
            <a:r>
              <a:rPr lang="id-ID" dirty="0" smtClean="0"/>
              <a:t>C. Tujuan Penelitian</a:t>
            </a:r>
          </a:p>
          <a:p>
            <a:pPr marL="177800" indent="-177800"/>
            <a:r>
              <a:rPr lang="id-ID" dirty="0" smtClean="0"/>
              <a:t>D. Manfaat Penelitian</a:t>
            </a:r>
          </a:p>
          <a:p>
            <a:pPr marL="177800" indent="-177800"/>
            <a:r>
              <a:rPr lang="id-ID" dirty="0" smtClean="0"/>
              <a:t>E. Kerangka Berpikir</a:t>
            </a:r>
          </a:p>
          <a:p>
            <a:pPr marL="177800" indent="-177800"/>
            <a:r>
              <a:rPr lang="id-ID" dirty="0" smtClean="0"/>
              <a:t>F. Masalah &amp; Hipotesis Penelitian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132856"/>
            <a:ext cx="230425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Bab I </a:t>
            </a:r>
          </a:p>
          <a:p>
            <a:pPr algn="ctr"/>
            <a:r>
              <a:rPr lang="id-ID" dirty="0" smtClean="0"/>
              <a:t>(Pendahuluan)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1700808"/>
            <a:ext cx="23042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BAGIAN UTAMA</a:t>
            </a:r>
            <a:endParaRPr lang="id-ID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2132856"/>
            <a:ext cx="25922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Bab II </a:t>
            </a:r>
          </a:p>
          <a:p>
            <a:pPr algn="ctr"/>
            <a:r>
              <a:rPr lang="id-ID" dirty="0" smtClean="0"/>
              <a:t>(Tinjauan Teoritis)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5816" y="2776860"/>
            <a:ext cx="2592288" cy="286232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id-ID" dirty="0" smtClean="0"/>
              <a:t>Berisi: </a:t>
            </a:r>
          </a:p>
          <a:p>
            <a:pPr marL="177800" indent="-177800"/>
            <a:r>
              <a:rPr lang="id-ID" dirty="0" smtClean="0"/>
              <a:t>- definisi ttg variabel penelitian, </a:t>
            </a:r>
          </a:p>
          <a:p>
            <a:pPr marL="177800" indent="-177800"/>
            <a:r>
              <a:rPr lang="id-ID" dirty="0" smtClean="0"/>
              <a:t>- dimensi pembentuk variabel, &amp; </a:t>
            </a:r>
          </a:p>
          <a:p>
            <a:pPr marL="177800" indent="-177800"/>
            <a:r>
              <a:rPr lang="id-ID" dirty="0" smtClean="0"/>
              <a:t>- faktor yg mempengaruhi variabel.</a:t>
            </a:r>
          </a:p>
          <a:p>
            <a:pPr marL="177800" indent="-177800"/>
            <a:r>
              <a:rPr lang="id-ID" dirty="0" smtClean="0"/>
              <a:t>(disesuaikan dgn jenis penelitian &amp; teori ttg variabel)  </a:t>
            </a: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5687616" y="2748984"/>
            <a:ext cx="3276872" cy="34163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id-ID" dirty="0" smtClean="0"/>
              <a:t>A. Rancangan Penelitian</a:t>
            </a:r>
          </a:p>
          <a:p>
            <a:pPr marL="177800" indent="-177800"/>
            <a:r>
              <a:rPr lang="id-ID" dirty="0" smtClean="0"/>
              <a:t>B. Populasi &amp; Sampel Penelitian: populasi, karakteristik sampel, teknik pengambilan sampel.</a:t>
            </a:r>
          </a:p>
          <a:p>
            <a:pPr marL="177800" indent="-177800"/>
            <a:r>
              <a:rPr lang="id-ID" dirty="0" smtClean="0"/>
              <a:t>C. Variabel Penelitian: definisi teoritis &amp; definisi operasional.</a:t>
            </a:r>
          </a:p>
          <a:p>
            <a:pPr marL="177800" indent="-177800"/>
            <a:r>
              <a:rPr lang="id-ID" dirty="0" smtClean="0"/>
              <a:t>D. Alat Ukur: penjelasan, kisi2, pengujian psikometri.</a:t>
            </a:r>
          </a:p>
          <a:p>
            <a:pPr marL="177800" indent="-177800"/>
            <a:r>
              <a:rPr lang="id-ID" dirty="0" smtClean="0"/>
              <a:t>E. Teknik Analisis Data</a:t>
            </a:r>
          </a:p>
          <a:p>
            <a:pPr marL="177800" indent="-177800"/>
            <a:r>
              <a:rPr lang="id-ID" dirty="0" smtClean="0"/>
              <a:t>F. Waktu dan Tempat Penelitian</a:t>
            </a:r>
          </a:p>
          <a:p>
            <a:pPr marL="177800" indent="-177800"/>
            <a:r>
              <a:rPr lang="id-ID" dirty="0" smtClean="0"/>
              <a:t>G. Prosedur Pelaksanaan Penelitian</a:t>
            </a:r>
            <a:endParaRPr lang="id-ID" dirty="0"/>
          </a:p>
        </p:txBody>
      </p:sp>
      <p:sp>
        <p:nvSpPr>
          <p:cNvPr id="17" name="TextBox 16"/>
          <p:cNvSpPr txBox="1"/>
          <p:nvPr/>
        </p:nvSpPr>
        <p:spPr>
          <a:xfrm>
            <a:off x="5687616" y="2134597"/>
            <a:ext cx="32768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Bab III </a:t>
            </a:r>
          </a:p>
          <a:p>
            <a:pPr algn="ctr"/>
            <a:r>
              <a:rPr lang="id-ID" dirty="0" smtClean="0"/>
              <a:t>(Metode Penelitian)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00CC"/>
                </a:solidFill>
              </a:rPr>
              <a:t>Sistematika Penulisan Skripsi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2000" dirty="0" smtClean="0"/>
              <a:t>(Bab IV, Pedoman Penulisan Skripsi, 2005, dengan penyesuaian seperlunya)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1840756"/>
            <a:ext cx="23762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BAGIAN UTAMA</a:t>
            </a:r>
            <a:endParaRPr lang="id-ID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416820"/>
            <a:ext cx="367240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Bab IV </a:t>
            </a:r>
          </a:p>
          <a:p>
            <a:pPr algn="ctr"/>
            <a:r>
              <a:rPr lang="id-ID" dirty="0" smtClean="0"/>
              <a:t>(Hasil Penelitian &amp; Pembahasan)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2080" y="2416820"/>
            <a:ext cx="266429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Bab V </a:t>
            </a:r>
          </a:p>
          <a:p>
            <a:pPr algn="ctr"/>
            <a:r>
              <a:rPr lang="id-ID" dirty="0" smtClean="0"/>
              <a:t>(Kesimpulan &amp; Saran)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3064892"/>
            <a:ext cx="3672408" cy="230832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id-ID" dirty="0" smtClean="0"/>
              <a:t>•Untuk penelitian kuantitatif berisi: Gambaran Partisipan,  Hasil pengujian psikometri alat ukur, Uji hipotesis, analisis berdasarkan data penunjang, &amp; pembahasan.</a:t>
            </a:r>
          </a:p>
          <a:p>
            <a:pPr marL="177800" indent="-177800"/>
            <a:r>
              <a:rPr lang="id-ID" dirty="0" smtClean="0"/>
              <a:t>• Untuk penelitian kualitatif berisi: Gambaran Partisipan, hasil penelitian, &amp; pembahasan.</a:t>
            </a: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5292080" y="3064892"/>
            <a:ext cx="2664296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id-ID" dirty="0" smtClean="0"/>
              <a:t>A. Kesimpulan</a:t>
            </a:r>
          </a:p>
          <a:p>
            <a:pPr marL="177800" indent="-177800"/>
            <a:r>
              <a:rPr lang="id-ID" dirty="0" smtClean="0"/>
              <a:t>B. Saran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00CC"/>
                </a:solidFill>
              </a:rPr>
              <a:t>Sistematika Penulisan Skripsi</a:t>
            </a:r>
            <a:br>
              <a:rPr lang="id-ID" dirty="0" smtClean="0">
                <a:solidFill>
                  <a:srgbClr val="0000CC"/>
                </a:solidFill>
              </a:rPr>
            </a:br>
            <a:r>
              <a:rPr lang="id-ID" sz="2000" dirty="0" smtClean="0"/>
              <a:t>(Bab IV, Pedoman Penulisan Skripsi, 2005, dengan penyesuaian seperlunya)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084655"/>
            <a:ext cx="27363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BAGIAN  AKHIR</a:t>
            </a:r>
            <a:endParaRPr lang="id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2444695"/>
            <a:ext cx="2736304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Tx/>
              <a:buChar char="-"/>
            </a:pPr>
            <a:r>
              <a:rPr lang="id-ID" dirty="0" smtClean="0"/>
              <a:t>Daftar Pustaka, </a:t>
            </a:r>
          </a:p>
          <a:p>
            <a:pPr marL="177800" indent="-177800">
              <a:buFontTx/>
              <a:buChar char="-"/>
            </a:pPr>
            <a:r>
              <a:rPr lang="id-ID" dirty="0" smtClean="0"/>
              <a:t>Lampiran (alat ukur, perhitungan statistik, transkrip wawancara)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 dirty="0" smtClean="0">
                <a:solidFill>
                  <a:srgbClr val="C00000"/>
                </a:solidFill>
              </a:rPr>
              <a:t>Memilih topik Skripsi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d-ID" sz="2800" dirty="0" smtClean="0"/>
              <a:t>Sebelum memulai meneliti utk skripsi, tentukan TOPIK terlebih dahulu.</a:t>
            </a:r>
          </a:p>
          <a:p>
            <a:pPr>
              <a:spcBef>
                <a:spcPts val="0"/>
              </a:spcBef>
            </a:pPr>
            <a:r>
              <a:rPr lang="id-ID" sz="2800" dirty="0" smtClean="0"/>
              <a:t>Topik akan menentukan: </a:t>
            </a:r>
            <a:r>
              <a:rPr lang="id-ID" sz="2800" dirty="0" smtClean="0">
                <a:solidFill>
                  <a:srgbClr val="0000CC"/>
                </a:solidFill>
              </a:rPr>
              <a:t>APA </a:t>
            </a:r>
            <a:r>
              <a:rPr lang="id-ID" sz="2800" dirty="0" smtClean="0"/>
              <a:t>&amp; </a:t>
            </a:r>
            <a:r>
              <a:rPr lang="id-ID" sz="2800" dirty="0" smtClean="0">
                <a:solidFill>
                  <a:srgbClr val="0000CC"/>
                </a:solidFill>
              </a:rPr>
              <a:t>SIAPA </a:t>
            </a:r>
            <a:r>
              <a:rPr lang="id-ID" sz="2800" dirty="0" smtClean="0"/>
              <a:t>yg akan diteliti.</a:t>
            </a:r>
          </a:p>
          <a:p>
            <a:pPr>
              <a:spcBef>
                <a:spcPts val="0"/>
              </a:spcBef>
            </a:pPr>
            <a:r>
              <a:rPr lang="id-ID" sz="2800" dirty="0" smtClean="0">
                <a:solidFill>
                  <a:srgbClr val="0000CC"/>
                </a:solidFill>
              </a:rPr>
              <a:t>Sumber topik:</a:t>
            </a:r>
          </a:p>
          <a:p>
            <a:pPr marL="725488">
              <a:spcBef>
                <a:spcPts val="0"/>
              </a:spcBef>
              <a:buNone/>
            </a:pPr>
            <a:r>
              <a:rPr lang="id-ID" sz="2600" dirty="0" smtClean="0"/>
              <a:t>- kejadian/pengalaman pribadi/sehari-hari</a:t>
            </a:r>
          </a:p>
          <a:p>
            <a:pPr marL="725488">
              <a:spcBef>
                <a:spcPts val="0"/>
              </a:spcBef>
              <a:buNone/>
            </a:pPr>
            <a:r>
              <a:rPr lang="id-ID" sz="2600" dirty="0" smtClean="0"/>
              <a:t>- tugas/materi/buku kuliah</a:t>
            </a:r>
          </a:p>
          <a:p>
            <a:pPr marL="725488">
              <a:spcBef>
                <a:spcPts val="0"/>
              </a:spcBef>
              <a:buNone/>
            </a:pPr>
            <a:r>
              <a:rPr lang="id-ID" sz="2600" dirty="0" smtClean="0"/>
              <a:t>- penelitian sblmnya (jurnal, skripsi, lap. penelitian)</a:t>
            </a:r>
          </a:p>
          <a:p>
            <a:pPr marL="725488">
              <a:spcBef>
                <a:spcPts val="0"/>
              </a:spcBef>
              <a:buNone/>
            </a:pPr>
            <a:r>
              <a:rPr lang="id-ID" sz="2600" dirty="0" smtClean="0"/>
              <a:t>- penelitian payung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Penelitian Payung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id-ID" sz="2800" dirty="0" smtClean="0"/>
              <a:t>= </a:t>
            </a:r>
            <a:r>
              <a:rPr lang="id-ID" sz="2800" dirty="0" smtClean="0">
                <a:solidFill>
                  <a:srgbClr val="0000CC"/>
                </a:solidFill>
              </a:rPr>
              <a:t>penelitian bersama2 oleh bbrp mhs &amp; dosen ttg topik yg sama.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d-ID" sz="2800" dirty="0" smtClean="0">
                <a:solidFill>
                  <a:srgbClr val="FF0000"/>
                </a:solidFill>
              </a:rPr>
              <a:t>Tujuan:</a:t>
            </a:r>
            <a:r>
              <a:rPr lang="id-ID" sz="2800" dirty="0" smtClean="0"/>
              <a:t> mempercepat pengerjaan skripsi mhs, menambah penelitian &amp; kepakaran dosen.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d-ID" sz="2800" dirty="0" smtClean="0"/>
              <a:t>Topik dpt diajukan oleh dosen ataupun mhs.</a:t>
            </a:r>
          </a:p>
          <a:p>
            <a:pPr marL="273050" indent="-273050">
              <a:lnSpc>
                <a:spcPct val="110000"/>
              </a:lnSpc>
              <a:spcBef>
                <a:spcPts val="0"/>
              </a:spcBef>
            </a:pPr>
            <a:r>
              <a:rPr lang="id-ID" sz="2800" dirty="0" smtClean="0">
                <a:solidFill>
                  <a:srgbClr val="336600"/>
                </a:solidFill>
              </a:rPr>
              <a:t>Kesamaan &amp; perbedaan skripsi payung, biasanya :</a:t>
            </a:r>
          </a:p>
          <a:p>
            <a:pPr marL="628650" indent="-165100">
              <a:lnSpc>
                <a:spcPct val="110000"/>
              </a:lnSpc>
              <a:spcBef>
                <a:spcPts val="0"/>
              </a:spcBef>
              <a:buNone/>
            </a:pPr>
            <a:r>
              <a:rPr lang="id-ID" sz="2600" dirty="0" smtClean="0"/>
              <a:t>1. Variabel/alat ukur sama, beda responden.</a:t>
            </a:r>
          </a:p>
          <a:p>
            <a:pPr marL="628650" indent="-165100">
              <a:lnSpc>
                <a:spcPct val="110000"/>
              </a:lnSpc>
              <a:spcBef>
                <a:spcPts val="0"/>
              </a:spcBef>
              <a:buNone/>
            </a:pPr>
            <a:r>
              <a:rPr lang="id-ID" sz="2600" dirty="0" smtClean="0"/>
              <a:t>2. Variabel /alat ukur beda, responden sama.</a:t>
            </a:r>
          </a:p>
          <a:p>
            <a:pPr marL="628650" indent="-165100">
              <a:lnSpc>
                <a:spcPct val="110000"/>
              </a:lnSpc>
              <a:spcBef>
                <a:spcPts val="0"/>
              </a:spcBef>
              <a:buNone/>
            </a:pPr>
            <a:r>
              <a:rPr lang="id-ID" sz="2600" dirty="0" smtClean="0"/>
              <a:t>3. Topik sama, variabel &amp; responden beda.</a:t>
            </a:r>
          </a:p>
          <a:p>
            <a:pPr marL="273050" indent="-273050">
              <a:lnSpc>
                <a:spcPct val="110000"/>
              </a:lnSpc>
              <a:spcBef>
                <a:spcPts val="0"/>
              </a:spcBef>
            </a:pPr>
            <a:r>
              <a:rPr lang="id-ID" sz="2800" dirty="0" smtClean="0">
                <a:solidFill>
                  <a:srgbClr val="336600"/>
                </a:solidFill>
              </a:rPr>
              <a:t>Kelebihan penelitian payung:</a:t>
            </a:r>
          </a:p>
          <a:p>
            <a:pPr marL="450850" indent="-95250">
              <a:lnSpc>
                <a:spcPct val="110000"/>
              </a:lnSpc>
              <a:spcBef>
                <a:spcPts val="0"/>
              </a:spcBef>
              <a:buNone/>
            </a:pPr>
            <a:r>
              <a:rPr lang="id-ID" sz="2600" dirty="0" smtClean="0"/>
              <a:t>1. Lebih cepat </a:t>
            </a:r>
            <a:r>
              <a:rPr lang="id-ID" sz="2600" dirty="0" smtClean="0">
                <a:sym typeface="Wingdings" pitchFamily="2" charset="2"/>
              </a:rPr>
              <a:t> tdk berlama2 pada bab 1 &amp; bab 2.</a:t>
            </a:r>
          </a:p>
          <a:p>
            <a:pPr marL="450850" indent="-95250">
              <a:lnSpc>
                <a:spcPct val="110000"/>
              </a:lnSpc>
              <a:spcBef>
                <a:spcPts val="0"/>
              </a:spcBef>
              <a:buNone/>
            </a:pPr>
            <a:r>
              <a:rPr lang="id-ID" sz="2600" dirty="0" smtClean="0"/>
              <a:t>2. Mendapat tambahan dukungan sosial.</a:t>
            </a:r>
            <a:endParaRPr lang="id-ID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701EB-A60A-4E83-8337-D3685DA0CB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336600"/>
                </a:solidFill>
              </a:rPr>
              <a:t>Penelitian Payung yg tersedia</a:t>
            </a:r>
            <a:endParaRPr lang="id-ID" dirty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d-ID" sz="2600" dirty="0" smtClean="0"/>
              <a:t>Bu Sulis: </a:t>
            </a:r>
            <a:r>
              <a:rPr lang="id-ID" sz="2600" dirty="0" smtClean="0">
                <a:solidFill>
                  <a:srgbClr val="0000CC"/>
                </a:solidFill>
              </a:rPr>
              <a:t>keberfungsian keluarga, family conflict di era digital, </a:t>
            </a:r>
            <a:r>
              <a:rPr lang="id-ID" sz="2600" i="1" dirty="0" smtClean="0">
                <a:solidFill>
                  <a:srgbClr val="0000CC"/>
                </a:solidFill>
              </a:rPr>
              <a:t>psychological capital</a:t>
            </a:r>
            <a:r>
              <a:rPr lang="id-ID" sz="2600" dirty="0" smtClean="0">
                <a:solidFill>
                  <a:srgbClr val="0000CC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id-ID" sz="2600" dirty="0"/>
              <a:t>Bu </a:t>
            </a:r>
            <a:r>
              <a:rPr lang="id-ID" sz="2600" dirty="0" smtClean="0"/>
              <a:t>Yeny: </a:t>
            </a:r>
            <a:r>
              <a:rPr lang="id-ID" sz="2600" dirty="0" smtClean="0">
                <a:solidFill>
                  <a:srgbClr val="0000CC"/>
                </a:solidFill>
              </a:rPr>
              <a:t>aspek psikologis penderita diabetes</a:t>
            </a:r>
          </a:p>
          <a:p>
            <a:pPr>
              <a:spcBef>
                <a:spcPts val="0"/>
              </a:spcBef>
            </a:pPr>
            <a:r>
              <a:rPr lang="id-ID" sz="2600" dirty="0"/>
              <a:t>Bu </a:t>
            </a:r>
            <a:r>
              <a:rPr lang="id-ID" sz="2600" dirty="0" smtClean="0"/>
              <a:t>Noven: </a:t>
            </a:r>
            <a:r>
              <a:rPr lang="id-ID" sz="2600" dirty="0" smtClean="0">
                <a:solidFill>
                  <a:srgbClr val="0000CC"/>
                </a:solidFill>
              </a:rPr>
              <a:t>bullying, celebrity worship.</a:t>
            </a:r>
          </a:p>
          <a:p>
            <a:pPr>
              <a:spcBef>
                <a:spcPts val="0"/>
              </a:spcBef>
            </a:pPr>
            <a:endParaRPr lang="id-ID" sz="2600" dirty="0" smtClean="0"/>
          </a:p>
          <a:p>
            <a:pPr>
              <a:spcBef>
                <a:spcPts val="0"/>
              </a:spcBef>
            </a:pPr>
            <a:r>
              <a:rPr lang="id-ID" sz="2400" dirty="0" smtClean="0">
                <a:solidFill>
                  <a:srgbClr val="0000CC"/>
                </a:solidFill>
              </a:rPr>
              <a:t>Info lebih lanjut, silahkan menghubungi dosen yg bersangkutan.</a:t>
            </a:r>
            <a:endParaRPr lang="id-ID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unggul 2017 pertemua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unggul 2017 pertemuan 1</Template>
  <TotalTime>686</TotalTime>
  <Words>1063</Words>
  <Application>Microsoft Office PowerPoint</Application>
  <PresentationFormat>On-screen Show (4:3)</PresentationFormat>
  <Paragraphs>166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esa unggul 2017 pertemuan 1</vt:lpstr>
      <vt:lpstr>TOPIK dan LATAR BELAKANG</vt:lpstr>
      <vt:lpstr>KEMAMPUAN AKHIR YANG DIHARAPKAN</vt:lpstr>
      <vt:lpstr>Sistematika Penulisan Skripsi (Bab IV, Pedoman Penulisan Skripsi, 2005, dengan penyesuaian seperlunya)</vt:lpstr>
      <vt:lpstr>Sistematika Penulisan Skripsi (Bab IV, Pedoman Penulisan Skripsi, 2005, dengan penyesuaian seperlunya)</vt:lpstr>
      <vt:lpstr>Sistematika Penulisan Skripsi (Bab IV, Pedoman Penulisan Skripsi, 2005, dengan penyesuaian seperlunya)</vt:lpstr>
      <vt:lpstr>Sistematika Penulisan Skripsi (Bab IV, Pedoman Penulisan Skripsi, 2005, dengan penyesuaian seperlunya)</vt:lpstr>
      <vt:lpstr>Memilih topik Skripsi</vt:lpstr>
      <vt:lpstr>Penelitian Payung</vt:lpstr>
      <vt:lpstr>Penelitian Payung yg tersedia</vt:lpstr>
      <vt:lpstr>Memilih topik Skripsi</vt:lpstr>
      <vt:lpstr>Topik &amp; Pengerjaan Skripsi</vt:lpstr>
      <vt:lpstr>Topik &amp; Pengerjaan Skripsi</vt:lpstr>
      <vt:lpstr>TUGAS RESPONSI</vt:lpstr>
      <vt:lpstr>Bab 1: Latar Belakang</vt:lpstr>
      <vt:lpstr>Apa yang ditulis dalam  Latar Belakang?</vt:lpstr>
      <vt:lpstr>Apa yang ditulis dalam  Latar Belakang?</vt:lpstr>
      <vt:lpstr>Tipe Penelitian utk Skripsi</vt:lpstr>
      <vt:lpstr>Tugas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TOPIK &amp; LATAR BELAKANG</dc:title>
  <dc:creator>Aries Yulianto</dc:creator>
  <cp:lastModifiedBy>aries yulianto</cp:lastModifiedBy>
  <cp:revision>32</cp:revision>
  <cp:lastPrinted>2017-09-20T02:55:07Z</cp:lastPrinted>
  <dcterms:created xsi:type="dcterms:W3CDTF">2016-08-04T16:34:26Z</dcterms:created>
  <dcterms:modified xsi:type="dcterms:W3CDTF">2017-10-02T07:33:47Z</dcterms:modified>
</cp:coreProperties>
</file>