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70" r:id="rId3"/>
    <p:sldId id="259" r:id="rId4"/>
    <p:sldId id="266" r:id="rId5"/>
    <p:sldId id="261" r:id="rId6"/>
    <p:sldId id="262" r:id="rId7"/>
    <p:sldId id="257" r:id="rId8"/>
    <p:sldId id="260" r:id="rId9"/>
    <p:sldId id="269" r:id="rId10"/>
    <p:sldId id="263" r:id="rId11"/>
    <p:sldId id="264" r:id="rId12"/>
    <p:sldId id="258" r:id="rId13"/>
    <p:sldId id="267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CCFF"/>
    <a:srgbClr val="FF99FF"/>
    <a:srgbClr val="00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79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d-ID" dirty="0" smtClean="0"/>
              <a:t>Seminar Topik Skripsi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d-ID" dirty="0" smtClean="0"/>
              <a:t>Aries Yulianto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02030-5598-4E57-AC2E-EA942CC5F5A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9691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989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012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53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1283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104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718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456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120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0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961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BAC2A9C-A5B5-4CB2-A1E8-6DDEBDB078F1}" type="datetimeFigureOut">
              <a:rPr lang="id-ID" smtClean="0"/>
              <a:pPr/>
              <a:t>02/10/2017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4CECF5EA-AA1E-4C06-9F11-C816A9D180C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997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1524768"/>
            <a:ext cx="5707360" cy="1472184"/>
          </a:xfrm>
        </p:spPr>
        <p:txBody>
          <a:bodyPr/>
          <a:lstStyle/>
          <a:p>
            <a:r>
              <a:rPr lang="id-ID" b="1" dirty="0" smtClean="0">
                <a:solidFill>
                  <a:srgbClr val="FFFF00"/>
                </a:solidFill>
              </a:rPr>
              <a:t>Pilot Study: </a:t>
            </a:r>
            <a:br>
              <a:rPr lang="id-ID" b="1" dirty="0" smtClean="0">
                <a:solidFill>
                  <a:srgbClr val="FFFF00"/>
                </a:solidFill>
              </a:rPr>
            </a:br>
            <a:r>
              <a:rPr lang="id-ID" b="1" dirty="0" smtClean="0">
                <a:solidFill>
                  <a:srgbClr val="FFFF00"/>
                </a:solidFill>
              </a:rPr>
              <a:t>Data Pendukung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3429000"/>
            <a:ext cx="5832648" cy="1512168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Kuliah 03 - Seminar </a:t>
            </a:r>
            <a:r>
              <a:rPr lang="id-ID" dirty="0">
                <a:solidFill>
                  <a:schemeClr val="bg1"/>
                </a:solidFill>
              </a:rPr>
              <a:t>Topik Skripsi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Aries  </a:t>
            </a:r>
            <a:r>
              <a:rPr lang="id-ID" dirty="0" smtClean="0">
                <a:solidFill>
                  <a:schemeClr val="bg1"/>
                </a:solidFill>
              </a:rPr>
              <a:t>Yulianto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Fakultas 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id-ID" dirty="0" smtClean="0"/>
              <a:t>“Hubungan konflik kerja-keluarga &amp; dukungan pasangan pada ibu bekerja“</a:t>
            </a:r>
          </a:p>
          <a:p>
            <a:pPr>
              <a:spcBef>
                <a:spcPts val="0"/>
              </a:spcBef>
              <a:buNone/>
            </a:pPr>
            <a:r>
              <a:rPr lang="id-ID" sz="2400" dirty="0" smtClean="0"/>
              <a:t>Dasar pemikiran: </a:t>
            </a:r>
          </a:p>
          <a:p>
            <a:pPr>
              <a:spcBef>
                <a:spcPts val="0"/>
              </a:spcBef>
              <a:buNone/>
            </a:pPr>
            <a:r>
              <a:rPr lang="id-ID" sz="2400" dirty="0" smtClean="0"/>
              <a:t>- ibu yg bekerja memiliki alasan bermacam2</a:t>
            </a:r>
          </a:p>
          <a:p>
            <a:pPr>
              <a:spcBef>
                <a:spcPts val="0"/>
              </a:spcBef>
              <a:buNone/>
            </a:pPr>
            <a:r>
              <a:rPr lang="id-ID" sz="2400" dirty="0" smtClean="0"/>
              <a:t>- Seorang ibu bekerja dituntut menjalankan peran sbg ibu, istri, &amp; sekaligus karyawan.</a:t>
            </a:r>
          </a:p>
          <a:p>
            <a:pPr>
              <a:spcBef>
                <a:spcPts val="0"/>
              </a:spcBef>
              <a:buNone/>
            </a:pPr>
            <a:r>
              <a:rPr lang="id-ID" sz="2400" dirty="0" smtClean="0"/>
              <a:t>- Tdk jarang peran ganda tsb menimbulkan konflik; kesulitan menjalankan tugas/tuntutan dari satu peran menghambat utk menjalankan tuntutan dari peran lainnya.</a:t>
            </a:r>
          </a:p>
          <a:p>
            <a:pPr>
              <a:spcBef>
                <a:spcPts val="0"/>
              </a:spcBef>
              <a:buNone/>
            </a:pPr>
            <a:endParaRPr lang="id-ID" sz="2400" dirty="0" smtClean="0"/>
          </a:p>
          <a:p>
            <a:pPr>
              <a:spcBef>
                <a:spcPts val="0"/>
              </a:spcBef>
              <a:buNone/>
            </a:pPr>
            <a:r>
              <a:rPr lang="id-ID" sz="2400" dirty="0" smtClean="0">
                <a:solidFill>
                  <a:srgbClr val="C00000"/>
                </a:solidFill>
              </a:rPr>
              <a:t>Buat pertanyaan utk </a:t>
            </a:r>
            <a:r>
              <a:rPr lang="id-ID" sz="2400" i="1" dirty="0" smtClean="0">
                <a:solidFill>
                  <a:srgbClr val="C00000"/>
                </a:solidFill>
              </a:rPr>
              <a:t>pilot study </a:t>
            </a:r>
            <a:r>
              <a:rPr lang="id-ID" sz="2400" dirty="0" smtClean="0">
                <a:solidFill>
                  <a:srgbClr val="C00000"/>
                </a:solidFill>
              </a:rPr>
              <a:t>di atas!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07754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id-ID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31 </a:t>
            </a:r>
            <a:r>
              <a:rPr lang="en-US" dirty="0" err="1" smtClean="0">
                <a:solidFill>
                  <a:srgbClr val="FF0000"/>
                </a:solidFill>
              </a:rPr>
              <a:t>tahun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id-ID" dirty="0" smtClean="0">
                <a:solidFill>
                  <a:srgbClr val="FF0000"/>
                </a:solidFill>
              </a:rPr>
              <a:t> ibu 2 </a:t>
            </a:r>
            <a:r>
              <a:rPr lang="en-US" dirty="0" smtClean="0">
                <a:solidFill>
                  <a:srgbClr val="FF0000"/>
                </a:solidFill>
              </a:rPr>
              <a:t>orang </a:t>
            </a:r>
            <a:r>
              <a:rPr lang="en-US" dirty="0" err="1" smtClean="0">
                <a:solidFill>
                  <a:srgbClr val="FF0000"/>
                </a:solidFill>
              </a:rPr>
              <a:t>anak</a:t>
            </a:r>
            <a:r>
              <a:rPr lang="id-ID" dirty="0" smtClean="0">
                <a:solidFill>
                  <a:srgbClr val="FF0000"/>
                </a:solidFill>
              </a:rPr>
              <a:t>, karyawati bank 5 thn: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bantu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suami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pengeluaran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banyak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anak-anak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udah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umurnya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sekolah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Selama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belum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kadang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aku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ada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perasaan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nenek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ibu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mertua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red)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ngejagain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anak-anak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nyiapin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keperluan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anak-anak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takutnya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udah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betah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disini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pernah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ngeluh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aja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capek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juga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sabtu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masih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masuk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Padahal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weekend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maunya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ngerjain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rumah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aja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cucian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seminggu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numpuk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pasti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buat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ayahnya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pas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libur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anak-anak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minta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ditemenin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main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itu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duh cape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kalo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weekend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malah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istirahat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Suamiku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jarang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bantu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kerjaan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rumah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ngerjain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kayak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nyuci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baju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gitu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gak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bisa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weekend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mah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full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istirahat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”.</a:t>
            </a:r>
            <a:endParaRPr lang="id-ID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id-ID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Bagaimana </a:t>
            </a:r>
            <a:r>
              <a:rPr lang="id-ID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content analysis</a:t>
            </a:r>
            <a:r>
              <a:rPr lang="id-ID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-nya?</a:t>
            </a:r>
            <a:endParaRPr lang="id-ID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Responsi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400" dirty="0" smtClean="0"/>
              <a:t>Buat dasar pemikiran skripsi</a:t>
            </a:r>
          </a:p>
          <a:p>
            <a:pPr>
              <a:spcBef>
                <a:spcPts val="0"/>
              </a:spcBef>
            </a:pPr>
            <a:r>
              <a:rPr lang="id-ID" sz="2400" dirty="0" smtClean="0"/>
              <a:t>Buat pertanyaan untuk subjek pilot study</a:t>
            </a:r>
          </a:p>
          <a:p>
            <a:pPr>
              <a:spcBef>
                <a:spcPts val="0"/>
              </a:spcBef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d-ID" sz="2600" dirty="0" smtClean="0"/>
              <a:t>Lakukan </a:t>
            </a:r>
            <a:r>
              <a:rPr lang="id-ID" sz="2600" i="1" dirty="0" smtClean="0"/>
              <a:t>pilot study </a:t>
            </a:r>
            <a:r>
              <a:rPr lang="id-ID" sz="2600" dirty="0" smtClean="0"/>
              <a:t>melalui wawancara utk topik skripsi yg dipilih.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Lengkapi &amp; buat :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Dasar pemikiran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Karakteristik subjek (memunculkan kesenjangan)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Daftar pertanyaan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Rekaman wawancara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Transkrip wawancara</a:t>
            </a:r>
          </a:p>
          <a:p>
            <a:pPr>
              <a:spcBef>
                <a:spcPts val="0"/>
              </a:spcBef>
            </a:pPr>
            <a:r>
              <a:rPr lang="id-ID" sz="2600" i="1" dirty="0" smtClean="0"/>
              <a:t>Content analysis </a:t>
            </a:r>
            <a:r>
              <a:rPr lang="id-ID" sz="2600" dirty="0" smtClean="0"/>
              <a:t>hasil wawancara</a:t>
            </a:r>
            <a:endParaRPr lang="id-ID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Mahasiswa mampu melakukan </a:t>
            </a:r>
            <a:r>
              <a:rPr lang="id-ID" i="1" dirty="0"/>
              <a:t>pilot study</a:t>
            </a:r>
            <a:r>
              <a:rPr lang="id-ID" dirty="0"/>
              <a:t> untuk skripsi.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581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9275"/>
            <a:ext cx="8856984" cy="868363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id-ID" sz="3800" dirty="0" smtClean="0"/>
              <a:t>Apa yang harus ada dalam Latar Belakang?</a:t>
            </a:r>
            <a:endParaRPr lang="id-ID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0"/>
            <a:ext cx="7632848" cy="506916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Secara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umum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id-ID" dirty="0" smtClean="0">
                <a:solidFill>
                  <a:srgbClr val="0070C0"/>
                </a:solidFill>
              </a:rPr>
              <a:t>berisi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endParaRPr lang="id-ID" dirty="0" smtClean="0">
              <a:solidFill>
                <a:srgbClr val="0070C0"/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pengungkapan konteks dari gejala/fenomena,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perkenalan gejala yg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id-ID" dirty="0" smtClean="0"/>
              <a:t> diteliti,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perkenalan variabel</a:t>
            </a:r>
            <a:r>
              <a:rPr lang="en-US" dirty="0" smtClean="0"/>
              <a:t> &amp;</a:t>
            </a:r>
            <a:r>
              <a:rPr lang="id-ID" dirty="0" smtClean="0"/>
              <a:t> kaitan antar variabel (teori),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penyajian data/informasi ttg kondisi yg ada di lapangan shg terlihat kesenjangan dgn kondisi yg di</a:t>
            </a:r>
            <a:r>
              <a:rPr lang="en-US" dirty="0" smtClean="0"/>
              <a:t>h</a:t>
            </a:r>
            <a:r>
              <a:rPr lang="id-ID" dirty="0" smtClean="0"/>
              <a:t>arapkan,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Pengungkapan penelitian2 sblmnya</a:t>
            </a:r>
            <a:r>
              <a:rPr lang="id-ID" i="1" dirty="0"/>
              <a:t>,</a:t>
            </a:r>
            <a:endParaRPr lang="id-ID" i="1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id-ID" dirty="0" smtClean="0"/>
              <a:t>Perbedaan penelitian saat ini dgn penelitian2 sblmnya,</a:t>
            </a:r>
            <a:r>
              <a:rPr lang="en-US" dirty="0" smtClean="0"/>
              <a:t> </a:t>
            </a:r>
            <a:endParaRPr lang="id-ID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r</a:t>
            </a:r>
            <a:r>
              <a:rPr lang="id-ID" dirty="0" smtClean="0"/>
              <a:t>umusan masalah atau pertanyaan penelitian (paragraf akhir dari </a:t>
            </a:r>
            <a:r>
              <a:rPr lang="en-US" dirty="0" smtClean="0"/>
              <a:t>l</a:t>
            </a:r>
            <a:r>
              <a:rPr lang="id-ID" dirty="0" smtClean="0"/>
              <a:t>atar </a:t>
            </a:r>
            <a:r>
              <a:rPr lang="en-US" dirty="0" smtClean="0"/>
              <a:t>b</a:t>
            </a:r>
            <a:r>
              <a:rPr lang="id-ID" dirty="0" smtClean="0"/>
              <a:t>elakang).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3068960"/>
            <a:ext cx="93610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/>
              <a:t>Perlu </a:t>
            </a:r>
            <a:r>
              <a:rPr lang="id-ID" i="1" dirty="0" smtClean="0"/>
              <a:t>pilot study</a:t>
            </a:r>
            <a:endParaRPr lang="id-ID" i="1" dirty="0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V="1">
            <a:off x="1115616" y="2780928"/>
            <a:ext cx="360040" cy="7496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1115616" y="3530625"/>
            <a:ext cx="504056" cy="2372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Data Pendukung di Latar Belakang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2215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500" dirty="0" smtClean="0"/>
              <a:t>Utk menunjukkan bhw gejala/fenomena yg diangkat,  memang nyata/ada di lapangan, diperlukan data-data.</a:t>
            </a:r>
          </a:p>
          <a:p>
            <a:pPr>
              <a:spcBef>
                <a:spcPts val="0"/>
              </a:spcBef>
            </a:pPr>
            <a:r>
              <a:rPr lang="id-ID" sz="2500" dirty="0" smtClean="0">
                <a:solidFill>
                  <a:srgbClr val="FF0000"/>
                </a:solidFill>
              </a:rPr>
              <a:t>Sumber data:</a:t>
            </a:r>
          </a:p>
          <a:p>
            <a:pPr marL="623888" indent="-282575">
              <a:spcBef>
                <a:spcPts val="0"/>
              </a:spcBef>
              <a:buFont typeface="Courier New" pitchFamily="49" charset="0"/>
              <a:buChar char="o"/>
            </a:pPr>
            <a:r>
              <a:rPr lang="id-ID" sz="2400" dirty="0" smtClean="0"/>
              <a:t>Media massa (cetak atau online)</a:t>
            </a:r>
          </a:p>
          <a:p>
            <a:pPr marL="623888" indent="-282575">
              <a:spcBef>
                <a:spcPts val="0"/>
              </a:spcBef>
              <a:buFont typeface="Courier New" pitchFamily="49" charset="0"/>
              <a:buChar char="o"/>
            </a:pPr>
            <a:r>
              <a:rPr lang="id-ID" sz="2400" dirty="0" smtClean="0"/>
              <a:t>Studi2 sebelumnya (jurnal, laporan penelitian)</a:t>
            </a:r>
          </a:p>
          <a:p>
            <a:pPr marL="623888" indent="-282575">
              <a:spcBef>
                <a:spcPts val="0"/>
              </a:spcBef>
              <a:buFont typeface="Courier New" pitchFamily="49" charset="0"/>
              <a:buChar char="o"/>
            </a:pPr>
            <a:r>
              <a:rPr lang="id-ID" sz="2400" dirty="0" smtClean="0"/>
              <a:t>Pengalaman pribadi (blog, wawancara, observasi)</a:t>
            </a:r>
          </a:p>
          <a:p>
            <a:pPr marL="352425" indent="-282575">
              <a:spcBef>
                <a:spcPts val="0"/>
              </a:spcBef>
              <a:buFont typeface="Arial" pitchFamily="34" charset="0"/>
              <a:buChar char="•"/>
            </a:pPr>
            <a:r>
              <a:rPr lang="id-ID" sz="2500" dirty="0" smtClean="0"/>
              <a:t>Data harus dpt menunjukkan kesenjangan antara kenyataan &amp; ideal/harapan.</a:t>
            </a:r>
          </a:p>
          <a:p>
            <a:pPr marL="352425" indent="-282575">
              <a:spcBef>
                <a:spcPts val="0"/>
              </a:spcBef>
              <a:buFont typeface="Arial" pitchFamily="34" charset="0"/>
              <a:buChar char="•"/>
            </a:pPr>
            <a:r>
              <a:rPr lang="id-ID" sz="2500" i="1" dirty="0" smtClean="0">
                <a:solidFill>
                  <a:srgbClr val="00B050"/>
                </a:solidFill>
              </a:rPr>
              <a:t>Pilot study</a:t>
            </a:r>
            <a:r>
              <a:rPr lang="id-ID" sz="2500" dirty="0" smtClean="0"/>
              <a:t> </a:t>
            </a:r>
            <a:r>
              <a:rPr lang="id-ID" sz="2500" dirty="0" smtClean="0">
                <a:sym typeface="Wingdings" pitchFamily="2" charset="2"/>
              </a:rPr>
              <a:t></a:t>
            </a:r>
            <a:r>
              <a:rPr lang="id-ID" sz="2500" dirty="0" smtClean="0"/>
              <a:t> salah satu cara mendapat data pendukung dari pengalaman pribadi. </a:t>
            </a:r>
            <a:endParaRPr lang="id-ID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rgbClr val="C00000"/>
                </a:solidFill>
                <a:effectLst/>
              </a:rPr>
              <a:t>Pilot Study</a:t>
            </a:r>
            <a:r>
              <a:rPr lang="id-ID" dirty="0" smtClean="0">
                <a:effectLst/>
              </a:rPr>
              <a:t>: pengertian</a:t>
            </a:r>
            <a:endParaRPr lang="id-ID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52215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id-ID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studi pendahuluan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 2 pengertian </a:t>
            </a:r>
            <a:r>
              <a:rPr lang="id-ID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 study</a:t>
            </a:r>
            <a:r>
              <a:rPr lang="id-ID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berkaitan dgn penelitian: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id-ID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r>
              <a:rPr lang="id-ID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29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(Ian Stuart-Hamilton, 2007, </a:t>
            </a:r>
            <a:r>
              <a:rPr lang="en-US" sz="29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Dictionary of Psychological Testing</a:t>
            </a:r>
            <a:r>
              <a:rPr lang="id-ID" sz="29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9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Assessment and Treatment</a:t>
            </a:r>
            <a:r>
              <a:rPr lang="id-ID" sz="29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hlm.202)</a:t>
            </a:r>
          </a:p>
          <a:p>
            <a:pPr marL="528638" indent="-1873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 study 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Small scale study which is a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‘dress rehearsal’ for a proposed larger,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but identically structured study. It is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used to </a:t>
            </a:r>
            <a:r>
              <a:rPr lang="en-US" sz="29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practise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running tests 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ironing out problems which could not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 foreseen at the planning stage. Also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can be used to evaluate whether a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larger (and costlier) study is worth</a:t>
            </a:r>
            <a:r>
              <a:rPr lang="id-ID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9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running at all.</a:t>
            </a:r>
            <a:endParaRPr lang="id-ID" sz="29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27063" indent="-285750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id-ID" sz="29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Penelitian kecil (dgn sedikit responden) sbg ‘latihan’ utk penelitian yg lebih besar, namun dgn struktur yg sama. </a:t>
            </a:r>
          </a:p>
          <a:p>
            <a:pPr marL="627063" indent="-285750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id-ID" sz="29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Digunakan utk: </a:t>
            </a:r>
          </a:p>
          <a:p>
            <a:pPr marL="982663" indent="-28575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2400" dirty="0" smtClean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- latihan penelitian &amp; memperjelas masalah yg sblmnya tdk terlihat di tahap perencanaan.</a:t>
            </a:r>
          </a:p>
          <a:p>
            <a:pPr marL="982663" indent="-285750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Evaluasi apakah penelitian yg lebih besar dpt mungkin dilakukan.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rgbClr val="C00000"/>
                </a:solidFill>
                <a:effectLst/>
              </a:rPr>
              <a:t>Pilot Study</a:t>
            </a:r>
            <a:r>
              <a:rPr lang="id-ID" dirty="0" smtClean="0">
                <a:effectLst/>
              </a:rPr>
              <a:t>: pengertian</a:t>
            </a:r>
            <a:endParaRPr lang="id-ID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410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 2 pengertian berkaitan dgn penelitian: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2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r>
              <a:rPr lang="id-ID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(Cohen &amp; Swerdlik, 2009, </a:t>
            </a:r>
            <a:r>
              <a:rPr lang="en-US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Psychological Testing </a:t>
            </a:r>
            <a:r>
              <a:rPr lang="id-ID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n-US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Assessment:</a:t>
            </a:r>
            <a:r>
              <a:rPr lang="id-ID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Introduction to Tests </a:t>
            </a:r>
            <a:r>
              <a:rPr lang="id-ID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n-US" sz="2000" i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Measurement</a:t>
            </a:r>
            <a:r>
              <a:rPr lang="id-ID" sz="20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hlm.236)</a:t>
            </a:r>
          </a:p>
          <a:p>
            <a:pPr marL="623888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the context of test development, terms such as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 work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 study</a:t>
            </a:r>
            <a:r>
              <a:rPr lang="en-US" sz="20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</a:t>
            </a:r>
            <a:r>
              <a:rPr lang="id-ID" sz="20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i="1" dirty="0" smtClean="0">
                <a:solidFill>
                  <a:schemeClr val="accent3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research 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refer, in general, to the preliminary research surrounding the creation of a</a:t>
            </a: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proto</a:t>
            </a: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type of the test. Test items may be pilot studied (or piloted) to evaluate whether</a:t>
            </a: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they should be included in the final form of the instrument.</a:t>
            </a: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623888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Pengertian ini dlm konteks penyusunan tes; dimana </a:t>
            </a:r>
            <a:r>
              <a:rPr lang="id-ID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pilot study</a:t>
            </a: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dilakukan utk mengevaluasi aitem2 tes (uji psikometri). </a:t>
            </a:r>
          </a:p>
          <a:p>
            <a:pPr marL="623888" indent="-282575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 pembahasan skrg, pengertian no 1 yg digunakan.</a:t>
            </a:r>
            <a:endParaRPr lang="id-ID" sz="20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id-ID" dirty="0" smtClean="0"/>
              <a:t>Pilot Study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47800"/>
            <a:ext cx="8682168" cy="5410200"/>
          </a:xfrm>
        </p:spPr>
        <p:txBody>
          <a:bodyPr>
            <a:normAutofit fontScale="47500" lnSpcReduction="20000"/>
          </a:bodyPr>
          <a:lstStyle/>
          <a:p>
            <a:pPr marL="282575" indent="-282575">
              <a:lnSpc>
                <a:spcPct val="120000"/>
              </a:lnSpc>
              <a:spcBef>
                <a:spcPts val="0"/>
              </a:spcBef>
            </a:pPr>
            <a:r>
              <a:rPr lang="id-ID" sz="4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Secara khusus, </a:t>
            </a:r>
            <a:r>
              <a:rPr lang="id-ID" sz="42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 study </a:t>
            </a:r>
            <a:r>
              <a:rPr lang="id-ID" sz="4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dpt dianggap sbg kesempatan utk mewawancarai partisipan mengenai pengalaman mrk.</a:t>
            </a:r>
          </a:p>
          <a:p>
            <a:pPr marL="623888" indent="-282575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Perkataan mrk dpt mengkonfirmasi ketepatan dari metode yg dipilih, serta juga dpt memberikan </a:t>
            </a:r>
            <a:r>
              <a:rPr lang="en-US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id-ID" sz="3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ahan pemikiran tambahan &amp; bahan pertimbangan utk detil penelitian nantinya</a:t>
            </a:r>
            <a:r>
              <a:rPr lang="id-ID" sz="38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id-ID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(Duncan &amp; Crammer, 2011, </a:t>
            </a:r>
            <a:r>
              <a:rPr lang="id-ID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introduction to research methodology in psychology</a:t>
            </a:r>
            <a:r>
              <a:rPr lang="id-ID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hlm.205).</a:t>
            </a:r>
          </a:p>
          <a:p>
            <a:pPr marL="282575" indent="-282575">
              <a:lnSpc>
                <a:spcPct val="120000"/>
              </a:lnSpc>
              <a:spcBef>
                <a:spcPts val="0"/>
              </a:spcBef>
            </a:pPr>
            <a:r>
              <a:rPr lang="id-ID" sz="42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 study </a:t>
            </a:r>
            <a:r>
              <a:rPr lang="id-ID" sz="4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dpt membantu utk memformulasikan tujuan penelitian; sering kali dilakukan dgn wawancara (relatif) tdk terstruktur, thd bbrp subjek yg sama karakteristiknya dgn target </a:t>
            </a:r>
            <a:r>
              <a:rPr lang="id-ID" sz="420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penelitian </a:t>
            </a:r>
            <a:r>
              <a:rPr lang="id-ID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Gray, Williamson, Karp, </a:t>
            </a:r>
            <a:r>
              <a:rPr lang="id-ID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 D</a:t>
            </a:r>
            <a:r>
              <a:rPr lang="en-US" dirty="0" err="1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alphin</a:t>
            </a:r>
            <a:r>
              <a:rPr lang="id-ID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n-US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2007</a:t>
            </a:r>
            <a:r>
              <a:rPr lang="id-ID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Research Imagination</a:t>
            </a:r>
            <a:r>
              <a:rPr lang="id-ID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an introduction to qualitative &amp; quantitative </a:t>
            </a:r>
            <a:r>
              <a:rPr lang="en-US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d-ID" i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ethods, </a:t>
            </a:r>
            <a:r>
              <a:rPr lang="id-ID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hlm.124) </a:t>
            </a:r>
          </a:p>
          <a:p>
            <a:pPr marL="622300" indent="-282575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Selain digunakan sbg metode utama (dlm metode kualitatif), </a:t>
            </a:r>
            <a:r>
              <a:rPr lang="en-US" sz="4000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content analysis</a:t>
            </a:r>
            <a:r>
              <a:rPr lang="en-US" sz="4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id-ID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pt jg digunakan utk menguji dugaan awal sblm melakukan penelitian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id-ID" sz="4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800100" indent="-282575">
              <a:lnSpc>
                <a:spcPct val="120000"/>
              </a:lnSpc>
              <a:spcBef>
                <a:spcPts val="0"/>
              </a:spcBef>
              <a:buNone/>
            </a:pPr>
            <a:r>
              <a:rPr lang="id-ID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Dgn melakukan </a:t>
            </a:r>
            <a:r>
              <a:rPr lang="en-US" sz="3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pilot study</a:t>
            </a:r>
            <a:r>
              <a:rPr lang="id-ID" sz="3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menggunakan </a:t>
            </a:r>
            <a:r>
              <a:rPr lang="en-US" sz="36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content analysis </a:t>
            </a:r>
            <a:r>
              <a:rPr lang="id-ID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thd bbrp subjek,</a:t>
            </a:r>
            <a:r>
              <a:rPr lang="en-US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peneliti dpt membuat hipotesis &amp; menemukan variabel2 penting. (hlm.298)</a:t>
            </a:r>
            <a:endParaRPr lang="id-ID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/>
          <a:lstStyle/>
          <a:p>
            <a:r>
              <a:rPr lang="id-ID" dirty="0" smtClean="0">
                <a:solidFill>
                  <a:srgbClr val="0033CC"/>
                </a:solidFill>
              </a:rPr>
              <a:t>Pilot Study untuk Skripsi</a:t>
            </a:r>
            <a:endParaRPr lang="id-ID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76488" cy="51495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Utk menemukan variabel &amp; membuat hipotesis dari gejala/fenomena yg akan diteliti, mhs sebaiknya dpt melakukan </a:t>
            </a:r>
            <a:r>
              <a:rPr lang="id-ID" sz="22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pilot study</a:t>
            </a:r>
            <a:r>
              <a:rPr lang="id-ID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id-ID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Selain itu, utk meyakinkan apakah gejala yg diambil dpt diteliti secara psikologis.</a:t>
            </a:r>
          </a:p>
          <a:p>
            <a:pPr>
              <a:spcBef>
                <a:spcPts val="0"/>
              </a:spcBef>
            </a:pPr>
            <a:r>
              <a:rPr lang="id-ID" sz="2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Langkah </a:t>
            </a:r>
            <a:r>
              <a:rPr lang="id-ID" sz="2200" i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pilot study </a:t>
            </a:r>
            <a:r>
              <a:rPr lang="id-ID" sz="22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utk skripsi:</a:t>
            </a:r>
          </a:p>
          <a:p>
            <a:pPr marL="723900" indent="-285750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Buat dasar pemikiran mengapa gejala ingin diteliti,</a:t>
            </a:r>
          </a:p>
          <a:p>
            <a:pPr marL="723900" indent="-285750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Pilih bbrp subjek dgn karakteristik sama dgn target namun memunculkan kesenjangan,</a:t>
            </a:r>
          </a:p>
          <a:p>
            <a:pPr marL="723900" indent="-285750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Buat daftar pertanyaan wawacara yg dpt menggali pengalaman/ perasaan/ pikiran subjek terkait gejala,</a:t>
            </a:r>
          </a:p>
          <a:p>
            <a:pPr marL="723900" indent="-285750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Lakukan wawancara (sesuaikan gaya bahasa dgn subjek),</a:t>
            </a:r>
          </a:p>
          <a:p>
            <a:pPr marL="723900" indent="-285750">
              <a:spcBef>
                <a:spcPts val="0"/>
              </a:spcBef>
              <a:buFont typeface="+mj-lt"/>
              <a:buAutoNum type="arabicPeriod"/>
            </a:pP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Lakukan </a:t>
            </a:r>
            <a:r>
              <a:rPr lang="id-ID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content analysis</a:t>
            </a:r>
            <a:r>
              <a:rPr lang="id-ID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dari hasil wawancara.</a:t>
            </a:r>
            <a:endParaRPr lang="id-ID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id-ID" sz="2400" dirty="0" smtClean="0"/>
              <a:t>“</a:t>
            </a:r>
            <a:r>
              <a:rPr lang="en-US" sz="2400" dirty="0" err="1" smtClean="0"/>
              <a:t>pe</a:t>
            </a:r>
            <a:r>
              <a:rPr lang="id-ID" sz="2400" dirty="0"/>
              <a:t>ngaruh persepsi gaya kepemimpinan atasan </a:t>
            </a:r>
            <a:r>
              <a:rPr lang="id-ID" sz="2400" dirty="0" smtClean="0"/>
              <a:t>thd </a:t>
            </a:r>
            <a:r>
              <a:rPr lang="id-ID" sz="2400" dirty="0"/>
              <a:t>kepuasan kerja</a:t>
            </a:r>
            <a:r>
              <a:rPr lang="en-US" sz="2400" dirty="0"/>
              <a:t> </a:t>
            </a:r>
            <a:r>
              <a:rPr lang="en-US" sz="2400" dirty="0" err="1" smtClean="0"/>
              <a:t>karyawan</a:t>
            </a:r>
            <a:r>
              <a:rPr lang="id-ID" sz="2400" dirty="0" smtClean="0"/>
              <a:t>”</a:t>
            </a:r>
          </a:p>
          <a:p>
            <a:pPr>
              <a:spcBef>
                <a:spcPts val="0"/>
              </a:spcBef>
            </a:pPr>
            <a:r>
              <a:rPr lang="id-ID" sz="2400" dirty="0" smtClean="0"/>
              <a:t>YS, </a:t>
            </a:r>
            <a:r>
              <a:rPr lang="id-ID" sz="2400" dirty="0"/>
              <a:t>39 </a:t>
            </a:r>
            <a:r>
              <a:rPr lang="id-ID" sz="2400" dirty="0" smtClean="0"/>
              <a:t>thn, perempuan, bekerja 5 tahun: </a:t>
            </a:r>
          </a:p>
          <a:p>
            <a:pPr marL="271463" indent="0">
              <a:spcBef>
                <a:spcPts val="0"/>
              </a:spcBef>
              <a:buNone/>
            </a:pPr>
            <a:r>
              <a:rPr lang="en-US" sz="1800" i="1" dirty="0" smtClean="0"/>
              <a:t>“</a:t>
            </a:r>
            <a:r>
              <a:rPr lang="en-US" sz="1800" i="1" dirty="0" err="1" smtClean="0"/>
              <a:t>Saya</a:t>
            </a:r>
            <a:r>
              <a:rPr lang="en-US" sz="1800" i="1" dirty="0" smtClean="0"/>
              <a:t> </a:t>
            </a:r>
            <a:r>
              <a:rPr lang="en-US" sz="1800" i="1" dirty="0" err="1"/>
              <a:t>mengajar</a:t>
            </a:r>
            <a:r>
              <a:rPr lang="en-US" sz="1800" i="1" dirty="0"/>
              <a:t> di SD </a:t>
            </a:r>
            <a:r>
              <a:rPr lang="en-US" sz="1800" i="1" dirty="0" smtClean="0"/>
              <a:t>X  </a:t>
            </a:r>
            <a:r>
              <a:rPr lang="en-US" sz="1800" i="1" dirty="0" err="1"/>
              <a:t>ini</a:t>
            </a:r>
            <a:r>
              <a:rPr lang="en-US" sz="1800" i="1" dirty="0"/>
              <a:t> </a:t>
            </a:r>
            <a:r>
              <a:rPr lang="en-US" sz="1800" i="1" dirty="0" err="1" smtClean="0"/>
              <a:t>sbg</a:t>
            </a:r>
            <a:r>
              <a:rPr lang="en-US" sz="1800" i="1" dirty="0" smtClean="0"/>
              <a:t> </a:t>
            </a:r>
            <a:r>
              <a:rPr lang="en-US" sz="1800" i="1" dirty="0"/>
              <a:t>guru </a:t>
            </a:r>
            <a:r>
              <a:rPr lang="en-US" sz="1800" i="1" dirty="0" err="1"/>
              <a:t>sudah</a:t>
            </a:r>
            <a:r>
              <a:rPr lang="en-US" sz="1800" i="1" dirty="0"/>
              <a:t> 5 </a:t>
            </a:r>
            <a:r>
              <a:rPr lang="en-US" sz="1800" i="1" dirty="0" err="1"/>
              <a:t>tahun</a:t>
            </a:r>
            <a:r>
              <a:rPr lang="en-US" sz="1800" i="1" dirty="0"/>
              <a:t> </a:t>
            </a:r>
            <a:r>
              <a:rPr lang="en-US" sz="1800" i="1" dirty="0" err="1"/>
              <a:t>lamanya</a:t>
            </a:r>
            <a:r>
              <a:rPr lang="en-US" sz="1800" i="1" dirty="0"/>
              <a:t>, </a:t>
            </a:r>
            <a:r>
              <a:rPr lang="id-ID" sz="1800" i="1" dirty="0" smtClean="0"/>
              <a:t>tp </a:t>
            </a:r>
            <a:r>
              <a:rPr lang="id-ID" sz="1800" i="1" dirty="0"/>
              <a:t>saya </a:t>
            </a:r>
            <a:r>
              <a:rPr lang="en-US" sz="1800" i="1" dirty="0" err="1"/>
              <a:t>merasa</a:t>
            </a:r>
            <a:r>
              <a:rPr lang="en-US" sz="1800" i="1" dirty="0"/>
              <a:t> </a:t>
            </a:r>
            <a:r>
              <a:rPr lang="en-US" sz="1800" i="1" dirty="0" err="1"/>
              <a:t>kecewa</a:t>
            </a:r>
            <a:r>
              <a:rPr lang="en-US" sz="1800" i="1" dirty="0"/>
              <a:t> </a:t>
            </a:r>
            <a:r>
              <a:rPr lang="id-ID" sz="1800" i="1" dirty="0" smtClean="0"/>
              <a:t>utk </a:t>
            </a:r>
            <a:r>
              <a:rPr lang="id-ID" sz="1800" i="1" dirty="0"/>
              <a:t>kejelasan status saya. </a:t>
            </a:r>
            <a:r>
              <a:rPr lang="en-US" sz="1800" i="1" dirty="0" err="1"/>
              <a:t>Sampai</a:t>
            </a:r>
            <a:r>
              <a:rPr lang="en-US" sz="1800" i="1" dirty="0"/>
              <a:t> </a:t>
            </a:r>
            <a:r>
              <a:rPr lang="en-US" sz="1800" i="1" dirty="0" err="1"/>
              <a:t>saat</a:t>
            </a:r>
            <a:r>
              <a:rPr lang="en-US" sz="1800" i="1" dirty="0"/>
              <a:t> </a:t>
            </a:r>
            <a:r>
              <a:rPr lang="en-US" sz="1800" i="1" dirty="0" err="1"/>
              <a:t>ini</a:t>
            </a:r>
            <a:r>
              <a:rPr lang="en-US" sz="1800" i="1" dirty="0"/>
              <a:t> </a:t>
            </a:r>
            <a:r>
              <a:rPr lang="en-US" sz="1800" i="1" dirty="0" err="1"/>
              <a:t>saya</a:t>
            </a:r>
            <a:r>
              <a:rPr lang="id-ID" sz="1800" i="1" dirty="0"/>
              <a:t> masih dianggap </a:t>
            </a:r>
            <a:r>
              <a:rPr lang="id-ID" sz="1800" i="1" dirty="0" smtClean="0"/>
              <a:t>sbg </a:t>
            </a:r>
            <a:r>
              <a:rPr lang="id-ID" sz="1800" i="1" dirty="0"/>
              <a:t>guru percobaan </a:t>
            </a:r>
            <a:r>
              <a:rPr lang="id-ID" sz="1800" i="1" dirty="0" smtClean="0"/>
              <a:t>&amp; </a:t>
            </a:r>
            <a:r>
              <a:rPr lang="id-ID" sz="1800" i="1" dirty="0"/>
              <a:t>bukan </a:t>
            </a:r>
            <a:r>
              <a:rPr lang="id-ID" sz="1800" i="1" dirty="0" smtClean="0"/>
              <a:t>sbg </a:t>
            </a:r>
            <a:r>
              <a:rPr lang="id-ID" sz="1800" i="1" dirty="0"/>
              <a:t>guru tetap,</a:t>
            </a:r>
            <a:r>
              <a:rPr lang="en-US" sz="1800" i="1" dirty="0"/>
              <a:t> </a:t>
            </a:r>
            <a:r>
              <a:rPr lang="en-US" sz="1800" i="1" dirty="0" err="1"/>
              <a:t>sedangkan</a:t>
            </a:r>
            <a:r>
              <a:rPr lang="en-US" sz="1800" i="1" dirty="0"/>
              <a:t> </a:t>
            </a:r>
            <a:r>
              <a:rPr lang="en-US" sz="1800" i="1" dirty="0" err="1" smtClean="0"/>
              <a:t>sblm</a:t>
            </a:r>
            <a:r>
              <a:rPr lang="en-US" sz="1800" i="1" dirty="0" smtClean="0"/>
              <a:t> </a:t>
            </a:r>
            <a:r>
              <a:rPr lang="en-US" sz="1800" i="1" dirty="0" err="1"/>
              <a:t>saya</a:t>
            </a:r>
            <a:r>
              <a:rPr lang="en-US" sz="1800" i="1" dirty="0"/>
              <a:t> </a:t>
            </a:r>
            <a:r>
              <a:rPr lang="id-ID" sz="1800" i="1" dirty="0"/>
              <a:t>mulai </a:t>
            </a:r>
            <a:r>
              <a:rPr lang="en-US" sz="1800" i="1" dirty="0" err="1"/>
              <a:t>bekerja</a:t>
            </a:r>
            <a:r>
              <a:rPr lang="en-US" sz="1800" i="1" dirty="0"/>
              <a:t> </a:t>
            </a:r>
            <a:r>
              <a:rPr lang="en-US" sz="1800" i="1" dirty="0" err="1"/>
              <a:t>disini</a:t>
            </a:r>
            <a:r>
              <a:rPr lang="en-US" sz="1800" i="1" dirty="0"/>
              <a:t> </a:t>
            </a:r>
            <a:r>
              <a:rPr lang="en-US" sz="1800" i="1" dirty="0" err="1"/>
              <a:t>saya</a:t>
            </a:r>
            <a:r>
              <a:rPr lang="en-US" sz="1800" i="1" dirty="0"/>
              <a:t> </a:t>
            </a:r>
            <a:r>
              <a:rPr lang="en-US" sz="1800" i="1" dirty="0" err="1"/>
              <a:t>mendengar</a:t>
            </a:r>
            <a:r>
              <a:rPr lang="en-US" sz="1800" i="1" dirty="0"/>
              <a:t> </a:t>
            </a:r>
            <a:r>
              <a:rPr lang="en-US" sz="1800" i="1" dirty="0" err="1"/>
              <a:t>masa</a:t>
            </a:r>
            <a:r>
              <a:rPr lang="en-US" sz="1800" i="1" dirty="0"/>
              <a:t> </a:t>
            </a:r>
            <a:r>
              <a:rPr lang="en-US" sz="1800" i="1" dirty="0" err="1"/>
              <a:t>percobaan</a:t>
            </a:r>
            <a:r>
              <a:rPr lang="en-US" sz="1800" i="1" dirty="0"/>
              <a:t> </a:t>
            </a:r>
            <a:r>
              <a:rPr lang="en-US" sz="1800" i="1" dirty="0" err="1"/>
              <a:t>itu</a:t>
            </a:r>
            <a:r>
              <a:rPr lang="en-US" sz="1800" i="1" dirty="0"/>
              <a:t> </a:t>
            </a:r>
            <a:r>
              <a:rPr lang="en-US" sz="1800" i="1" dirty="0" err="1"/>
              <a:t>hanya</a:t>
            </a:r>
            <a:r>
              <a:rPr lang="en-US" sz="1800" i="1" dirty="0"/>
              <a:t> 1 </a:t>
            </a:r>
            <a:r>
              <a:rPr lang="en-US" sz="1800" i="1" dirty="0" err="1"/>
              <a:t>tahun</a:t>
            </a:r>
            <a:r>
              <a:rPr lang="en-US" sz="1800" i="1" dirty="0"/>
              <a:t> </a:t>
            </a:r>
            <a:r>
              <a:rPr lang="en-US" sz="1800" i="1" dirty="0" err="1"/>
              <a:t>setelah</a:t>
            </a:r>
            <a:r>
              <a:rPr lang="en-US" sz="1800" i="1" dirty="0"/>
              <a:t> </a:t>
            </a:r>
            <a:r>
              <a:rPr lang="en-US" sz="1800" i="1" dirty="0" err="1"/>
              <a:t>itu</a:t>
            </a:r>
            <a:r>
              <a:rPr lang="en-US" sz="1800" i="1" dirty="0"/>
              <a:t> </a:t>
            </a:r>
            <a:r>
              <a:rPr lang="en-US" sz="1800" i="1" dirty="0" err="1"/>
              <a:t>diangkat</a:t>
            </a:r>
            <a:r>
              <a:rPr lang="en-US" sz="1800" i="1" dirty="0"/>
              <a:t> </a:t>
            </a:r>
            <a:r>
              <a:rPr lang="en-US" sz="1800" i="1" dirty="0" err="1" smtClean="0"/>
              <a:t>sbg</a:t>
            </a:r>
            <a:r>
              <a:rPr lang="en-US" sz="1800" i="1" dirty="0" smtClean="0"/>
              <a:t> </a:t>
            </a:r>
            <a:r>
              <a:rPr lang="en-US" sz="1800" i="1" dirty="0"/>
              <a:t>guru </a:t>
            </a:r>
            <a:r>
              <a:rPr lang="en-US" sz="1800" i="1" dirty="0" err="1"/>
              <a:t>tetap</a:t>
            </a:r>
            <a:r>
              <a:rPr lang="en-US" sz="1800" i="1" dirty="0"/>
              <a:t>. Akan </a:t>
            </a:r>
            <a:r>
              <a:rPr lang="en-US" sz="1800" i="1" dirty="0" err="1"/>
              <a:t>tetapi</a:t>
            </a:r>
            <a:r>
              <a:rPr lang="en-US" sz="1800" i="1" dirty="0"/>
              <a:t> </a:t>
            </a:r>
            <a:r>
              <a:rPr lang="en-US" sz="1800" i="1" dirty="0" err="1" smtClean="0"/>
              <a:t>yg</a:t>
            </a:r>
            <a:r>
              <a:rPr lang="en-US" sz="1800" i="1" dirty="0" smtClean="0"/>
              <a:t> </a:t>
            </a:r>
            <a:r>
              <a:rPr lang="en-US" sz="1800" i="1" dirty="0" err="1"/>
              <a:t>saya</a:t>
            </a:r>
            <a:r>
              <a:rPr lang="en-US" sz="1800" i="1" dirty="0"/>
              <a:t> </a:t>
            </a:r>
            <a:r>
              <a:rPr lang="en-US" sz="1800" i="1" dirty="0" err="1"/>
              <a:t>alami</a:t>
            </a:r>
            <a:r>
              <a:rPr lang="en-US" sz="1800" i="1" dirty="0"/>
              <a:t> </a:t>
            </a:r>
            <a:r>
              <a:rPr lang="en-US" sz="1800" i="1" dirty="0" err="1"/>
              <a:t>berbeda</a:t>
            </a:r>
            <a:r>
              <a:rPr lang="en-US" sz="1800" i="1" dirty="0"/>
              <a:t> </a:t>
            </a:r>
            <a:r>
              <a:rPr lang="en-US" sz="1800" i="1" dirty="0" err="1" smtClean="0"/>
              <a:t>dgn</a:t>
            </a:r>
            <a:r>
              <a:rPr lang="en-US" sz="1800" i="1" dirty="0" smtClean="0"/>
              <a:t> </a:t>
            </a:r>
            <a:r>
              <a:rPr lang="en-US" sz="1800" i="1" dirty="0" err="1"/>
              <a:t>kenyataan</a:t>
            </a:r>
            <a:r>
              <a:rPr lang="en-US" sz="1800" i="1" dirty="0"/>
              <a:t> </a:t>
            </a:r>
            <a:r>
              <a:rPr lang="en-US" sz="1800" i="1" dirty="0" err="1" smtClean="0"/>
              <a:t>ketidakjelasan</a:t>
            </a:r>
            <a:r>
              <a:rPr lang="en-US" sz="1800" i="1" dirty="0" smtClean="0"/>
              <a:t> </a:t>
            </a:r>
            <a:r>
              <a:rPr lang="en-US" sz="1800" i="1" dirty="0" err="1"/>
              <a:t>peraturan</a:t>
            </a:r>
            <a:r>
              <a:rPr lang="en-US" sz="1800" i="1" dirty="0"/>
              <a:t> – </a:t>
            </a:r>
            <a:r>
              <a:rPr lang="en-US" sz="1800" i="1" dirty="0" err="1"/>
              <a:t>peraturan</a:t>
            </a:r>
            <a:r>
              <a:rPr lang="en-US" sz="1800" i="1" dirty="0"/>
              <a:t> </a:t>
            </a:r>
            <a:r>
              <a:rPr lang="en-US" sz="1800" i="1" dirty="0" err="1" smtClean="0"/>
              <a:t>yg</a:t>
            </a:r>
            <a:r>
              <a:rPr lang="en-US" sz="1800" i="1" dirty="0" smtClean="0"/>
              <a:t> </a:t>
            </a:r>
            <a:r>
              <a:rPr lang="en-US" sz="1800" i="1" dirty="0" err="1"/>
              <a:t>berlaku</a:t>
            </a:r>
            <a:r>
              <a:rPr lang="en-US" sz="1800" i="1" dirty="0"/>
              <a:t> </a:t>
            </a:r>
            <a:r>
              <a:rPr lang="en-US" sz="1800" i="1" dirty="0" err="1"/>
              <a:t>disekolah</a:t>
            </a:r>
            <a:r>
              <a:rPr lang="en-US" sz="1800" i="1" dirty="0"/>
              <a:t> </a:t>
            </a:r>
            <a:r>
              <a:rPr lang="en-US" sz="1800" i="1" dirty="0" smtClean="0"/>
              <a:t>X </a:t>
            </a:r>
            <a:r>
              <a:rPr lang="en-US" sz="1800" i="1" dirty="0" err="1"/>
              <a:t>ini</a:t>
            </a:r>
            <a:r>
              <a:rPr lang="en-US" sz="1800" i="1" dirty="0"/>
              <a:t> </a:t>
            </a:r>
            <a:r>
              <a:rPr lang="en-US" sz="1800" i="1" dirty="0" err="1"/>
              <a:t>sehingga</a:t>
            </a:r>
            <a:r>
              <a:rPr lang="en-US" sz="1800" i="1" dirty="0"/>
              <a:t> </a:t>
            </a:r>
            <a:r>
              <a:rPr lang="en-US" sz="1800" i="1" dirty="0" err="1"/>
              <a:t>membuat</a:t>
            </a:r>
            <a:r>
              <a:rPr lang="en-US" sz="1800" i="1" dirty="0"/>
              <a:t> </a:t>
            </a:r>
            <a:r>
              <a:rPr lang="en-US" sz="1800" i="1" dirty="0" err="1"/>
              <a:t>saya</a:t>
            </a:r>
            <a:r>
              <a:rPr lang="en-US" sz="1800" i="1" dirty="0"/>
              <a:t> </a:t>
            </a:r>
            <a:r>
              <a:rPr lang="en-US" sz="1800" i="1" dirty="0" err="1"/>
              <a:t>menjadi</a:t>
            </a:r>
            <a:r>
              <a:rPr lang="en-US" sz="1800" i="1" dirty="0"/>
              <a:t> </a:t>
            </a:r>
            <a:r>
              <a:rPr lang="en-US" sz="1800" i="1" dirty="0" err="1" smtClean="0"/>
              <a:t>tdk</a:t>
            </a:r>
            <a:r>
              <a:rPr lang="en-US" sz="1800" i="1" dirty="0" smtClean="0"/>
              <a:t> </a:t>
            </a:r>
            <a:r>
              <a:rPr lang="en-US" sz="1800" i="1" dirty="0" err="1"/>
              <a:t>semangat</a:t>
            </a:r>
            <a:r>
              <a:rPr lang="en-US" sz="1800" i="1" dirty="0"/>
              <a:t> </a:t>
            </a:r>
            <a:r>
              <a:rPr lang="en-US" sz="1800" i="1" dirty="0" err="1"/>
              <a:t>dalam</a:t>
            </a:r>
            <a:r>
              <a:rPr lang="en-US" sz="1800" i="1" dirty="0"/>
              <a:t> </a:t>
            </a:r>
            <a:r>
              <a:rPr lang="en-US" sz="1800" i="1" dirty="0" smtClean="0"/>
              <a:t>be</a:t>
            </a:r>
            <a:r>
              <a:rPr lang="id-ID" sz="1800" i="1" dirty="0" smtClean="0"/>
              <a:t>k</a:t>
            </a:r>
            <a:r>
              <a:rPr lang="en-US" sz="1800" i="1" dirty="0" err="1" smtClean="0"/>
              <a:t>erja</a:t>
            </a:r>
            <a:r>
              <a:rPr lang="id-ID" sz="1800" i="1" dirty="0" smtClean="0"/>
              <a:t>”</a:t>
            </a:r>
            <a:endParaRPr lang="id-ID" sz="1800" dirty="0"/>
          </a:p>
          <a:p>
            <a:pPr>
              <a:spcBef>
                <a:spcPts val="0"/>
              </a:spcBef>
            </a:pPr>
            <a:r>
              <a:rPr lang="id-ID" sz="2000" dirty="0" smtClean="0"/>
              <a:t>Analisis: </a:t>
            </a:r>
          </a:p>
          <a:p>
            <a:pPr marL="271463" indent="0">
              <a:spcBef>
                <a:spcPts val="0"/>
              </a:spcBef>
              <a:buNone/>
            </a:pPr>
            <a:r>
              <a:rPr lang="id-ID" sz="2000" dirty="0" smtClean="0"/>
              <a:t>subjek </a:t>
            </a:r>
            <a:r>
              <a:rPr lang="id-ID" sz="2000" dirty="0"/>
              <a:t>YS merasa kecewa dengan status kepegawaiannya yang tidak jelas, dan aturan–aturan sekolah yang berubah–ubah, kebijakan sekolah sehingga status YS sampai sekarang ini masih dianggap sebagai guru tidak tetap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YS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semangat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nyaman</a:t>
            </a:r>
            <a:r>
              <a:rPr lang="en-US" sz="2000" dirty="0"/>
              <a:t>.</a:t>
            </a:r>
            <a:endParaRPr lang="id-ID" sz="2000" dirty="0"/>
          </a:p>
          <a:p>
            <a:pPr>
              <a:spcBef>
                <a:spcPts val="0"/>
              </a:spcBef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21744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403</TotalTime>
  <Words>1142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Verdana</vt:lpstr>
      <vt:lpstr>Wingdings</vt:lpstr>
      <vt:lpstr>esa unggul 2017</vt:lpstr>
      <vt:lpstr>Pilot Study:  Data Pendukung</vt:lpstr>
      <vt:lpstr>KEMAMPUAN AKHIR YANG DIHARAPKAN</vt:lpstr>
      <vt:lpstr>Apa yang harus ada dalam Latar Belakang?</vt:lpstr>
      <vt:lpstr>Data Pendukung di Latar Belakang</vt:lpstr>
      <vt:lpstr>Pilot Study: pengertian</vt:lpstr>
      <vt:lpstr>Pilot Study: pengertian</vt:lpstr>
      <vt:lpstr>Pilot Study</vt:lpstr>
      <vt:lpstr>Pilot Study untuk Skripsi</vt:lpstr>
      <vt:lpstr>Contoh</vt:lpstr>
      <vt:lpstr>Contoh</vt:lpstr>
      <vt:lpstr>Contoh</vt:lpstr>
      <vt:lpstr>Tugas Responsi</vt:lpstr>
      <vt:lpstr>Tugas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4 –  Pilot Study: Data Pendukung</dc:title>
  <dc:creator>Aries Yulianto</dc:creator>
  <cp:lastModifiedBy>aries yulianto</cp:lastModifiedBy>
  <cp:revision>32</cp:revision>
  <dcterms:created xsi:type="dcterms:W3CDTF">2016-09-19T05:46:46Z</dcterms:created>
  <dcterms:modified xsi:type="dcterms:W3CDTF">2017-10-02T07:36:30Z</dcterms:modified>
</cp:coreProperties>
</file>