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74" r:id="rId3"/>
    <p:sldId id="266" r:id="rId4"/>
    <p:sldId id="261" r:id="rId5"/>
    <p:sldId id="258" r:id="rId6"/>
    <p:sldId id="275" r:id="rId7"/>
    <p:sldId id="271" r:id="rId8"/>
    <p:sldId id="259" r:id="rId9"/>
    <p:sldId id="272" r:id="rId10"/>
    <p:sldId id="260" r:id="rId11"/>
    <p:sldId id="276" r:id="rId12"/>
    <p:sldId id="268" r:id="rId13"/>
    <p:sldId id="270" r:id="rId14"/>
    <p:sldId id="267" r:id="rId15"/>
    <p:sldId id="273" r:id="rId16"/>
    <p:sldId id="262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FF66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Penulisan Topik Skripsi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1AFDE-F00E-42CD-BFDE-DD7673AE10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8953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3850-C565-4013-91F5-3469053AFCFD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26082-BB85-4B10-AEA7-9378597433D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112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3850-C565-4013-91F5-3469053AFCFD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26082-BB85-4B10-AEA7-9378597433D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416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3850-C565-4013-91F5-3469053AFCFD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26082-BB85-4B10-AEA7-9378597433D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71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3850-C565-4013-91F5-3469053AFCFD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26082-BB85-4B10-AEA7-9378597433D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537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3850-C565-4013-91F5-3469053AFCFD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26082-BB85-4B10-AEA7-9378597433D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800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3850-C565-4013-91F5-3469053AFCFD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26082-BB85-4B10-AEA7-9378597433D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921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3850-C565-4013-91F5-3469053AFCFD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26082-BB85-4B10-AEA7-9378597433D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447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3850-C565-4013-91F5-3469053AFCFD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26082-BB85-4B10-AEA7-9378597433D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3850-C565-4013-91F5-3469053AFCFD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26082-BB85-4B10-AEA7-9378597433D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080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B3850-C565-4013-91F5-3469053AFCFD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26082-BB85-4B10-AEA7-9378597433D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799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78B3850-C565-4013-91F5-3469053AFCFD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30026082-BB85-4B10-AEA7-9378597433D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712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earchgate.ne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aj.org/" TargetMode="External"/><Relationship Id="rId2" Type="http://schemas.openxmlformats.org/officeDocument/2006/relationships/hyperlink" Target="http://en.bookfi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.portalgaruda.or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com/" TargetMode="External"/><Relationship Id="rId2" Type="http://schemas.openxmlformats.org/officeDocument/2006/relationships/hyperlink" Target="http://academic.research.microsof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.atmajaya.ac.id/" TargetMode="External"/><Relationship Id="rId5" Type="http://schemas.openxmlformats.org/officeDocument/2006/relationships/hyperlink" Target="http://lib.ui.ac.id/" TargetMode="External"/><Relationship Id="rId4" Type="http://schemas.openxmlformats.org/officeDocument/2006/relationships/hyperlink" Target="http://opac.pnri.go.id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0" y="1698625"/>
            <a:ext cx="5847657" cy="1470025"/>
          </a:xfrm>
          <a:noFill/>
        </p:spPr>
        <p:txBody>
          <a:bodyPr/>
          <a:lstStyle/>
          <a:p>
            <a:r>
              <a:rPr lang="id-ID" i="1" dirty="0" smtClean="0">
                <a:solidFill>
                  <a:srgbClr val="FFFF00"/>
                </a:solidFill>
              </a:rPr>
              <a:t>Literature Review </a:t>
            </a:r>
            <a:r>
              <a:rPr lang="id-ID" dirty="0" smtClean="0">
                <a:solidFill>
                  <a:srgbClr val="FFFF00"/>
                </a:solidFill>
              </a:rPr>
              <a:t/>
            </a:r>
            <a:br>
              <a:rPr lang="id-ID" dirty="0" smtClean="0">
                <a:solidFill>
                  <a:srgbClr val="FFFF00"/>
                </a:solidFill>
              </a:rPr>
            </a:br>
            <a:r>
              <a:rPr lang="id-ID" dirty="0" smtClean="0">
                <a:solidFill>
                  <a:srgbClr val="FFFF00"/>
                </a:solidFill>
              </a:rPr>
              <a:t>(Tinjauan Kepustakaan)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Seminar Topik </a:t>
            </a:r>
            <a:r>
              <a:rPr lang="id-ID" dirty="0" smtClean="0">
                <a:solidFill>
                  <a:schemeClr val="bg1"/>
                </a:solidFill>
              </a:rPr>
              <a:t>Skripsi, Kuliah </a:t>
            </a:r>
            <a:r>
              <a:rPr lang="id-ID" dirty="0" smtClean="0">
                <a:solidFill>
                  <a:schemeClr val="bg1"/>
                </a:solidFill>
              </a:rPr>
              <a:t>04</a:t>
            </a:r>
            <a:endParaRPr lang="id-ID" dirty="0" smtClean="0">
              <a:solidFill>
                <a:schemeClr val="bg1"/>
              </a:solidFill>
            </a:endParaRPr>
          </a:p>
          <a:p>
            <a:r>
              <a:rPr lang="id-ID" dirty="0" smtClean="0">
                <a:solidFill>
                  <a:schemeClr val="bg1"/>
                </a:solidFill>
              </a:rPr>
              <a:t>Aries </a:t>
            </a:r>
            <a:r>
              <a:rPr lang="id-ID" dirty="0" smtClean="0">
                <a:solidFill>
                  <a:schemeClr val="bg1"/>
                </a:solidFill>
              </a:rPr>
              <a:t>Yulianto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Fakultas Psikologi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Sumber Literatur online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d-ID" sz="2700" dirty="0" smtClean="0">
                <a:solidFill>
                  <a:srgbClr val="C00000"/>
                </a:solidFill>
              </a:rPr>
              <a:t>Beberapa sumber online utk mendapat literatur:</a:t>
            </a:r>
          </a:p>
          <a:p>
            <a:pPr>
              <a:spcBef>
                <a:spcPts val="0"/>
              </a:spcBef>
            </a:pPr>
            <a:r>
              <a:rPr lang="id-ID" sz="2700" dirty="0" smtClean="0">
                <a:hlinkClick r:id="rId2"/>
              </a:rPr>
              <a:t>www.researchgate.net</a:t>
            </a:r>
            <a:r>
              <a:rPr lang="id-ID" sz="2700" dirty="0" smtClean="0"/>
              <a:t> </a:t>
            </a:r>
            <a:endParaRPr lang="id-ID" sz="2700" dirty="0" smtClean="0"/>
          </a:p>
          <a:p>
            <a:pPr marL="542925" indent="-271463">
              <a:spcBef>
                <a:spcPts val="0"/>
              </a:spcBef>
              <a:buNone/>
            </a:pPr>
            <a:r>
              <a:rPr lang="id-ID" sz="2400" dirty="0" smtClean="0">
                <a:sym typeface="Wingdings" pitchFamily="2" charset="2"/>
              </a:rPr>
              <a:t>- ‘facebook’ utk peneliti seluruh dunia.</a:t>
            </a:r>
          </a:p>
          <a:p>
            <a:pPr marL="542925" indent="-271463">
              <a:spcBef>
                <a:spcPts val="0"/>
              </a:spcBef>
              <a:buNone/>
            </a:pPr>
            <a:r>
              <a:rPr lang="id-ID" sz="2400" dirty="0" smtClean="0">
                <a:sym typeface="Wingdings" pitchFamily="2" charset="2"/>
              </a:rPr>
              <a:t>- Banyak peneliti meng-</a:t>
            </a:r>
            <a:r>
              <a:rPr lang="id-ID" sz="2400" i="1" dirty="0" smtClean="0">
                <a:sym typeface="Wingdings" pitchFamily="2" charset="2"/>
              </a:rPr>
              <a:t>upload</a:t>
            </a:r>
            <a:r>
              <a:rPr lang="id-ID" sz="2400" dirty="0" smtClean="0">
                <a:sym typeface="Wingdings" pitchFamily="2" charset="2"/>
              </a:rPr>
              <a:t> buku </a:t>
            </a:r>
            <a:r>
              <a:rPr lang="id-ID" sz="2400" dirty="0" smtClean="0">
                <a:sym typeface="Wingdings" pitchFamily="2" charset="2"/>
              </a:rPr>
              <a:t>&amp; </a:t>
            </a:r>
            <a:r>
              <a:rPr lang="id-ID" sz="2400" dirty="0" smtClean="0">
                <a:sym typeface="Wingdings" pitchFamily="2" charset="2"/>
              </a:rPr>
              <a:t>jurnal yg ditulis </a:t>
            </a:r>
          </a:p>
          <a:p>
            <a:pPr marL="542925" indent="-271463">
              <a:spcBef>
                <a:spcPts val="0"/>
              </a:spcBef>
              <a:buNone/>
            </a:pPr>
            <a:r>
              <a:rPr lang="id-ID" sz="2400" dirty="0" smtClean="0">
                <a:sym typeface="Wingdings" pitchFamily="2" charset="2"/>
              </a:rPr>
              <a:t>- Anggota lain dpt langsung men-</a:t>
            </a:r>
            <a:r>
              <a:rPr lang="id-ID" sz="2400" i="1" dirty="0" smtClean="0">
                <a:sym typeface="Wingdings" pitchFamily="2" charset="2"/>
              </a:rPr>
              <a:t>download</a:t>
            </a:r>
            <a:r>
              <a:rPr lang="id-ID" sz="2400" dirty="0" smtClean="0">
                <a:sym typeface="Wingdings" pitchFamily="2" charset="2"/>
              </a:rPr>
              <a:t> material dari peneliti lain (yg mungkin berbayar di tempat lain); atau bila tdk tersedia dpt me-</a:t>
            </a:r>
            <a:r>
              <a:rPr lang="id-ID" sz="2400" i="1" dirty="0" smtClean="0">
                <a:sym typeface="Wingdings" pitchFamily="2" charset="2"/>
              </a:rPr>
              <a:t>request</a:t>
            </a:r>
            <a:r>
              <a:rPr lang="id-ID" sz="2400" dirty="0" smtClean="0">
                <a:sym typeface="Wingdings" pitchFamily="2" charset="2"/>
              </a:rPr>
              <a:t>.</a:t>
            </a:r>
          </a:p>
          <a:p>
            <a:pPr marL="542925" indent="-271463">
              <a:spcBef>
                <a:spcPts val="0"/>
              </a:spcBef>
              <a:buNone/>
            </a:pPr>
            <a:r>
              <a:rPr lang="id-ID" sz="2400" dirty="0" smtClean="0">
                <a:sym typeface="Wingdings" pitchFamily="2" charset="2"/>
              </a:rPr>
              <a:t>- Dpt meng-kontak langsung peneliti.</a:t>
            </a:r>
          </a:p>
          <a:p>
            <a:pPr marL="542925" indent="-271463">
              <a:spcBef>
                <a:spcPts val="0"/>
              </a:spcBef>
              <a:buNone/>
            </a:pPr>
            <a:r>
              <a:rPr lang="id-ID" sz="2400" dirty="0" smtClean="0">
                <a:sym typeface="Wingdings" pitchFamily="2" charset="2"/>
              </a:rPr>
              <a:t>- Tersedia tempat tanya </a:t>
            </a:r>
            <a:r>
              <a:rPr lang="id-ID" sz="2400" dirty="0" smtClean="0">
                <a:sym typeface="Wingdings" pitchFamily="2" charset="2"/>
              </a:rPr>
              <a:t>&amp; </a:t>
            </a:r>
            <a:r>
              <a:rPr lang="id-ID" sz="2400" dirty="0" smtClean="0">
                <a:sym typeface="Wingdings" pitchFamily="2" charset="2"/>
              </a:rPr>
              <a:t>jawab.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Sumber Literatur online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d-ID" sz="2700" dirty="0" smtClean="0">
                <a:solidFill>
                  <a:srgbClr val="C00000"/>
                </a:solidFill>
              </a:rPr>
              <a:t>Beberapa sumber online utk mendapat literatur:</a:t>
            </a:r>
          </a:p>
          <a:p>
            <a:pPr>
              <a:spcBef>
                <a:spcPts val="0"/>
              </a:spcBef>
            </a:pPr>
            <a:r>
              <a:rPr lang="id-ID" sz="2700" dirty="0" smtClean="0">
                <a:hlinkClick r:id="rId2"/>
              </a:rPr>
              <a:t>en.bookfi.net</a:t>
            </a:r>
            <a:r>
              <a:rPr lang="id-ID" sz="2700" dirty="0" smtClean="0"/>
              <a:t> </a:t>
            </a:r>
          </a:p>
          <a:p>
            <a:pPr marL="714375" indent="-357188">
              <a:spcBef>
                <a:spcPts val="0"/>
              </a:spcBef>
              <a:buNone/>
            </a:pPr>
            <a:r>
              <a:rPr lang="id-ID" sz="2400" dirty="0" smtClean="0">
                <a:sym typeface="Wingdings" pitchFamily="2" charset="2"/>
              </a:rPr>
              <a:t>- Sumber ‘tidak resmi’ utk</a:t>
            </a:r>
            <a:r>
              <a:rPr lang="id-ID" sz="2400" dirty="0" smtClean="0">
                <a:sym typeface="Wingdings" pitchFamily="2" charset="2"/>
              </a:rPr>
              <a:t> </a:t>
            </a:r>
            <a:r>
              <a:rPr lang="id-ID" sz="2400" dirty="0" smtClean="0">
                <a:sym typeface="Wingdings" pitchFamily="2" charset="2"/>
              </a:rPr>
              <a:t>buku </a:t>
            </a:r>
            <a:r>
              <a:rPr lang="id-ID" sz="2400" dirty="0" smtClean="0">
                <a:sym typeface="Wingdings" pitchFamily="2" charset="2"/>
              </a:rPr>
              <a:t>referensi (sebagian besar </a:t>
            </a:r>
            <a:r>
              <a:rPr lang="id-ID" sz="2400" dirty="0" smtClean="0">
                <a:sym typeface="Wingdings" pitchFamily="2" charset="2"/>
              </a:rPr>
              <a:t>berbhs </a:t>
            </a:r>
            <a:r>
              <a:rPr lang="id-ID" sz="2400" dirty="0" smtClean="0">
                <a:sym typeface="Wingdings" pitchFamily="2" charset="2"/>
              </a:rPr>
              <a:t>Inggris), dapat langsung di-</a:t>
            </a:r>
            <a:r>
              <a:rPr lang="id-ID" sz="2400" i="1" dirty="0" smtClean="0">
                <a:sym typeface="Wingdings" pitchFamily="2" charset="2"/>
              </a:rPr>
              <a:t>download</a:t>
            </a:r>
            <a:r>
              <a:rPr lang="id-ID" sz="2400" dirty="0" smtClean="0">
                <a:sym typeface="Wingdings" pitchFamily="2" charset="2"/>
              </a:rPr>
              <a:t>; </a:t>
            </a:r>
          </a:p>
          <a:p>
            <a:pPr marL="714375" indent="-357188">
              <a:spcBef>
                <a:spcPts val="0"/>
              </a:spcBef>
              <a:buNone/>
            </a:pPr>
            <a:r>
              <a:rPr lang="id-ID" sz="2400" dirty="0" smtClean="0">
                <a:sym typeface="Wingdings" pitchFamily="2" charset="2"/>
              </a:rPr>
              <a:t>- di-upload secara </a:t>
            </a:r>
            <a:r>
              <a:rPr lang="id-ID" sz="2400" dirty="0" smtClean="0">
                <a:sym typeface="Wingdings" pitchFamily="2" charset="2"/>
              </a:rPr>
              <a:t>anonim.</a:t>
            </a:r>
            <a:endParaRPr lang="id-ID" sz="2400" dirty="0" smtClean="0"/>
          </a:p>
          <a:p>
            <a:pPr>
              <a:spcBef>
                <a:spcPts val="0"/>
              </a:spcBef>
            </a:pPr>
            <a:r>
              <a:rPr lang="id-ID" sz="2700" dirty="0" smtClean="0">
                <a:hlinkClick r:id="rId3"/>
              </a:rPr>
              <a:t>doaj.org</a:t>
            </a:r>
            <a:r>
              <a:rPr lang="id-ID" sz="2700" dirty="0" smtClean="0"/>
              <a:t> </a:t>
            </a:r>
            <a:endParaRPr lang="id-ID" sz="2700" dirty="0" smtClean="0"/>
          </a:p>
          <a:p>
            <a:pPr marL="542925" indent="-185738">
              <a:spcBef>
                <a:spcPts val="0"/>
              </a:spcBef>
              <a:buNone/>
            </a:pPr>
            <a:r>
              <a:rPr lang="id-ID" sz="2400" dirty="0" smtClean="0">
                <a:sym typeface="Wingdings" pitchFamily="2" charset="2"/>
              </a:rPr>
              <a:t>- </a:t>
            </a:r>
            <a:r>
              <a:rPr lang="id-ID" sz="2400" dirty="0" smtClean="0">
                <a:sym typeface="Wingdings" pitchFamily="2" charset="2"/>
              </a:rPr>
              <a:t>jurnal </a:t>
            </a:r>
            <a:r>
              <a:rPr lang="id-ID" sz="2400" i="1" dirty="0" smtClean="0">
                <a:sym typeface="Wingdings" pitchFamily="2" charset="2"/>
              </a:rPr>
              <a:t>open-access </a:t>
            </a:r>
            <a:r>
              <a:rPr lang="id-ID" sz="2400" dirty="0" smtClean="0">
                <a:sym typeface="Wingdings" pitchFamily="2" charset="2"/>
              </a:rPr>
              <a:t>bhs asing &amp; bhs Indonesia, di-upload pengelola jurnal.</a:t>
            </a:r>
            <a:endParaRPr lang="id-ID" sz="2400" dirty="0" smtClean="0"/>
          </a:p>
          <a:p>
            <a:pPr>
              <a:spcBef>
                <a:spcPts val="0"/>
              </a:spcBef>
            </a:pPr>
            <a:r>
              <a:rPr lang="id-ID" sz="2700" dirty="0" smtClean="0">
                <a:hlinkClick r:id="rId4"/>
              </a:rPr>
              <a:t>id.portalgaruda.org</a:t>
            </a:r>
            <a:r>
              <a:rPr lang="id-ID" sz="2700" dirty="0" smtClean="0"/>
              <a:t> </a:t>
            </a:r>
            <a:r>
              <a:rPr lang="id-ID" sz="2400" dirty="0" smtClean="0">
                <a:sym typeface="Wingdings" pitchFamily="2" charset="2"/>
              </a:rPr>
              <a:t> </a:t>
            </a:r>
            <a:endParaRPr lang="id-ID" sz="2400" dirty="0" smtClean="0">
              <a:sym typeface="Wingdings" pitchFamily="2" charset="2"/>
            </a:endParaRPr>
          </a:p>
          <a:p>
            <a:pPr marL="628650" indent="-271463">
              <a:spcBef>
                <a:spcPts val="0"/>
              </a:spcBef>
              <a:buNone/>
            </a:pPr>
            <a:r>
              <a:rPr lang="id-ID" sz="2400" smtClean="0">
                <a:sym typeface="Wingdings" pitchFamily="2" charset="2"/>
              </a:rPr>
              <a:t>- </a:t>
            </a:r>
            <a:r>
              <a:rPr lang="id-ID" sz="2400" smtClean="0">
                <a:sym typeface="Wingdings" pitchFamily="2" charset="2"/>
              </a:rPr>
              <a:t>jurnal </a:t>
            </a:r>
            <a:r>
              <a:rPr lang="id-ID" sz="2400" i="1" dirty="0" smtClean="0">
                <a:sym typeface="Wingdings" pitchFamily="2" charset="2"/>
              </a:rPr>
              <a:t>open-access </a:t>
            </a:r>
            <a:r>
              <a:rPr lang="id-ID" sz="2400" dirty="0" smtClean="0">
                <a:sym typeface="Wingdings" pitchFamily="2" charset="2"/>
              </a:rPr>
              <a:t>bhs Indonesia, di-upload pengelola jurnal.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46289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>
                <a:solidFill>
                  <a:srgbClr val="002060"/>
                </a:solidFill>
              </a:rPr>
              <a:t>Penggunaan Literatur di Bab 1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id-ID" sz="2800" dirty="0" smtClean="0">
                <a:solidFill>
                  <a:srgbClr val="C00000"/>
                </a:solidFill>
              </a:rPr>
              <a:t>Dalam latar belakang, literatur digunakan utk:</a:t>
            </a:r>
          </a:p>
          <a:p>
            <a:pPr>
              <a:spcBef>
                <a:spcPts val="0"/>
              </a:spcBef>
            </a:pPr>
            <a:r>
              <a:rPr lang="id-ID" sz="2600" dirty="0" smtClean="0"/>
              <a:t>Referensi teori utk mengenalkan variabel.  </a:t>
            </a:r>
          </a:p>
          <a:p>
            <a:pPr marL="725488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70C0"/>
                </a:solidFill>
                <a:sym typeface="Wingdings" pitchFamily="2" charset="2"/>
              </a:rPr>
              <a:t></a:t>
            </a:r>
            <a:r>
              <a:rPr lang="id-ID" sz="2400" dirty="0" smtClean="0">
                <a:sym typeface="Wingdings" pitchFamily="2" charset="2"/>
              </a:rPr>
              <a:t> definisi, yg akan dipakai dlm penelitian. (</a:t>
            </a:r>
            <a:r>
              <a:rPr lang="id-ID" sz="2400" dirty="0" smtClean="0">
                <a:solidFill>
                  <a:srgbClr val="002060"/>
                </a:solidFill>
                <a:sym typeface="Wingdings" pitchFamily="2" charset="2"/>
              </a:rPr>
              <a:t>Lihat contoh 3)</a:t>
            </a:r>
          </a:p>
          <a:p>
            <a:pPr>
              <a:spcBef>
                <a:spcPts val="0"/>
              </a:spcBef>
            </a:pPr>
            <a:r>
              <a:rPr lang="id-ID" sz="2600" dirty="0" smtClean="0"/>
              <a:t>Data pendukung </a:t>
            </a:r>
            <a:r>
              <a:rPr lang="id-ID" sz="2400" dirty="0" smtClean="0">
                <a:sym typeface="Wingdings" pitchFamily="2" charset="2"/>
              </a:rPr>
              <a:t>(</a:t>
            </a:r>
            <a:r>
              <a:rPr lang="id-ID" sz="2400" dirty="0" smtClean="0">
                <a:solidFill>
                  <a:srgbClr val="002060"/>
                </a:solidFill>
                <a:sym typeface="Wingdings" pitchFamily="2" charset="2"/>
              </a:rPr>
              <a:t>contoh 4)</a:t>
            </a:r>
            <a:endParaRPr lang="id-ID" sz="2400" dirty="0" smtClean="0"/>
          </a:p>
          <a:p>
            <a:pPr marL="531813" indent="-258763">
              <a:spcBef>
                <a:spcPts val="0"/>
              </a:spcBef>
              <a:buNone/>
            </a:pPr>
            <a:r>
              <a:rPr lang="id-ID" sz="2600" dirty="0" smtClean="0">
                <a:solidFill>
                  <a:srgbClr val="0070C0"/>
                </a:solidFill>
                <a:sym typeface="Wingdings" pitchFamily="2" charset="2"/>
              </a:rPr>
              <a:t></a:t>
            </a:r>
            <a:r>
              <a:rPr lang="id-ID" sz="2600" dirty="0" smtClean="0">
                <a:sym typeface="Wingdings" pitchFamily="2" charset="2"/>
              </a:rPr>
              <a:t> temuan penelitian2 sblmnya </a:t>
            </a:r>
            <a:endParaRPr lang="id-ID" sz="2600" dirty="0" smtClean="0"/>
          </a:p>
          <a:p>
            <a:pPr marL="628650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B050"/>
                </a:solidFill>
              </a:rPr>
              <a:t>-</a:t>
            </a:r>
            <a:r>
              <a:rPr lang="id-ID" sz="2400" dirty="0" smtClean="0"/>
              <a:t> Apa saja studi2 yg sdh dilakukan dgn variabel tsb di indonesia &amp; luar negeri.</a:t>
            </a:r>
          </a:p>
          <a:p>
            <a:pPr marL="628650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00B050"/>
                </a:solidFill>
              </a:rPr>
              <a:t>-</a:t>
            </a:r>
            <a:r>
              <a:rPr lang="id-ID" sz="2400" dirty="0" smtClean="0"/>
              <a:t> Apakah ada penelitian lain yg serupa dgn yg akan dilakukan dlm skripsi. </a:t>
            </a:r>
          </a:p>
          <a:p>
            <a:pPr marL="628650">
              <a:spcBef>
                <a:spcPts val="0"/>
              </a:spcBef>
              <a:buNone/>
            </a:pPr>
            <a:endParaRPr lang="id-ID" sz="2500" dirty="0" smtClean="0"/>
          </a:p>
          <a:p>
            <a:pPr>
              <a:spcBef>
                <a:spcPts val="0"/>
              </a:spcBef>
            </a:pPr>
            <a:endParaRPr lang="id-ID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txBody>
          <a:bodyPr/>
          <a:lstStyle/>
          <a:p>
            <a:r>
              <a:rPr lang="id-ID" dirty="0" smtClean="0">
                <a:solidFill>
                  <a:srgbClr val="7030A0"/>
                </a:solidFill>
              </a:rPr>
              <a:t>Penggunaan Literatur di Bab 2</a:t>
            </a: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d-ID" sz="2800" dirty="0" smtClean="0">
                <a:solidFill>
                  <a:srgbClr val="C00000"/>
                </a:solidFill>
              </a:rPr>
              <a:t>Penulisan bab 2:</a:t>
            </a:r>
          </a:p>
          <a:p>
            <a:pPr>
              <a:spcBef>
                <a:spcPts val="0"/>
              </a:spcBef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1</a:t>
            </a:r>
            <a:r>
              <a:rPr lang="id-ID" sz="2800" dirty="0" smtClean="0"/>
              <a:t>. </a:t>
            </a:r>
            <a:r>
              <a:rPr lang="id-ID" sz="2800" dirty="0" smtClean="0">
                <a:solidFill>
                  <a:srgbClr val="0070C0"/>
                </a:solidFill>
              </a:rPr>
              <a:t>definisi variabel.</a:t>
            </a:r>
            <a:r>
              <a:rPr lang="id-ID" sz="2800" dirty="0" smtClean="0"/>
              <a:t> </a:t>
            </a:r>
          </a:p>
          <a:p>
            <a:pPr marL="627063" indent="-354013">
              <a:spcBef>
                <a:spcPts val="0"/>
              </a:spcBef>
              <a:buNone/>
            </a:pPr>
            <a:r>
              <a:rPr lang="id-ID" sz="2500" dirty="0" smtClean="0"/>
              <a:t>Ungkapkan definisi2 ttg variabel, buat perbandingan, lalu tentukan teori mana yg dipakai serta alasannya. </a:t>
            </a:r>
          </a:p>
          <a:p>
            <a:pPr marL="627063" indent="-354013">
              <a:spcBef>
                <a:spcPts val="0"/>
              </a:spcBef>
              <a:buNone/>
            </a:pPr>
            <a:r>
              <a:rPr lang="id-ID" sz="2500" dirty="0" smtClean="0"/>
              <a:t>Usahakan menuliskan definisi dlm bhs asli, utk menghindari kesalahan interpretasi.</a:t>
            </a:r>
          </a:p>
          <a:p>
            <a:pPr marL="627063" indent="-354013"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7030A0"/>
                </a:solidFill>
              </a:rPr>
              <a:t>(contoh 5)</a:t>
            </a:r>
          </a:p>
          <a:p>
            <a:pPr>
              <a:spcBef>
                <a:spcPts val="0"/>
              </a:spcBef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2</a:t>
            </a:r>
            <a:r>
              <a:rPr lang="id-ID" sz="2800" dirty="0" smtClean="0"/>
              <a:t>. </a:t>
            </a:r>
            <a:r>
              <a:rPr lang="id-ID" sz="2800" dirty="0" smtClean="0">
                <a:solidFill>
                  <a:srgbClr val="0070C0"/>
                </a:solidFill>
              </a:rPr>
              <a:t>komponen, aspek, atau dimensi dari variabel. </a:t>
            </a:r>
          </a:p>
          <a:p>
            <a:pPr marL="628650" indent="-273050">
              <a:spcBef>
                <a:spcPts val="0"/>
              </a:spcBef>
              <a:buNone/>
            </a:pPr>
            <a:r>
              <a:rPr lang="id-ID" sz="2500" dirty="0" smtClean="0"/>
              <a:t>Jelaskan komponen/aspek/ dimensi variabel dari teori yg sdh ditentukan sblmnya.</a:t>
            </a:r>
          </a:p>
          <a:p>
            <a:pPr>
              <a:spcBef>
                <a:spcPts val="0"/>
              </a:spcBef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3</a:t>
            </a:r>
            <a:r>
              <a:rPr lang="id-ID" sz="2800" dirty="0" smtClean="0"/>
              <a:t>. </a:t>
            </a:r>
            <a:r>
              <a:rPr lang="id-ID" sz="2800" dirty="0" smtClean="0">
                <a:solidFill>
                  <a:srgbClr val="0070C0"/>
                </a:solidFill>
              </a:rPr>
              <a:t>faktor2 yg mempengaruhi variabel. </a:t>
            </a:r>
          </a:p>
          <a:p>
            <a:pPr marL="628650" indent="-273050">
              <a:spcBef>
                <a:spcPts val="0"/>
              </a:spcBef>
              <a:buNone/>
            </a:pPr>
            <a:r>
              <a:rPr lang="id-ID" sz="2400" dirty="0" smtClean="0"/>
              <a:t>Jelaskan secara rinci apa saja faktor yg mempengaruhi variabel &amp; bgmn pengaruhnya.</a:t>
            </a:r>
            <a:endParaRPr lang="id-ID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FF66"/>
          </a:solidFill>
        </p:spPr>
        <p:txBody>
          <a:bodyPr/>
          <a:lstStyle/>
          <a:p>
            <a:r>
              <a:rPr lang="id-ID" dirty="0" smtClean="0">
                <a:solidFill>
                  <a:srgbClr val="7030A0"/>
                </a:solidFill>
              </a:rPr>
              <a:t>Penggunaan Literatur di Bab 2</a:t>
            </a: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d-ID" sz="2700" dirty="0" smtClean="0">
                <a:solidFill>
                  <a:srgbClr val="0070C0"/>
                </a:solidFill>
              </a:rPr>
              <a:t>hubungan antara 2 variabel </a:t>
            </a:r>
            <a:r>
              <a:rPr lang="id-ID" sz="2700" dirty="0" smtClean="0"/>
              <a:t>(</a:t>
            </a:r>
            <a:r>
              <a:rPr lang="id-ID" sz="2700" dirty="0" smtClean="0">
                <a:solidFill>
                  <a:srgbClr val="FF0000"/>
                </a:solidFill>
              </a:rPr>
              <a:t>korelasional</a:t>
            </a:r>
            <a:r>
              <a:rPr lang="id-ID" sz="2700" dirty="0" smtClean="0"/>
              <a:t>)</a:t>
            </a:r>
          </a:p>
          <a:p>
            <a:pPr marL="531813" indent="-176213">
              <a:spcBef>
                <a:spcPts val="0"/>
              </a:spcBef>
              <a:buNone/>
            </a:pPr>
            <a:r>
              <a:rPr lang="id-ID" sz="25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id-ID" sz="2500" dirty="0" smtClean="0">
                <a:sym typeface="Wingdings" pitchFamily="2" charset="2"/>
              </a:rPr>
              <a:t> paparkan</a:t>
            </a:r>
            <a:r>
              <a:rPr lang="id-ID" sz="2500" dirty="0" smtClean="0"/>
              <a:t> teori yg penting &amp; relevan ttg variabel pertama, lalu hal yg sama ttg ttg variabel kedua; terakhir ulas hubungan (dinamika) antara kedua variabel tsb.</a:t>
            </a:r>
          </a:p>
          <a:p>
            <a:pPr marL="531813" indent="-176213">
              <a:spcBef>
                <a:spcPts val="0"/>
              </a:spcBef>
              <a:buNone/>
            </a:pPr>
            <a:r>
              <a:rPr lang="id-ID" sz="25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id-ID" sz="2500" dirty="0" smtClean="0">
                <a:sym typeface="Wingdings" pitchFamily="2" charset="2"/>
              </a:rPr>
              <a:t> Variabel 1 adalah yg disebut pertama kali di bab 1</a:t>
            </a:r>
            <a:r>
              <a:rPr lang="id-ID" sz="25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id-ID" sz="2700" dirty="0" smtClean="0">
                <a:solidFill>
                  <a:srgbClr val="0070C0"/>
                </a:solidFill>
              </a:rPr>
              <a:t>pengaruh VB (</a:t>
            </a:r>
            <a:r>
              <a:rPr lang="id-ID" sz="2700" i="1" dirty="0" smtClean="0">
                <a:solidFill>
                  <a:srgbClr val="0070C0"/>
                </a:solidFill>
              </a:rPr>
              <a:t>independent variable</a:t>
            </a:r>
            <a:r>
              <a:rPr lang="id-ID" sz="2700" dirty="0" smtClean="0">
                <a:solidFill>
                  <a:srgbClr val="0070C0"/>
                </a:solidFill>
              </a:rPr>
              <a:t>) thd VT (</a:t>
            </a:r>
            <a:r>
              <a:rPr lang="id-ID" sz="2700" i="1" dirty="0" smtClean="0">
                <a:solidFill>
                  <a:srgbClr val="0070C0"/>
                </a:solidFill>
              </a:rPr>
              <a:t>dependent variable</a:t>
            </a:r>
            <a:r>
              <a:rPr lang="id-ID" sz="2700" dirty="0" smtClean="0">
                <a:solidFill>
                  <a:srgbClr val="0070C0"/>
                </a:solidFill>
              </a:rPr>
              <a:t>).</a:t>
            </a:r>
            <a:r>
              <a:rPr lang="id-ID" sz="2700" dirty="0" smtClean="0"/>
              <a:t> </a:t>
            </a:r>
          </a:p>
          <a:p>
            <a:pPr marL="627063" indent="-271463">
              <a:spcBef>
                <a:spcPts val="0"/>
              </a:spcBef>
              <a:buNone/>
            </a:pPr>
            <a:r>
              <a:rPr lang="id-ID" sz="2500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id-ID" sz="2500" dirty="0" smtClean="0">
                <a:sym typeface="Wingdings" pitchFamily="2" charset="2"/>
              </a:rPr>
              <a:t> </a:t>
            </a:r>
            <a:r>
              <a:rPr lang="id-ID" sz="2500" dirty="0" smtClean="0"/>
              <a:t>Paparkan VT terlebih dahulu, baru VB.</a:t>
            </a:r>
          </a:p>
          <a:p>
            <a:pPr marL="355600" indent="-271463">
              <a:spcBef>
                <a:spcPts val="0"/>
              </a:spcBef>
              <a:buNone/>
            </a:pPr>
            <a:endParaRPr lang="id-ID" sz="2500" dirty="0" smtClean="0"/>
          </a:p>
          <a:p>
            <a:pPr marL="355600" indent="-271463">
              <a:spcBef>
                <a:spcPts val="0"/>
              </a:spcBef>
              <a:buNone/>
            </a:pPr>
            <a:r>
              <a:rPr lang="id-ID" sz="2500" dirty="0" smtClean="0">
                <a:solidFill>
                  <a:srgbClr val="7030A0"/>
                </a:solidFill>
              </a:rPr>
              <a:t>- Penulisan Bab 2 sebaiknya dilakukan bersamaan dgn bab 1.</a:t>
            </a:r>
          </a:p>
          <a:p>
            <a:pPr marL="355600" indent="-271463">
              <a:spcBef>
                <a:spcPts val="0"/>
              </a:spcBef>
              <a:buNone/>
            </a:pPr>
            <a:r>
              <a:rPr lang="id-ID" sz="2500" dirty="0" smtClean="0">
                <a:solidFill>
                  <a:srgbClr val="7030A0"/>
                </a:solidFill>
              </a:rPr>
              <a:t>- Penulisan referensi &amp; daftar pustaka dibahas nanti.</a:t>
            </a:r>
          </a:p>
          <a:p>
            <a:pPr marL="355600" indent="-271463">
              <a:spcBef>
                <a:spcPts val="0"/>
              </a:spcBef>
              <a:buNone/>
            </a:pPr>
            <a:endParaRPr lang="id-ID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Plagiarisme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Hindari plagiarisme!!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17035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Lakukan literature review untuk menentukan variabel yg tepat, lalu tuliskan </a:t>
            </a:r>
            <a:r>
              <a:rPr lang="id-ID" dirty="0" smtClean="0"/>
              <a:t>dalam latar </a:t>
            </a:r>
            <a:r>
              <a:rPr lang="id-ID" dirty="0" smtClean="0"/>
              <a:t>belakang.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Mahasiswa mampu menyusun latar belakang setelah melakukan </a:t>
            </a:r>
            <a:r>
              <a:rPr lang="id-ID" i="1" dirty="0"/>
              <a:t>literature review</a:t>
            </a:r>
            <a:r>
              <a:rPr lang="id-ID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5051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Apa itu </a:t>
            </a:r>
            <a:r>
              <a:rPr lang="id-ID" i="1" dirty="0" smtClean="0">
                <a:solidFill>
                  <a:srgbClr val="7030A0"/>
                </a:solidFill>
              </a:rPr>
              <a:t>Literature Review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800" dirty="0" smtClean="0"/>
              <a:t>= </a:t>
            </a:r>
            <a:r>
              <a:rPr lang="id-ID" sz="2800" dirty="0" smtClean="0">
                <a:solidFill>
                  <a:srgbClr val="FF0000"/>
                </a:solidFill>
              </a:rPr>
              <a:t>tinjauan kepustakaan</a:t>
            </a:r>
          </a:p>
          <a:p>
            <a:pPr>
              <a:spcBef>
                <a:spcPts val="0"/>
              </a:spcBef>
            </a:pPr>
            <a:r>
              <a:rPr lang="id-ID" sz="2800" dirty="0" smtClean="0"/>
              <a:t> = </a:t>
            </a:r>
            <a:r>
              <a:rPr lang="id-ID" sz="2800" dirty="0" smtClean="0">
                <a:solidFill>
                  <a:srgbClr val="00B050"/>
                </a:solidFill>
              </a:rPr>
              <a:t>ulasan teoritis </a:t>
            </a:r>
            <a:r>
              <a:rPr lang="id-ID" sz="2800" dirty="0" smtClean="0"/>
              <a:t>&amp; temuan dari </a:t>
            </a:r>
            <a:r>
              <a:rPr lang="id-ID" sz="2800" dirty="0" smtClean="0">
                <a:solidFill>
                  <a:srgbClr val="00B050"/>
                </a:solidFill>
              </a:rPr>
              <a:t>penelitian2 sblmnya</a:t>
            </a:r>
            <a:r>
              <a:rPr lang="id-ID" sz="2800" dirty="0" smtClean="0"/>
              <a:t>, yg menjadi dasar &amp; acuan dlm merancang penelitian.</a:t>
            </a:r>
          </a:p>
          <a:p>
            <a:pPr>
              <a:spcBef>
                <a:spcPts val="0"/>
              </a:spcBef>
            </a:pPr>
            <a:r>
              <a:rPr lang="id-ID" sz="2800" dirty="0" smtClean="0">
                <a:solidFill>
                  <a:srgbClr val="0070C0"/>
                </a:solidFill>
              </a:rPr>
              <a:t>Literatur</a:t>
            </a:r>
            <a:r>
              <a:rPr lang="id-ID" sz="2800" dirty="0" smtClean="0"/>
              <a:t> = sumber bacaan </a:t>
            </a:r>
          </a:p>
          <a:p>
            <a:pPr marL="628650">
              <a:spcBef>
                <a:spcPts val="0"/>
              </a:spcBef>
              <a:buNone/>
            </a:pPr>
            <a:r>
              <a:rPr lang="id-ID" sz="2500" dirty="0" smtClean="0">
                <a:solidFill>
                  <a:srgbClr val="FFC000"/>
                </a:solidFill>
                <a:sym typeface="Wingdings" pitchFamily="2" charset="2"/>
              </a:rPr>
              <a:t></a:t>
            </a:r>
            <a:r>
              <a:rPr lang="id-ID" sz="2500" dirty="0" smtClean="0">
                <a:sym typeface="Wingdings" pitchFamily="2" charset="2"/>
              </a:rPr>
              <a:t> S</a:t>
            </a:r>
            <a:r>
              <a:rPr lang="id-ID" sz="2500" dirty="0" smtClean="0"/>
              <a:t>bg sebuah karya ilmiah, skripsi perlu didukung dgn sumber/referensi yg terpercaya &amp; dpt dihandalkan, serta menggunakan acuan teoritis yg tepat &amp; akurat.</a:t>
            </a:r>
          </a:p>
          <a:p>
            <a:pPr marL="628650">
              <a:spcBef>
                <a:spcPts val="0"/>
              </a:spcBef>
              <a:buNone/>
            </a:pPr>
            <a:r>
              <a:rPr lang="id-ID" sz="2300" dirty="0" smtClean="0">
                <a:solidFill>
                  <a:srgbClr val="FFC000"/>
                </a:solidFill>
                <a:sym typeface="Wingdings" pitchFamily="2" charset="2"/>
              </a:rPr>
              <a:t></a:t>
            </a:r>
            <a:r>
              <a:rPr lang="id-ID" sz="2300" dirty="0" smtClean="0">
                <a:sym typeface="Wingdings" pitchFamily="2" charset="2"/>
              </a:rPr>
              <a:t> </a:t>
            </a:r>
            <a:r>
              <a:rPr lang="id-ID" sz="2300" dirty="0" smtClean="0">
                <a:solidFill>
                  <a:srgbClr val="7030A0"/>
                </a:solidFill>
                <a:sym typeface="Wingdings" pitchFamily="2" charset="2"/>
              </a:rPr>
              <a:t>Bkn berasal sekedar perkataan </a:t>
            </a:r>
            <a:r>
              <a:rPr lang="id-ID" sz="2300" dirty="0" smtClean="0">
                <a:solidFill>
                  <a:srgbClr val="7030A0"/>
                </a:solidFill>
                <a:sym typeface="Wingdings" pitchFamily="2" charset="2"/>
              </a:rPr>
              <a:t>/ </a:t>
            </a:r>
            <a:r>
              <a:rPr lang="id-ID" sz="2300" dirty="0" smtClean="0">
                <a:solidFill>
                  <a:srgbClr val="7030A0"/>
                </a:solidFill>
                <a:sym typeface="Wingdings" pitchFamily="2" charset="2"/>
              </a:rPr>
              <a:t>sumber2 tdk </a:t>
            </a:r>
            <a:r>
              <a:rPr lang="id-ID" sz="2300" dirty="0" smtClean="0">
                <a:solidFill>
                  <a:srgbClr val="7030A0"/>
                </a:solidFill>
                <a:sym typeface="Wingdings" pitchFamily="2" charset="2"/>
              </a:rPr>
              <a:t>kredibel</a:t>
            </a:r>
            <a:endParaRPr lang="id-ID" sz="2300" dirty="0" smtClean="0">
              <a:solidFill>
                <a:srgbClr val="7030A0"/>
              </a:solidFill>
              <a:sym typeface="Wingdings" pitchFamily="2" charset="2"/>
            </a:endParaRPr>
          </a:p>
          <a:p>
            <a:pPr marL="357188">
              <a:spcBef>
                <a:spcPts val="0"/>
              </a:spcBef>
            </a:pPr>
            <a:r>
              <a:rPr lang="id-ID" sz="2700" dirty="0" smtClean="0"/>
              <a:t>Mulai dilakukan ketika akan menuliskan bab 1; utk menemukan variabel yg tepat ttg gejala/fenomena yg akan diteliti.</a:t>
            </a:r>
          </a:p>
          <a:p>
            <a:pPr marL="628650" indent="-273050">
              <a:spcBef>
                <a:spcPts val="0"/>
              </a:spcBef>
              <a:buNone/>
            </a:pPr>
            <a:r>
              <a:rPr lang="id-ID" sz="2300" dirty="0" smtClean="0">
                <a:solidFill>
                  <a:srgbClr val="00B050"/>
                </a:solidFill>
                <a:sym typeface="Wingdings" pitchFamily="2" charset="2"/>
              </a:rPr>
              <a:t></a:t>
            </a:r>
            <a:r>
              <a:rPr lang="id-ID" sz="2300" dirty="0" smtClean="0">
                <a:sym typeface="Wingdings" pitchFamily="2" charset="2"/>
              </a:rPr>
              <a:t> </a:t>
            </a:r>
            <a:r>
              <a:rPr lang="id-ID" sz="2300" dirty="0" smtClean="0">
                <a:solidFill>
                  <a:srgbClr val="FF0000"/>
                </a:solidFill>
                <a:sym typeface="Wingdings" pitchFamily="2" charset="2"/>
              </a:rPr>
              <a:t>Krn ketika memikirkan topik, baru ‘variabel kira2’.</a:t>
            </a:r>
            <a:endParaRPr lang="id-ID" sz="23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Dari Topik ke Variabel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700" dirty="0" smtClean="0"/>
              <a:t>Setelah </a:t>
            </a:r>
            <a:r>
              <a:rPr lang="id-ID" sz="2700" i="1" dirty="0" smtClean="0"/>
              <a:t>literature review</a:t>
            </a:r>
            <a:r>
              <a:rPr lang="id-ID" sz="2700" dirty="0" smtClean="0"/>
              <a:t>,</a:t>
            </a:r>
            <a:r>
              <a:rPr lang="id-ID" sz="2700" i="1" dirty="0" smtClean="0"/>
              <a:t> </a:t>
            </a:r>
            <a:r>
              <a:rPr lang="id-ID" sz="2700" dirty="0" smtClean="0"/>
              <a:t>variabel yg tepat &amp; relevan sdh dpt ditentukan.</a:t>
            </a:r>
          </a:p>
          <a:p>
            <a:pPr>
              <a:spcBef>
                <a:spcPts val="0"/>
              </a:spcBef>
            </a:pPr>
            <a:r>
              <a:rPr lang="id-ID" sz="2700" dirty="0" smtClean="0"/>
              <a:t>Lanjutkan dgn menggali teori ttg variabel tsb, lalu mulai menuliskan bab 1 &amp; bab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Cara melakukan Literature Review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7811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800" i="1" dirty="0" smtClean="0"/>
              <a:t>Literature review </a:t>
            </a:r>
            <a:r>
              <a:rPr lang="id-ID" sz="2800" dirty="0" smtClean="0"/>
              <a:t>dilakukan dgn </a:t>
            </a:r>
            <a:r>
              <a:rPr lang="id-ID" sz="2800" dirty="0" smtClean="0">
                <a:solidFill>
                  <a:srgbClr val="0070C0"/>
                </a:solidFill>
              </a:rPr>
              <a:t>mencari </a:t>
            </a:r>
            <a:r>
              <a:rPr lang="id-ID" sz="2800" dirty="0" smtClean="0"/>
              <a:t>&amp; </a:t>
            </a:r>
            <a:r>
              <a:rPr lang="id-ID" sz="2800" dirty="0" smtClean="0">
                <a:solidFill>
                  <a:srgbClr val="0070C0"/>
                </a:solidFill>
              </a:rPr>
              <a:t>membaca</a:t>
            </a:r>
            <a:r>
              <a:rPr lang="id-ID" sz="2800" dirty="0" smtClean="0"/>
              <a:t> sejumlah literatur terkait skripsi.</a:t>
            </a:r>
          </a:p>
          <a:p>
            <a:pPr>
              <a:spcBef>
                <a:spcPts val="0"/>
              </a:spcBef>
            </a:pPr>
            <a:r>
              <a:rPr lang="id-ID" sz="2800" dirty="0" smtClean="0">
                <a:solidFill>
                  <a:srgbClr val="FF0000"/>
                </a:solidFill>
              </a:rPr>
              <a:t>Literature review dapat dilakukan dgn:</a:t>
            </a:r>
            <a:endParaRPr lang="id-ID" sz="2400" dirty="0" smtClean="0">
              <a:solidFill>
                <a:srgbClr val="006600"/>
              </a:solidFill>
            </a:endParaRPr>
          </a:p>
          <a:p>
            <a:pPr marL="531813" indent="-149225">
              <a:spcBef>
                <a:spcPts val="0"/>
              </a:spcBef>
            </a:pPr>
            <a:r>
              <a:rPr lang="id-ID" sz="2600" dirty="0" smtClean="0"/>
              <a:t>Membaca buku kuliah/text book</a:t>
            </a:r>
            <a:endParaRPr lang="id-ID" sz="2600" dirty="0" smtClean="0"/>
          </a:p>
          <a:p>
            <a:pPr marL="531813" indent="-149225">
              <a:spcBef>
                <a:spcPts val="0"/>
              </a:spcBef>
            </a:pPr>
            <a:r>
              <a:rPr lang="id-ID" sz="2600" dirty="0" smtClean="0"/>
              <a:t>Mengunjungi perpustakaan &amp; mencari literatur yg relevan</a:t>
            </a:r>
            <a:endParaRPr lang="id-ID" sz="2400" dirty="0" smtClean="0"/>
          </a:p>
          <a:p>
            <a:pPr marL="531813" indent="-149225">
              <a:spcBef>
                <a:spcPts val="0"/>
              </a:spcBef>
            </a:pPr>
            <a:r>
              <a:rPr lang="id-ID" sz="2600" i="1" dirty="0" smtClean="0"/>
              <a:t>Browse </a:t>
            </a:r>
            <a:r>
              <a:rPr lang="id-ID" sz="2600" dirty="0" smtClean="0"/>
              <a:t>jurnal &amp; referensi online</a:t>
            </a:r>
            <a:endParaRPr lang="id-ID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Cara melakukan Literature Review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7811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800" dirty="0" smtClean="0">
                <a:solidFill>
                  <a:srgbClr val="FF0000"/>
                </a:solidFill>
              </a:rPr>
              <a:t>Persiapan/sblm </a:t>
            </a:r>
            <a:r>
              <a:rPr lang="id-ID" sz="2800" i="1" dirty="0" smtClean="0">
                <a:solidFill>
                  <a:srgbClr val="FF0000"/>
                </a:solidFill>
              </a:rPr>
              <a:t>literature review</a:t>
            </a:r>
            <a:r>
              <a:rPr lang="id-ID" sz="2800" dirty="0" smtClean="0">
                <a:solidFill>
                  <a:srgbClr val="FF0000"/>
                </a:solidFill>
              </a:rPr>
              <a:t>: </a:t>
            </a:r>
            <a:r>
              <a:rPr lang="id-ID" sz="2400" dirty="0" smtClean="0">
                <a:solidFill>
                  <a:srgbClr val="006600"/>
                </a:solidFill>
              </a:rPr>
              <a:t>(utk mendpt literatur)</a:t>
            </a:r>
          </a:p>
          <a:p>
            <a:pPr marL="531813" indent="-149225">
              <a:spcBef>
                <a:spcPts val="0"/>
              </a:spcBef>
            </a:pPr>
            <a:r>
              <a:rPr lang="id-ID" sz="2600" dirty="0" smtClean="0"/>
              <a:t>Bertanya ke pembimbing/dosen ttg teori/literatur</a:t>
            </a:r>
          </a:p>
          <a:p>
            <a:pPr marL="531813" indent="-149225">
              <a:spcBef>
                <a:spcPts val="0"/>
              </a:spcBef>
            </a:pPr>
            <a:r>
              <a:rPr lang="id-ID" sz="2600" i="1" dirty="0" smtClean="0"/>
              <a:t>Search engine</a:t>
            </a:r>
            <a:r>
              <a:rPr lang="id-ID" sz="2600" dirty="0" smtClean="0"/>
              <a:t>: </a:t>
            </a:r>
            <a:r>
              <a:rPr lang="id-ID" sz="2600" dirty="0" smtClean="0">
                <a:hlinkClick r:id="rId2"/>
              </a:rPr>
              <a:t>academic.research.microsoft.com</a:t>
            </a:r>
            <a:r>
              <a:rPr lang="id-ID" sz="2600" dirty="0" smtClean="0"/>
              <a:t>, </a:t>
            </a:r>
            <a:r>
              <a:rPr lang="id-ID" sz="2600" dirty="0" smtClean="0">
                <a:hlinkClick r:id="rId3"/>
              </a:rPr>
              <a:t>scholar.google.com</a:t>
            </a:r>
            <a:r>
              <a:rPr lang="id-ID" sz="2600" dirty="0" smtClean="0"/>
              <a:t>. </a:t>
            </a:r>
            <a:r>
              <a:rPr lang="id-ID" sz="2400" dirty="0" smtClean="0"/>
              <a:t>(tdk disarankan: google.com, yahoo.com, bing.com)</a:t>
            </a:r>
          </a:p>
          <a:p>
            <a:pPr marL="531813" indent="-149225">
              <a:spcBef>
                <a:spcPts val="0"/>
              </a:spcBef>
            </a:pPr>
            <a:r>
              <a:rPr lang="id-ID" sz="2600" i="1" dirty="0" smtClean="0"/>
              <a:t>Search </a:t>
            </a:r>
            <a:r>
              <a:rPr lang="id-ID" sz="2600" dirty="0" smtClean="0"/>
              <a:t>situs perpustakaan lokal: </a:t>
            </a:r>
            <a:r>
              <a:rPr lang="id-ID" sz="2400" dirty="0" smtClean="0">
                <a:solidFill>
                  <a:srgbClr val="006600"/>
                </a:solidFill>
              </a:rPr>
              <a:t>(sblm berkunjung)</a:t>
            </a:r>
          </a:p>
          <a:p>
            <a:pPr marL="900113" indent="-149225">
              <a:spcBef>
                <a:spcPts val="0"/>
              </a:spcBef>
              <a:buNone/>
            </a:pPr>
            <a:r>
              <a:rPr lang="id-ID" sz="2400" dirty="0" smtClean="0"/>
              <a:t>- Perpustakaan nasional: </a:t>
            </a:r>
            <a:r>
              <a:rPr lang="id-ID" sz="2400" dirty="0" smtClean="0">
                <a:hlinkClick r:id="rId4"/>
              </a:rPr>
              <a:t>opac.pnri.go.id</a:t>
            </a:r>
            <a:endParaRPr lang="id-ID" sz="2400" dirty="0" smtClean="0"/>
          </a:p>
          <a:p>
            <a:pPr marL="900113" indent="-149225">
              <a:spcBef>
                <a:spcPts val="0"/>
              </a:spcBef>
              <a:buNone/>
            </a:pPr>
            <a:r>
              <a:rPr lang="id-ID" sz="2400" dirty="0" smtClean="0"/>
              <a:t>- UI: </a:t>
            </a:r>
            <a:r>
              <a:rPr lang="id-ID" sz="2400" dirty="0" smtClean="0">
                <a:hlinkClick r:id="rId5"/>
              </a:rPr>
              <a:t>lib.ui.ac.id </a:t>
            </a:r>
            <a:endParaRPr lang="id-ID" sz="2400" dirty="0" smtClean="0"/>
          </a:p>
          <a:p>
            <a:pPr marL="900113" indent="-149225">
              <a:spcBef>
                <a:spcPts val="0"/>
              </a:spcBef>
              <a:buNone/>
            </a:pPr>
            <a:r>
              <a:rPr lang="id-ID" sz="2400" dirty="0" smtClean="0"/>
              <a:t>- Atmajaya: </a:t>
            </a:r>
            <a:r>
              <a:rPr lang="id-ID" sz="2400" dirty="0" smtClean="0">
                <a:hlinkClick r:id="rId6"/>
              </a:rPr>
              <a:t>lib.atmajaya.ac.id</a:t>
            </a:r>
            <a:endParaRPr lang="id-ID" sz="2400" dirty="0" smtClean="0"/>
          </a:p>
          <a:p>
            <a:pPr marL="725488" indent="-98425">
              <a:spcBef>
                <a:spcPts val="0"/>
              </a:spcBef>
              <a:buNone/>
            </a:pPr>
            <a:r>
              <a:rPr lang="id-ID" sz="2600" dirty="0" smtClean="0">
                <a:sym typeface="Wingdings" pitchFamily="2" charset="2"/>
              </a:rPr>
              <a:t> Catat, lalu kunjungi.</a:t>
            </a:r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val="29719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Cara melakukan Literature Review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800" dirty="0" smtClean="0">
                <a:solidFill>
                  <a:srgbClr val="FF0000"/>
                </a:solidFill>
              </a:rPr>
              <a:t>Saat </a:t>
            </a:r>
            <a:r>
              <a:rPr lang="id-ID" sz="2800" i="1" dirty="0" smtClean="0">
                <a:solidFill>
                  <a:srgbClr val="FF0000"/>
                </a:solidFill>
              </a:rPr>
              <a:t>literature review</a:t>
            </a:r>
            <a:r>
              <a:rPr lang="id-ID" sz="2800" dirty="0" smtClean="0">
                <a:solidFill>
                  <a:srgbClr val="FF0000"/>
                </a:solidFill>
              </a:rPr>
              <a:t>:</a:t>
            </a:r>
          </a:p>
          <a:p>
            <a:pPr marL="531813" indent="-149225">
              <a:spcBef>
                <a:spcPts val="0"/>
              </a:spcBef>
            </a:pPr>
            <a:r>
              <a:rPr lang="id-ID" sz="2600" dirty="0" smtClean="0"/>
              <a:t>Baca dgn seksama (berulang-ulang, bila perlu)</a:t>
            </a:r>
          </a:p>
          <a:p>
            <a:pPr marL="531813" indent="-149225">
              <a:spcBef>
                <a:spcPts val="0"/>
              </a:spcBef>
            </a:pPr>
            <a:r>
              <a:rPr lang="id-ID" sz="2600" dirty="0" smtClean="0">
                <a:sym typeface="Wingdings" pitchFamily="2" charset="2"/>
              </a:rPr>
              <a:t>Fotokopi </a:t>
            </a:r>
            <a:r>
              <a:rPr lang="id-ID" sz="2600" dirty="0" smtClean="0">
                <a:sym typeface="Wingdings" pitchFamily="2" charset="2"/>
              </a:rPr>
              <a:t>(</a:t>
            </a:r>
            <a:r>
              <a:rPr lang="id-ID" sz="2600" i="1" dirty="0" smtClean="0">
                <a:sym typeface="Wingdings" pitchFamily="2" charset="2"/>
              </a:rPr>
              <a:t>print</a:t>
            </a:r>
            <a:r>
              <a:rPr lang="id-ID" sz="2600" dirty="0" smtClean="0">
                <a:sym typeface="Wingdings" pitchFamily="2" charset="2"/>
              </a:rPr>
              <a:t>, bila dari </a:t>
            </a:r>
            <a:r>
              <a:rPr lang="id-ID" sz="2600" i="1" dirty="0" smtClean="0">
                <a:sym typeface="Wingdings" pitchFamily="2" charset="2"/>
              </a:rPr>
              <a:t>online</a:t>
            </a:r>
            <a:r>
              <a:rPr lang="id-ID" sz="2600" dirty="0" smtClean="0">
                <a:sym typeface="Wingdings" pitchFamily="2" charset="2"/>
              </a:rPr>
              <a:t>) &amp; </a:t>
            </a:r>
            <a:r>
              <a:rPr lang="id-ID" sz="2600" dirty="0" smtClean="0">
                <a:sym typeface="Wingdings" pitchFamily="2" charset="2"/>
              </a:rPr>
              <a:t>tandai bagian2 penting (termasuk bagian yg tdk dimengerti).</a:t>
            </a:r>
            <a:endParaRPr lang="id-ID" sz="2600" dirty="0" smtClean="0"/>
          </a:p>
          <a:p>
            <a:pPr marL="531813" indent="-149225">
              <a:spcBef>
                <a:spcPts val="0"/>
              </a:spcBef>
            </a:pPr>
            <a:r>
              <a:rPr lang="id-ID" sz="2600" dirty="0" smtClean="0"/>
              <a:t>Diskusikan hasil membaca dgn pembimbing/dosen (bila memungkinkan, jg dgn penulis literatur)</a:t>
            </a:r>
          </a:p>
          <a:p>
            <a:pPr marL="531813" indent="-149225">
              <a:spcBef>
                <a:spcPts val="0"/>
              </a:spcBef>
            </a:pPr>
            <a:r>
              <a:rPr lang="id-ID" sz="2600" dirty="0" smtClean="0"/>
              <a:t>Tuliskan dlm bab 1 &amp; bab 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Batasan Literatur yg digunakan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700" dirty="0" smtClean="0"/>
              <a:t>Usia publikasi tdk lebih dari </a:t>
            </a:r>
            <a:r>
              <a:rPr lang="id-ID" sz="2700" dirty="0" smtClean="0">
                <a:solidFill>
                  <a:srgbClr val="7030A0"/>
                </a:solidFill>
              </a:rPr>
              <a:t>10 thn </a:t>
            </a:r>
            <a:r>
              <a:rPr lang="id-ID" sz="2700" dirty="0" smtClean="0"/>
              <a:t>(&gt;thn 2006), kecuali utk teori kunci.</a:t>
            </a:r>
          </a:p>
          <a:p>
            <a:pPr>
              <a:spcBef>
                <a:spcPts val="0"/>
              </a:spcBef>
            </a:pPr>
            <a:r>
              <a:rPr lang="id-ID" sz="2700" dirty="0" smtClean="0"/>
              <a:t>literatur bersifat/berlatar belakang </a:t>
            </a:r>
            <a:r>
              <a:rPr lang="id-ID" sz="2700" dirty="0" smtClean="0">
                <a:solidFill>
                  <a:srgbClr val="0070C0"/>
                </a:solidFill>
              </a:rPr>
              <a:t>psikologi</a:t>
            </a:r>
            <a:r>
              <a:rPr lang="id-ID" sz="27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id-ID" sz="2700" dirty="0" smtClean="0"/>
              <a:t>Teori/definisi berasal dari: </a:t>
            </a:r>
            <a:r>
              <a:rPr lang="id-ID" sz="2400" dirty="0" smtClean="0"/>
              <a:t>(lihat contoh 2)</a:t>
            </a:r>
            <a:endParaRPr lang="id-ID" sz="2700" dirty="0" smtClean="0"/>
          </a:p>
          <a:p>
            <a:pPr indent="12700">
              <a:spcBef>
                <a:spcPts val="0"/>
              </a:spcBef>
              <a:buNone/>
            </a:pPr>
            <a:r>
              <a:rPr lang="id-ID" sz="2500" dirty="0" smtClean="0"/>
              <a:t>- </a:t>
            </a:r>
            <a:r>
              <a:rPr lang="id-ID" sz="2500" dirty="0" smtClean="0">
                <a:solidFill>
                  <a:srgbClr val="0070C0"/>
                </a:solidFill>
              </a:rPr>
              <a:t>sumber pertama/primer</a:t>
            </a:r>
            <a:r>
              <a:rPr lang="id-ID" sz="2500" dirty="0" smtClean="0"/>
              <a:t>, </a:t>
            </a:r>
          </a:p>
          <a:p>
            <a:pPr indent="12700">
              <a:spcBef>
                <a:spcPts val="0"/>
              </a:spcBef>
              <a:buNone/>
            </a:pPr>
            <a:r>
              <a:rPr lang="id-ID" sz="2500" dirty="0" smtClean="0"/>
              <a:t>- </a:t>
            </a:r>
            <a:r>
              <a:rPr lang="id-ID" sz="2500" dirty="0" smtClean="0">
                <a:solidFill>
                  <a:srgbClr val="C00000"/>
                </a:solidFill>
              </a:rPr>
              <a:t>buku teks/buku kuliah</a:t>
            </a:r>
            <a:r>
              <a:rPr lang="id-ID" sz="2500" dirty="0" smtClean="0"/>
              <a:t>, atau </a:t>
            </a:r>
          </a:p>
          <a:p>
            <a:pPr indent="12700">
              <a:spcBef>
                <a:spcPts val="0"/>
              </a:spcBef>
              <a:buNone/>
            </a:pPr>
            <a:r>
              <a:rPr lang="id-ID" sz="2500" dirty="0" smtClean="0"/>
              <a:t>- </a:t>
            </a:r>
            <a:r>
              <a:rPr lang="id-ID" sz="2500" dirty="0" smtClean="0">
                <a:solidFill>
                  <a:srgbClr val="7030A0"/>
                </a:solidFill>
              </a:rPr>
              <a:t>jurnal yg ditulis peneliti aslinya</a:t>
            </a:r>
            <a:r>
              <a:rPr lang="id-ID" sz="2500" dirty="0" smtClean="0"/>
              <a:t>.</a:t>
            </a:r>
          </a:p>
          <a:p>
            <a:pPr marL="531813" indent="-176213">
              <a:spcBef>
                <a:spcPts val="0"/>
              </a:spcBef>
              <a:buNone/>
            </a:pPr>
            <a:r>
              <a:rPr lang="id-ID" sz="2300" dirty="0" smtClean="0"/>
              <a:t> bukan menyalin dari skripsi/jurnal, apalagi blog/ sumber lain yg tdk jelas.</a:t>
            </a:r>
          </a:p>
          <a:p>
            <a:pPr marL="531813" indent="-176213">
              <a:spcBef>
                <a:spcPts val="0"/>
              </a:spcBef>
              <a:buNone/>
            </a:pPr>
            <a:r>
              <a:rPr lang="id-ID" sz="2300" dirty="0" smtClean="0">
                <a:solidFill>
                  <a:srgbClr val="002060"/>
                </a:solidFill>
              </a:rPr>
              <a:t>Hindari plagiarisme dgn tdk menyalin dari skripsi/jurnal</a:t>
            </a:r>
            <a:r>
              <a:rPr lang="id-ID" sz="2300" dirty="0" smtClean="0">
                <a:solidFill>
                  <a:srgbClr val="002060"/>
                </a:solidFill>
              </a:rPr>
              <a:t>.</a:t>
            </a:r>
            <a:endParaRPr lang="id-ID" sz="23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Batasan Literatur yg digunakan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700" dirty="0" smtClean="0"/>
              <a:t>Blog, situs pribadi, &amp; situs ‘tdk jelas’</a:t>
            </a:r>
          </a:p>
          <a:p>
            <a:pPr marL="442913" indent="0">
              <a:spcBef>
                <a:spcPts val="0"/>
              </a:spcBef>
              <a:buNone/>
            </a:pPr>
            <a:r>
              <a:rPr lang="id-ID" sz="2400" dirty="0" smtClean="0">
                <a:sym typeface="Wingdings" panose="05000000000000000000" pitchFamily="2" charset="2"/>
              </a:rPr>
              <a:t> sama sekali TIDAK boleh digunakan!! , kecuali utk mengungkap fenomena.</a:t>
            </a:r>
            <a:endParaRPr lang="id-ID" sz="2400" dirty="0" smtClean="0"/>
          </a:p>
          <a:p>
            <a:pPr>
              <a:spcBef>
                <a:spcPts val="0"/>
              </a:spcBef>
            </a:pPr>
            <a:r>
              <a:rPr lang="id-ID" sz="2700" dirty="0" smtClean="0"/>
              <a:t>Situs berita</a:t>
            </a:r>
          </a:p>
          <a:p>
            <a:pPr marL="442913" indent="0">
              <a:spcBef>
                <a:spcPts val="0"/>
              </a:spcBef>
              <a:buNone/>
            </a:pPr>
            <a:r>
              <a:rPr lang="id-ID" sz="2400" dirty="0" smtClean="0">
                <a:sym typeface="Wingdings" panose="05000000000000000000" pitchFamily="2" charset="2"/>
              </a:rPr>
              <a:t> hanya utk mengutip data atau fenomena.</a:t>
            </a:r>
          </a:p>
          <a:p>
            <a:pPr>
              <a:spcBef>
                <a:spcPts val="0"/>
              </a:spcBef>
            </a:pPr>
            <a:r>
              <a:rPr lang="id-ID" sz="2700" dirty="0" smtClean="0">
                <a:sym typeface="Wingdings" panose="05000000000000000000" pitchFamily="2" charset="2"/>
              </a:rPr>
              <a:t>Situs resmi institusi</a:t>
            </a:r>
          </a:p>
          <a:p>
            <a:pPr marL="628650" indent="-185738">
              <a:spcBef>
                <a:spcPts val="0"/>
              </a:spcBef>
              <a:buNone/>
            </a:pPr>
            <a:r>
              <a:rPr lang="id-ID" sz="2400" dirty="0" smtClean="0">
                <a:sym typeface="Wingdings" panose="05000000000000000000" pitchFamily="2" charset="2"/>
              </a:rPr>
              <a:t> utk mengutip data (misal: univ, BPS) &amp; dokumen resmi (misal: UU, aturan)</a:t>
            </a:r>
            <a:endParaRPr lang="id-ID" sz="2400" dirty="0" smtClean="0"/>
          </a:p>
          <a:p>
            <a:pPr>
              <a:spcBef>
                <a:spcPts val="0"/>
              </a:spcBef>
            </a:pPr>
            <a:r>
              <a:rPr lang="id-ID" sz="2700" dirty="0" smtClean="0"/>
              <a:t>Skripsi &amp; Jurnal</a:t>
            </a:r>
          </a:p>
          <a:p>
            <a:pPr marL="442913" indent="0">
              <a:spcBef>
                <a:spcPts val="0"/>
              </a:spcBef>
              <a:buNone/>
            </a:pPr>
            <a:r>
              <a:rPr lang="id-ID" sz="2400" dirty="0" smtClean="0">
                <a:sym typeface="Wingdings" panose="05000000000000000000" pitchFamily="2" charset="2"/>
              </a:rPr>
              <a:t> hanya utk mengutip hasil penelitian</a:t>
            </a:r>
          </a:p>
          <a:p>
            <a:pPr>
              <a:spcBef>
                <a:spcPts val="0"/>
              </a:spcBef>
            </a:pPr>
            <a:endParaRPr lang="id-ID" sz="23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endParaRPr lang="id-ID" sz="2500" dirty="0"/>
          </a:p>
        </p:txBody>
      </p:sp>
    </p:spTree>
    <p:extLst>
      <p:ext uri="{BB962C8B-B14F-4D97-AF65-F5344CB8AC3E}">
        <p14:creationId xmlns:p14="http://schemas.microsoft.com/office/powerpoint/2010/main" val="120453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1740</TotalTime>
  <Words>866</Words>
  <Application>Microsoft Office PowerPoint</Application>
  <PresentationFormat>On-screen Show (4:3)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esa unggul 2017</vt:lpstr>
      <vt:lpstr>Literature Review  (Tinjauan Kepustakaan)</vt:lpstr>
      <vt:lpstr>KEMAMPUAN AKHIR YANG DIHARAPKAN</vt:lpstr>
      <vt:lpstr>Apa itu Literature Review?</vt:lpstr>
      <vt:lpstr>Dari Topik ke Variabel</vt:lpstr>
      <vt:lpstr>Cara melakukan Literature Review</vt:lpstr>
      <vt:lpstr>Cara melakukan Literature Review</vt:lpstr>
      <vt:lpstr>Cara melakukan Literature Review</vt:lpstr>
      <vt:lpstr>Batasan Literatur yg digunakan</vt:lpstr>
      <vt:lpstr>Batasan Literatur yg digunakan</vt:lpstr>
      <vt:lpstr>Sumber Literatur online</vt:lpstr>
      <vt:lpstr>Sumber Literatur online</vt:lpstr>
      <vt:lpstr>Penggunaan Literatur di Bab 1</vt:lpstr>
      <vt:lpstr>Penggunaan Literatur di Bab 2</vt:lpstr>
      <vt:lpstr>Penggunaan Literatur di Bab 2</vt:lpstr>
      <vt:lpstr>Plagiarisme</vt:lpstr>
      <vt:lpstr>Tugas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 Review (Tinjauan Kepustakaan)</dc:title>
  <dc:creator>Aries Yulianto</dc:creator>
  <cp:lastModifiedBy>aries yulianto</cp:lastModifiedBy>
  <cp:revision>40</cp:revision>
  <dcterms:created xsi:type="dcterms:W3CDTF">2016-08-04T16:47:07Z</dcterms:created>
  <dcterms:modified xsi:type="dcterms:W3CDTF">2017-10-02T07:59:40Z</dcterms:modified>
</cp:coreProperties>
</file>