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
  </p:handoutMasterIdLst>
  <p:sldIdLst>
    <p:sldId id="256" r:id="rId2"/>
    <p:sldId id="257" r:id="rId3"/>
    <p:sldId id="266" r:id="rId4"/>
    <p:sldId id="261" r:id="rId5"/>
    <p:sldId id="263" r:id="rId6"/>
    <p:sldId id="264" r:id="rId7"/>
    <p:sldId id="265"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71" d="100"/>
          <a:sy n="71" d="100"/>
        </p:scale>
        <p:origin x="1302" y="60"/>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id-ID" dirty="0" smtClean="0"/>
              <a:t>Seminar Topik Skripsi</a:t>
            </a:r>
            <a:endParaRPr lang="id-ID"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id-ID" dirty="0" smtClean="0"/>
              <a:t>Aries Yulianto</a:t>
            </a:r>
            <a:endParaRPr lang="id-ID"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CE4C71-5A92-43CC-81D6-B6A775AE33FD}" type="slidenum">
              <a:rPr lang="id-ID" smtClean="0"/>
              <a:t>‹#›</a:t>
            </a:fld>
            <a:endParaRPr lang="id-ID"/>
          </a:p>
        </p:txBody>
      </p:sp>
    </p:spTree>
    <p:extLst>
      <p:ext uri="{BB962C8B-B14F-4D97-AF65-F5344CB8AC3E}">
        <p14:creationId xmlns:p14="http://schemas.microsoft.com/office/powerpoint/2010/main" val="39068056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36513" y="-26988"/>
            <a:ext cx="9204326"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16832" y="1698627"/>
            <a:ext cx="5470376"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3116832" y="3405370"/>
            <a:ext cx="5470375" cy="1391783"/>
          </a:xfrm>
        </p:spPr>
        <p:txBody>
          <a:bodyPr/>
          <a:lstStyle>
            <a:lvl1pPr marL="0" indent="0" algn="ctr" eaLnBrk="1" hangingPunct="1">
              <a:spcBef>
                <a:spcPct val="0"/>
              </a:spcBef>
              <a:buFontTx/>
              <a:buNone/>
              <a:defRPr sz="24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fld id="{B1395C05-C139-4FF7-B29F-1F3EBDDC516B}" type="datetimeFigureOut">
              <a:rPr lang="id-ID" smtClean="0"/>
              <a:t>31/10/2017</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B5439980-4900-447D-96C6-3F1441B00765}" type="slidenum">
              <a:rPr lang="id-ID" smtClean="0"/>
              <a:t>‹#›</a:t>
            </a:fld>
            <a:endParaRPr lang="id-ID"/>
          </a:p>
        </p:txBody>
      </p:sp>
    </p:spTree>
    <p:extLst>
      <p:ext uri="{BB962C8B-B14F-4D97-AF65-F5344CB8AC3E}">
        <p14:creationId xmlns:p14="http://schemas.microsoft.com/office/powerpoint/2010/main" val="2437310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690"/>
            <a:ext cx="2057400" cy="550547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20690"/>
            <a:ext cx="6019800" cy="5505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B1395C05-C139-4FF7-B29F-1F3EBDDC516B}" type="datetimeFigureOut">
              <a:rPr lang="id-ID" smtClean="0"/>
              <a:t>31/10/2017</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B5439980-4900-447D-96C6-3F1441B00765}" type="slidenum">
              <a:rPr lang="id-ID" smtClean="0"/>
              <a:t>‹#›</a:t>
            </a:fld>
            <a:endParaRPr lang="id-ID"/>
          </a:p>
        </p:txBody>
      </p:sp>
    </p:spTree>
    <p:extLst>
      <p:ext uri="{BB962C8B-B14F-4D97-AF65-F5344CB8AC3E}">
        <p14:creationId xmlns:p14="http://schemas.microsoft.com/office/powerpoint/2010/main" val="2491185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1395C05-C139-4FF7-B29F-1F3EBDDC516B}" type="datetimeFigureOut">
              <a:rPr lang="id-ID" smtClean="0"/>
              <a:t>31/10/2017</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B5439980-4900-447D-96C6-3F1441B00765}" type="slidenum">
              <a:rPr lang="id-ID" smtClean="0"/>
              <a:t>‹#›</a:t>
            </a:fld>
            <a:endParaRPr lang="id-ID"/>
          </a:p>
        </p:txBody>
      </p:sp>
    </p:spTree>
    <p:extLst>
      <p:ext uri="{BB962C8B-B14F-4D97-AF65-F5344CB8AC3E}">
        <p14:creationId xmlns:p14="http://schemas.microsoft.com/office/powerpoint/2010/main" val="1513727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7561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561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1395C05-C139-4FF7-B29F-1F3EBDDC516B}" type="datetimeFigureOut">
              <a:rPr lang="id-ID" smtClean="0"/>
              <a:t>31/10/2017</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B5439980-4900-447D-96C6-3F1441B00765}" type="slidenum">
              <a:rPr lang="id-ID" smtClean="0"/>
              <a:t>‹#›</a:t>
            </a:fld>
            <a:endParaRPr lang="id-ID"/>
          </a:p>
        </p:txBody>
      </p:sp>
    </p:spTree>
    <p:extLst>
      <p:ext uri="{BB962C8B-B14F-4D97-AF65-F5344CB8AC3E}">
        <p14:creationId xmlns:p14="http://schemas.microsoft.com/office/powerpoint/2010/main" val="294294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418147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418147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1395C05-C139-4FF7-B29F-1F3EBDDC516B}" type="datetimeFigureOut">
              <a:rPr lang="id-ID" smtClean="0"/>
              <a:t>31/10/2017</a:t>
            </a:fld>
            <a:endParaRPr lang="id-ID"/>
          </a:p>
        </p:txBody>
      </p:sp>
      <p:sp>
        <p:nvSpPr>
          <p:cNvPr id="8" name="Footer Placeholder 4"/>
          <p:cNvSpPr>
            <a:spLocks noGrp="1"/>
          </p:cNvSpPr>
          <p:nvPr>
            <p:ph type="ftr" sz="quarter" idx="11"/>
          </p:nvPr>
        </p:nvSpPr>
        <p:spPr/>
        <p:txBody>
          <a:bodyPr/>
          <a:lstStyle>
            <a:lvl1pPr>
              <a:defRPr/>
            </a:lvl1pPr>
          </a:lstStyle>
          <a:p>
            <a:endParaRPr lang="id-ID"/>
          </a:p>
        </p:txBody>
      </p:sp>
      <p:sp>
        <p:nvSpPr>
          <p:cNvPr id="9" name="Slide Number Placeholder 5"/>
          <p:cNvSpPr>
            <a:spLocks noGrp="1"/>
          </p:cNvSpPr>
          <p:nvPr>
            <p:ph type="sldNum" sz="quarter" idx="12"/>
          </p:nvPr>
        </p:nvSpPr>
        <p:spPr/>
        <p:txBody>
          <a:bodyPr/>
          <a:lstStyle>
            <a:lvl1pPr>
              <a:defRPr/>
            </a:lvl1pPr>
          </a:lstStyle>
          <a:p>
            <a:fld id="{B5439980-4900-447D-96C6-3F1441B00765}" type="slidenum">
              <a:rPr lang="id-ID" smtClean="0"/>
              <a:t>‹#›</a:t>
            </a:fld>
            <a:endParaRPr lang="id-ID"/>
          </a:p>
        </p:txBody>
      </p:sp>
    </p:spTree>
    <p:extLst>
      <p:ext uri="{BB962C8B-B14F-4D97-AF65-F5344CB8AC3E}">
        <p14:creationId xmlns:p14="http://schemas.microsoft.com/office/powerpoint/2010/main" val="82701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B1395C05-C139-4FF7-B29F-1F3EBDDC516B}" type="datetimeFigureOut">
              <a:rPr lang="id-ID" smtClean="0"/>
              <a:t>31/10/2017</a:t>
            </a:fld>
            <a:endParaRPr lang="id-ID"/>
          </a:p>
        </p:txBody>
      </p:sp>
      <p:sp>
        <p:nvSpPr>
          <p:cNvPr id="4" name="Footer Placeholder 4"/>
          <p:cNvSpPr>
            <a:spLocks noGrp="1"/>
          </p:cNvSpPr>
          <p:nvPr>
            <p:ph type="ftr" sz="quarter" idx="11"/>
          </p:nvPr>
        </p:nvSpPr>
        <p:spPr/>
        <p:txBody>
          <a:bodyPr/>
          <a:lstStyle>
            <a:lvl1pPr>
              <a:defRPr/>
            </a:lvl1pPr>
          </a:lstStyle>
          <a:p>
            <a:endParaRPr lang="id-ID"/>
          </a:p>
        </p:txBody>
      </p:sp>
      <p:sp>
        <p:nvSpPr>
          <p:cNvPr id="5" name="Slide Number Placeholder 5"/>
          <p:cNvSpPr>
            <a:spLocks noGrp="1"/>
          </p:cNvSpPr>
          <p:nvPr>
            <p:ph type="sldNum" sz="quarter" idx="12"/>
          </p:nvPr>
        </p:nvSpPr>
        <p:spPr/>
        <p:txBody>
          <a:bodyPr/>
          <a:lstStyle>
            <a:lvl1pPr>
              <a:defRPr/>
            </a:lvl1pPr>
          </a:lstStyle>
          <a:p>
            <a:fld id="{B5439980-4900-447D-96C6-3F1441B00765}" type="slidenum">
              <a:rPr lang="id-ID" smtClean="0"/>
              <a:t>‹#›</a:t>
            </a:fld>
            <a:endParaRPr lang="id-ID"/>
          </a:p>
        </p:txBody>
      </p:sp>
    </p:spTree>
    <p:extLst>
      <p:ext uri="{BB962C8B-B14F-4D97-AF65-F5344CB8AC3E}">
        <p14:creationId xmlns:p14="http://schemas.microsoft.com/office/powerpoint/2010/main" val="71631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1395C05-C139-4FF7-B29F-1F3EBDDC516B}" type="datetimeFigureOut">
              <a:rPr lang="id-ID" smtClean="0"/>
              <a:t>31/10/2017</a:t>
            </a:fld>
            <a:endParaRPr lang="id-ID"/>
          </a:p>
        </p:txBody>
      </p:sp>
      <p:sp>
        <p:nvSpPr>
          <p:cNvPr id="3" name="Footer Placeholder 4"/>
          <p:cNvSpPr>
            <a:spLocks noGrp="1"/>
          </p:cNvSpPr>
          <p:nvPr>
            <p:ph type="ftr" sz="quarter" idx="11"/>
          </p:nvPr>
        </p:nvSpPr>
        <p:spPr/>
        <p:txBody>
          <a:bodyPr/>
          <a:lstStyle>
            <a:lvl1pPr>
              <a:defRPr/>
            </a:lvl1pPr>
          </a:lstStyle>
          <a:p>
            <a:endParaRPr lang="id-ID"/>
          </a:p>
        </p:txBody>
      </p:sp>
      <p:sp>
        <p:nvSpPr>
          <p:cNvPr id="4" name="Slide Number Placeholder 5"/>
          <p:cNvSpPr>
            <a:spLocks noGrp="1"/>
          </p:cNvSpPr>
          <p:nvPr>
            <p:ph type="sldNum" sz="quarter" idx="12"/>
          </p:nvPr>
        </p:nvSpPr>
        <p:spPr/>
        <p:txBody>
          <a:bodyPr/>
          <a:lstStyle>
            <a:lvl1pPr>
              <a:defRPr/>
            </a:lvl1pPr>
          </a:lstStyle>
          <a:p>
            <a:fld id="{B5439980-4900-447D-96C6-3F1441B00765}" type="slidenum">
              <a:rPr lang="id-ID" smtClean="0"/>
              <a:t>‹#›</a:t>
            </a:fld>
            <a:endParaRPr lang="id-ID"/>
          </a:p>
        </p:txBody>
      </p:sp>
    </p:spTree>
    <p:extLst>
      <p:ext uri="{BB962C8B-B14F-4D97-AF65-F5344CB8AC3E}">
        <p14:creationId xmlns:p14="http://schemas.microsoft.com/office/powerpoint/2010/main" val="64579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20688"/>
            <a:ext cx="3008313" cy="814412"/>
          </a:xfrm>
        </p:spPr>
        <p:txBody>
          <a:bodyPr anchor="b"/>
          <a:lstStyle>
            <a:lvl1pPr algn="l">
              <a:defRPr sz="1500" b="1"/>
            </a:lvl1pPr>
          </a:lstStyle>
          <a:p>
            <a:r>
              <a:rPr lang="en-US" smtClean="0"/>
              <a:t>Click to edit Master title style</a:t>
            </a:r>
            <a:endParaRPr lang="en-US" dirty="0"/>
          </a:p>
        </p:txBody>
      </p:sp>
      <p:sp>
        <p:nvSpPr>
          <p:cNvPr id="3" name="Content Placeholder 2"/>
          <p:cNvSpPr>
            <a:spLocks noGrp="1"/>
          </p:cNvSpPr>
          <p:nvPr>
            <p:ph idx="1"/>
          </p:nvPr>
        </p:nvSpPr>
        <p:spPr>
          <a:xfrm>
            <a:off x="3575050" y="620688"/>
            <a:ext cx="5111750" cy="573566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0"/>
            <a:ext cx="3008313" cy="492125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1395C05-C139-4FF7-B29F-1F3EBDDC516B}" type="datetimeFigureOut">
              <a:rPr lang="id-ID" smtClean="0"/>
              <a:t>31/10/2017</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B5439980-4900-447D-96C6-3F1441B00765}" type="slidenum">
              <a:rPr lang="id-ID" smtClean="0"/>
              <a:t>‹#›</a:t>
            </a:fld>
            <a:endParaRPr lang="id-ID"/>
          </a:p>
        </p:txBody>
      </p:sp>
    </p:spTree>
    <p:extLst>
      <p:ext uri="{BB962C8B-B14F-4D97-AF65-F5344CB8AC3E}">
        <p14:creationId xmlns:p14="http://schemas.microsoft.com/office/powerpoint/2010/main" val="2978902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1395C05-C139-4FF7-B29F-1F3EBDDC516B}" type="datetimeFigureOut">
              <a:rPr lang="id-ID" smtClean="0"/>
              <a:t>31/10/2017</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B5439980-4900-447D-96C6-3F1441B00765}" type="slidenum">
              <a:rPr lang="id-ID" smtClean="0"/>
              <a:t>‹#›</a:t>
            </a:fld>
            <a:endParaRPr lang="id-ID"/>
          </a:p>
        </p:txBody>
      </p:sp>
    </p:spTree>
    <p:extLst>
      <p:ext uri="{BB962C8B-B14F-4D97-AF65-F5344CB8AC3E}">
        <p14:creationId xmlns:p14="http://schemas.microsoft.com/office/powerpoint/2010/main" val="70786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1395C05-C139-4FF7-B29F-1F3EBDDC516B}" type="datetimeFigureOut">
              <a:rPr lang="id-ID" smtClean="0"/>
              <a:t>31/10/2017</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B5439980-4900-447D-96C6-3F1441B00765}" type="slidenum">
              <a:rPr lang="id-ID" smtClean="0"/>
              <a:t>‹#›</a:t>
            </a:fld>
            <a:endParaRPr lang="id-ID"/>
          </a:p>
        </p:txBody>
      </p:sp>
    </p:spTree>
    <p:extLst>
      <p:ext uri="{BB962C8B-B14F-4D97-AF65-F5344CB8AC3E}">
        <p14:creationId xmlns:p14="http://schemas.microsoft.com/office/powerpoint/2010/main" val="3709223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Users\arsil\Desktop\Smartcreative2.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549277"/>
            <a:ext cx="82296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417638"/>
            <a:ext cx="8229600" cy="493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fld id="{B1395C05-C139-4FF7-B29F-1F3EBDDC516B}" type="datetimeFigureOut">
              <a:rPr lang="id-ID" smtClean="0"/>
              <a:t>31/10/2017</a:t>
            </a:fld>
            <a:endParaRPr lang="id-ID"/>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endParaRPr lang="id-ID"/>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50">
                <a:latin typeface="Calibri" panose="020F0502020204030204" pitchFamily="34" charset="0"/>
              </a:defRPr>
            </a:lvl1pPr>
          </a:lstStyle>
          <a:p>
            <a:fld id="{B5439980-4900-447D-96C6-3F1441B00765}" type="slidenum">
              <a:rPr lang="id-ID" smtClean="0"/>
              <a:t>‹#›</a:t>
            </a:fld>
            <a:endParaRPr lang="id-ID"/>
          </a:p>
        </p:txBody>
      </p:sp>
    </p:spTree>
    <p:extLst>
      <p:ext uri="{BB962C8B-B14F-4D97-AF65-F5344CB8AC3E}">
        <p14:creationId xmlns:p14="http://schemas.microsoft.com/office/powerpoint/2010/main" val="2010868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rtl="0" eaLnBrk="1" fontAlgn="base" hangingPunct="1">
        <a:spcBef>
          <a:spcPct val="0"/>
        </a:spcBef>
        <a:spcAft>
          <a:spcPct val="0"/>
        </a:spcAft>
        <a:defRPr sz="3300" kern="1200">
          <a:solidFill>
            <a:schemeClr val="tx1"/>
          </a:solidFill>
          <a:latin typeface="+mj-lt"/>
          <a:ea typeface="+mj-ea"/>
          <a:cs typeface="+mj-cs"/>
        </a:defRPr>
      </a:lvl1pPr>
      <a:lvl2pPr algn="ctr" rtl="0" eaLnBrk="1" fontAlgn="base" hangingPunct="1">
        <a:spcBef>
          <a:spcPct val="0"/>
        </a:spcBef>
        <a:spcAft>
          <a:spcPct val="0"/>
        </a:spcAft>
        <a:defRPr sz="3300">
          <a:solidFill>
            <a:schemeClr val="tx1"/>
          </a:solidFill>
          <a:latin typeface="Calibri" pitchFamily="34" charset="0"/>
        </a:defRPr>
      </a:lvl2pPr>
      <a:lvl3pPr algn="ctr" rtl="0" eaLnBrk="1" fontAlgn="base" hangingPunct="1">
        <a:spcBef>
          <a:spcPct val="0"/>
        </a:spcBef>
        <a:spcAft>
          <a:spcPct val="0"/>
        </a:spcAft>
        <a:defRPr sz="3300">
          <a:solidFill>
            <a:schemeClr val="tx1"/>
          </a:solidFill>
          <a:latin typeface="Calibri" pitchFamily="34" charset="0"/>
        </a:defRPr>
      </a:lvl3pPr>
      <a:lvl4pPr algn="ctr" rtl="0" eaLnBrk="1" fontAlgn="base" hangingPunct="1">
        <a:spcBef>
          <a:spcPct val="0"/>
        </a:spcBef>
        <a:spcAft>
          <a:spcPct val="0"/>
        </a:spcAft>
        <a:defRPr sz="3300">
          <a:solidFill>
            <a:schemeClr val="tx1"/>
          </a:solidFill>
          <a:latin typeface="Calibri" pitchFamily="34" charset="0"/>
        </a:defRPr>
      </a:lvl4pPr>
      <a:lvl5pPr algn="ctr" rtl="0" eaLnBrk="1" fontAlgn="base" hangingPunct="1">
        <a:spcBef>
          <a:spcPct val="0"/>
        </a:spcBef>
        <a:spcAft>
          <a:spcPct val="0"/>
        </a:spcAft>
        <a:defRPr sz="3300">
          <a:solidFill>
            <a:schemeClr val="tx1"/>
          </a:solidFill>
          <a:latin typeface="Calibri" pitchFamily="34" charset="0"/>
        </a:defRPr>
      </a:lvl5pPr>
      <a:lvl6pPr marL="342900" algn="ctr" rtl="0" eaLnBrk="1" fontAlgn="base" hangingPunct="1">
        <a:spcBef>
          <a:spcPct val="0"/>
        </a:spcBef>
        <a:spcAft>
          <a:spcPct val="0"/>
        </a:spcAft>
        <a:defRPr sz="3300">
          <a:solidFill>
            <a:schemeClr val="tx1"/>
          </a:solidFill>
          <a:latin typeface="Calibri" pitchFamily="34" charset="0"/>
        </a:defRPr>
      </a:lvl6pPr>
      <a:lvl7pPr marL="685800" algn="ctr" rtl="0" eaLnBrk="1" fontAlgn="base" hangingPunct="1">
        <a:spcBef>
          <a:spcPct val="0"/>
        </a:spcBef>
        <a:spcAft>
          <a:spcPct val="0"/>
        </a:spcAft>
        <a:defRPr sz="3300">
          <a:solidFill>
            <a:schemeClr val="tx1"/>
          </a:solidFill>
          <a:latin typeface="Calibri" pitchFamily="34" charset="0"/>
        </a:defRPr>
      </a:lvl7pPr>
      <a:lvl8pPr marL="1028700" algn="ctr" rtl="0" eaLnBrk="1" fontAlgn="base" hangingPunct="1">
        <a:spcBef>
          <a:spcPct val="0"/>
        </a:spcBef>
        <a:spcAft>
          <a:spcPct val="0"/>
        </a:spcAft>
        <a:defRPr sz="3300">
          <a:solidFill>
            <a:schemeClr val="tx1"/>
          </a:solidFill>
          <a:latin typeface="Calibri" pitchFamily="34" charset="0"/>
        </a:defRPr>
      </a:lvl8pPr>
      <a:lvl9pPr marL="1371600" algn="ctr" rtl="0" eaLnBrk="1" fontAlgn="base" hangingPunct="1">
        <a:spcBef>
          <a:spcPct val="0"/>
        </a:spcBef>
        <a:spcAft>
          <a:spcPct val="0"/>
        </a:spcAft>
        <a:defRPr sz="3300">
          <a:solidFill>
            <a:schemeClr val="tx1"/>
          </a:solidFill>
          <a:latin typeface="Calibri" pitchFamily="34" charset="0"/>
        </a:defRPr>
      </a:lvl9pPr>
    </p:titleStyle>
    <p:bodyStyle>
      <a:lvl1pPr marL="257175" indent="-257175"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solidFill>
                  <a:srgbClr val="FFFF00"/>
                </a:solidFill>
              </a:rPr>
              <a:t>Latar Belakang</a:t>
            </a:r>
            <a:endParaRPr lang="id-ID" dirty="0">
              <a:solidFill>
                <a:srgbClr val="FFFF00"/>
              </a:solidFill>
            </a:endParaRPr>
          </a:p>
        </p:txBody>
      </p:sp>
      <p:sp>
        <p:nvSpPr>
          <p:cNvPr id="3" name="Subtitle 2"/>
          <p:cNvSpPr>
            <a:spLocks noGrp="1"/>
          </p:cNvSpPr>
          <p:nvPr>
            <p:ph type="subTitle" idx="1"/>
          </p:nvPr>
        </p:nvSpPr>
        <p:spPr/>
        <p:txBody>
          <a:bodyPr/>
          <a:lstStyle/>
          <a:p>
            <a:r>
              <a:rPr lang="id-ID" dirty="0" smtClean="0">
                <a:solidFill>
                  <a:schemeClr val="bg1"/>
                </a:solidFill>
              </a:rPr>
              <a:t>Seminar Topik Skripsi – kuliah 06</a:t>
            </a:r>
          </a:p>
          <a:p>
            <a:r>
              <a:rPr lang="id-ID" dirty="0" smtClean="0">
                <a:solidFill>
                  <a:schemeClr val="bg1"/>
                </a:solidFill>
              </a:rPr>
              <a:t>Aries Yulianto</a:t>
            </a:r>
          </a:p>
          <a:p>
            <a:r>
              <a:rPr lang="id-ID" dirty="0" smtClean="0">
                <a:solidFill>
                  <a:schemeClr val="bg1"/>
                </a:solidFill>
              </a:rPr>
              <a:t>Fakultas Psikologi</a:t>
            </a:r>
            <a:endParaRPr lang="id-ID" dirty="0">
              <a:solidFill>
                <a:schemeClr val="bg1"/>
              </a:solidFill>
            </a:endParaRPr>
          </a:p>
        </p:txBody>
      </p:sp>
    </p:spTree>
    <p:extLst>
      <p:ext uri="{BB962C8B-B14F-4D97-AF65-F5344CB8AC3E}">
        <p14:creationId xmlns:p14="http://schemas.microsoft.com/office/powerpoint/2010/main" val="1876264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rial" panose="020B0604020202020204" pitchFamily="34" charset="0"/>
                <a:cs typeface="Arial" panose="020B0604020202020204" pitchFamily="34" charset="0"/>
              </a:rPr>
              <a:t>KEMAMPUAN AKHIR YANG DIHARAPKAN</a:t>
            </a:r>
            <a:endParaRPr lang="id-ID" sz="3200" dirty="0"/>
          </a:p>
        </p:txBody>
      </p:sp>
      <p:sp>
        <p:nvSpPr>
          <p:cNvPr id="3" name="Content Placeholder 2"/>
          <p:cNvSpPr>
            <a:spLocks noGrp="1"/>
          </p:cNvSpPr>
          <p:nvPr>
            <p:ph idx="1"/>
          </p:nvPr>
        </p:nvSpPr>
        <p:spPr/>
        <p:txBody>
          <a:bodyPr/>
          <a:lstStyle/>
          <a:p>
            <a:r>
              <a:rPr lang="id-ID" dirty="0"/>
              <a:t>Mahasiswa mampu menuliskan latar  belakang.</a:t>
            </a:r>
          </a:p>
        </p:txBody>
      </p:sp>
    </p:spTree>
    <p:extLst>
      <p:ext uri="{BB962C8B-B14F-4D97-AF65-F5344CB8AC3E}">
        <p14:creationId xmlns:p14="http://schemas.microsoft.com/office/powerpoint/2010/main" val="386949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9275"/>
            <a:ext cx="8856984" cy="868363"/>
          </a:xfrm>
          <a:solidFill>
            <a:srgbClr val="FFC000"/>
          </a:solidFill>
        </p:spPr>
        <p:txBody>
          <a:bodyPr>
            <a:noAutofit/>
          </a:bodyPr>
          <a:lstStyle/>
          <a:p>
            <a:r>
              <a:rPr lang="id-ID" sz="3800" dirty="0" smtClean="0"/>
              <a:t>Apa yang harus ada dalam Latar Belakang?</a:t>
            </a:r>
            <a:endParaRPr lang="id-ID" sz="3800" dirty="0"/>
          </a:p>
        </p:txBody>
      </p:sp>
      <p:sp>
        <p:nvSpPr>
          <p:cNvPr id="3" name="Content Placeholder 2"/>
          <p:cNvSpPr>
            <a:spLocks noGrp="1"/>
          </p:cNvSpPr>
          <p:nvPr>
            <p:ph idx="1"/>
          </p:nvPr>
        </p:nvSpPr>
        <p:spPr>
          <a:xfrm>
            <a:off x="1187624" y="1600200"/>
            <a:ext cx="7632848" cy="5069160"/>
          </a:xfrm>
        </p:spPr>
        <p:txBody>
          <a:bodyPr>
            <a:normAutofit/>
          </a:bodyPr>
          <a:lstStyle/>
          <a:p>
            <a:pPr lvl="0">
              <a:spcBef>
                <a:spcPts val="0"/>
              </a:spcBef>
              <a:buNone/>
            </a:pPr>
            <a:r>
              <a:rPr lang="en-US" dirty="0" err="1" smtClean="0">
                <a:solidFill>
                  <a:srgbClr val="0070C0"/>
                </a:solidFill>
              </a:rPr>
              <a:t>Secara</a:t>
            </a:r>
            <a:r>
              <a:rPr lang="en-US" dirty="0" smtClean="0">
                <a:solidFill>
                  <a:srgbClr val="0070C0"/>
                </a:solidFill>
              </a:rPr>
              <a:t> </a:t>
            </a:r>
            <a:r>
              <a:rPr lang="en-US" dirty="0" err="1" smtClean="0">
                <a:solidFill>
                  <a:srgbClr val="0070C0"/>
                </a:solidFill>
              </a:rPr>
              <a:t>umum</a:t>
            </a:r>
            <a:r>
              <a:rPr lang="en-US" dirty="0" smtClean="0">
                <a:solidFill>
                  <a:srgbClr val="0070C0"/>
                </a:solidFill>
              </a:rPr>
              <a:t>, </a:t>
            </a:r>
            <a:r>
              <a:rPr lang="id-ID" dirty="0" smtClean="0">
                <a:solidFill>
                  <a:srgbClr val="0070C0"/>
                </a:solidFill>
              </a:rPr>
              <a:t>berisi</a:t>
            </a:r>
            <a:r>
              <a:rPr lang="en-US" dirty="0" smtClean="0">
                <a:solidFill>
                  <a:srgbClr val="0070C0"/>
                </a:solidFill>
              </a:rPr>
              <a:t>: </a:t>
            </a:r>
            <a:endParaRPr lang="id-ID" dirty="0" smtClean="0">
              <a:solidFill>
                <a:srgbClr val="0070C0"/>
              </a:solidFill>
            </a:endParaRPr>
          </a:p>
          <a:p>
            <a:pPr marL="457200" lvl="0" indent="-457200">
              <a:spcBef>
                <a:spcPts val="0"/>
              </a:spcBef>
              <a:buFont typeface="+mj-lt"/>
              <a:buAutoNum type="arabicPeriod"/>
            </a:pPr>
            <a:r>
              <a:rPr lang="id-ID" dirty="0" smtClean="0"/>
              <a:t>pengungkapan konteks dari gejala/fenomena,</a:t>
            </a:r>
          </a:p>
          <a:p>
            <a:pPr marL="457200" lvl="0" indent="-457200">
              <a:spcBef>
                <a:spcPts val="0"/>
              </a:spcBef>
              <a:buFont typeface="+mj-lt"/>
              <a:buAutoNum type="arabicPeriod"/>
            </a:pPr>
            <a:r>
              <a:rPr lang="id-ID" dirty="0" smtClean="0"/>
              <a:t>perkenalan gejala yg </a:t>
            </a:r>
            <a:r>
              <a:rPr lang="en-US" dirty="0" err="1" smtClean="0"/>
              <a:t>akan</a:t>
            </a:r>
            <a:r>
              <a:rPr lang="en-US" dirty="0" smtClean="0"/>
              <a:t> </a:t>
            </a:r>
            <a:r>
              <a:rPr lang="en-US" dirty="0" err="1" smtClean="0"/>
              <a:t>diteliti</a:t>
            </a:r>
            <a:r>
              <a:rPr lang="en-US" dirty="0" smtClean="0"/>
              <a:t> </a:t>
            </a:r>
            <a:r>
              <a:rPr lang="id-ID" dirty="0" smtClean="0"/>
              <a:t>&amp;</a:t>
            </a:r>
            <a:r>
              <a:rPr lang="en-US" dirty="0" smtClean="0"/>
              <a:t> </a:t>
            </a:r>
            <a:r>
              <a:rPr lang="en-US" dirty="0" err="1" smtClean="0"/>
              <a:t>memiliki</a:t>
            </a:r>
            <a:r>
              <a:rPr lang="en-US" dirty="0" smtClean="0"/>
              <a:t> </a:t>
            </a:r>
            <a:r>
              <a:rPr lang="en-US" dirty="0" err="1" smtClean="0"/>
              <a:t>kelayakan</a:t>
            </a:r>
            <a:r>
              <a:rPr lang="en-US" dirty="0" smtClean="0"/>
              <a:t> </a:t>
            </a:r>
            <a:r>
              <a:rPr lang="en-US" dirty="0" err="1" smtClean="0"/>
              <a:t>utk</a:t>
            </a:r>
            <a:r>
              <a:rPr lang="id-ID" dirty="0" smtClean="0"/>
              <a:t> diteliti,</a:t>
            </a:r>
          </a:p>
          <a:p>
            <a:pPr marL="457200" lvl="0" indent="-457200">
              <a:spcBef>
                <a:spcPts val="0"/>
              </a:spcBef>
              <a:buFont typeface="+mj-lt"/>
              <a:buAutoNum type="arabicPeriod"/>
            </a:pPr>
            <a:r>
              <a:rPr lang="id-ID" dirty="0" smtClean="0"/>
              <a:t>perkenalan variabel</a:t>
            </a:r>
            <a:r>
              <a:rPr lang="en-US" dirty="0" smtClean="0"/>
              <a:t> &amp;</a:t>
            </a:r>
            <a:r>
              <a:rPr lang="id-ID" dirty="0" smtClean="0"/>
              <a:t> kaitan antar variabel (teori),</a:t>
            </a:r>
          </a:p>
          <a:p>
            <a:pPr marL="457200" lvl="0" indent="-457200">
              <a:spcBef>
                <a:spcPts val="0"/>
              </a:spcBef>
              <a:buFont typeface="+mj-lt"/>
              <a:buAutoNum type="arabicPeriod"/>
            </a:pPr>
            <a:r>
              <a:rPr lang="id-ID" dirty="0" smtClean="0"/>
              <a:t>penyajian data/informasi ttg kondisi yg ada di lapangan shg terlihat kesenjangan dgn kondisi yg di</a:t>
            </a:r>
            <a:r>
              <a:rPr lang="en-US" dirty="0" smtClean="0"/>
              <a:t>h</a:t>
            </a:r>
            <a:r>
              <a:rPr lang="id-ID" dirty="0" smtClean="0"/>
              <a:t>arapkan,</a:t>
            </a:r>
          </a:p>
          <a:p>
            <a:pPr marL="457200" lvl="0" indent="-457200">
              <a:spcBef>
                <a:spcPts val="0"/>
              </a:spcBef>
              <a:buFont typeface="+mj-lt"/>
              <a:buAutoNum type="arabicPeriod"/>
            </a:pPr>
            <a:r>
              <a:rPr lang="id-ID" dirty="0" smtClean="0"/>
              <a:t>Pengungkapan penelitian2 sblmnya</a:t>
            </a:r>
            <a:r>
              <a:rPr lang="id-ID" i="1" dirty="0"/>
              <a:t>,</a:t>
            </a:r>
            <a:endParaRPr lang="id-ID" i="1" dirty="0" smtClean="0"/>
          </a:p>
          <a:p>
            <a:pPr marL="457200" lvl="0" indent="-457200">
              <a:spcBef>
                <a:spcPts val="0"/>
              </a:spcBef>
              <a:buFont typeface="+mj-lt"/>
              <a:buAutoNum type="arabicPeriod"/>
            </a:pPr>
            <a:r>
              <a:rPr lang="id-ID" dirty="0" smtClean="0"/>
              <a:t>Perbedaan penelitian saat ini dgn penelitian2 sblmnya,</a:t>
            </a:r>
            <a:r>
              <a:rPr lang="en-US" dirty="0" smtClean="0"/>
              <a:t> </a:t>
            </a:r>
            <a:endParaRPr lang="id-ID" dirty="0" smtClean="0"/>
          </a:p>
          <a:p>
            <a:pPr marL="457200" lvl="0" indent="-457200">
              <a:spcBef>
                <a:spcPts val="0"/>
              </a:spcBef>
              <a:buFont typeface="+mj-lt"/>
              <a:buAutoNum type="arabicPeriod"/>
            </a:pPr>
            <a:r>
              <a:rPr lang="en-US" dirty="0" smtClean="0"/>
              <a:t>r</a:t>
            </a:r>
            <a:r>
              <a:rPr lang="id-ID" dirty="0" smtClean="0"/>
              <a:t>umusan masalah atau pertanyaan penelitian (paragraf akhir dari </a:t>
            </a:r>
            <a:r>
              <a:rPr lang="en-US" dirty="0" smtClean="0"/>
              <a:t>l</a:t>
            </a:r>
            <a:r>
              <a:rPr lang="id-ID" dirty="0" smtClean="0"/>
              <a:t>atar </a:t>
            </a:r>
            <a:r>
              <a:rPr lang="en-US" dirty="0" smtClean="0"/>
              <a:t>b</a:t>
            </a:r>
            <a:r>
              <a:rPr lang="id-ID" dirty="0" smtClean="0"/>
              <a:t>elakang).</a:t>
            </a:r>
          </a:p>
        </p:txBody>
      </p:sp>
    </p:spTree>
    <p:extLst>
      <p:ext uri="{BB962C8B-B14F-4D97-AF65-F5344CB8AC3E}">
        <p14:creationId xmlns:p14="http://schemas.microsoft.com/office/powerpoint/2010/main" val="23558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sz="3000" dirty="0" smtClean="0">
                <a:solidFill>
                  <a:srgbClr val="FF0000"/>
                </a:solidFill>
              </a:rPr>
              <a:t>2. perkenalan </a:t>
            </a:r>
            <a:r>
              <a:rPr lang="id-ID" sz="3000" dirty="0">
                <a:solidFill>
                  <a:srgbClr val="FF0000"/>
                </a:solidFill>
              </a:rPr>
              <a:t>gejala yg </a:t>
            </a:r>
            <a:r>
              <a:rPr lang="en-US" sz="3000" dirty="0" err="1">
                <a:solidFill>
                  <a:srgbClr val="FF0000"/>
                </a:solidFill>
              </a:rPr>
              <a:t>akan</a:t>
            </a:r>
            <a:r>
              <a:rPr lang="en-US" sz="3000" dirty="0">
                <a:solidFill>
                  <a:srgbClr val="FF0000"/>
                </a:solidFill>
              </a:rPr>
              <a:t> </a:t>
            </a:r>
            <a:r>
              <a:rPr lang="en-US" sz="3000" dirty="0" err="1">
                <a:solidFill>
                  <a:srgbClr val="FF0000"/>
                </a:solidFill>
              </a:rPr>
              <a:t>diteliti</a:t>
            </a:r>
            <a:r>
              <a:rPr lang="en-US" sz="3000" dirty="0">
                <a:solidFill>
                  <a:srgbClr val="FF0000"/>
                </a:solidFill>
              </a:rPr>
              <a:t> </a:t>
            </a:r>
            <a:r>
              <a:rPr lang="id-ID" sz="3000" dirty="0">
                <a:solidFill>
                  <a:srgbClr val="FF0000"/>
                </a:solidFill>
              </a:rPr>
              <a:t>&amp;</a:t>
            </a:r>
            <a:r>
              <a:rPr lang="en-US" sz="3000" dirty="0">
                <a:solidFill>
                  <a:srgbClr val="FF0000"/>
                </a:solidFill>
              </a:rPr>
              <a:t> </a:t>
            </a:r>
            <a:r>
              <a:rPr lang="en-US" sz="3000" dirty="0" err="1">
                <a:solidFill>
                  <a:srgbClr val="FF0000"/>
                </a:solidFill>
              </a:rPr>
              <a:t>memiliki</a:t>
            </a:r>
            <a:r>
              <a:rPr lang="en-US" sz="3000" dirty="0">
                <a:solidFill>
                  <a:srgbClr val="FF0000"/>
                </a:solidFill>
              </a:rPr>
              <a:t> </a:t>
            </a:r>
            <a:r>
              <a:rPr lang="en-US" sz="3000" dirty="0" err="1">
                <a:solidFill>
                  <a:srgbClr val="FF0000"/>
                </a:solidFill>
              </a:rPr>
              <a:t>kelayakan</a:t>
            </a:r>
            <a:r>
              <a:rPr lang="en-US" sz="3000" dirty="0">
                <a:solidFill>
                  <a:srgbClr val="FF0000"/>
                </a:solidFill>
              </a:rPr>
              <a:t> </a:t>
            </a:r>
            <a:r>
              <a:rPr lang="en-US" sz="3000" dirty="0" err="1">
                <a:solidFill>
                  <a:srgbClr val="FF0000"/>
                </a:solidFill>
              </a:rPr>
              <a:t>utk</a:t>
            </a:r>
            <a:r>
              <a:rPr lang="id-ID" sz="3000" dirty="0">
                <a:solidFill>
                  <a:srgbClr val="FF0000"/>
                </a:solidFill>
              </a:rPr>
              <a:t> </a:t>
            </a:r>
            <a:r>
              <a:rPr lang="id-ID" sz="3000" dirty="0" smtClean="0">
                <a:solidFill>
                  <a:srgbClr val="FF0000"/>
                </a:solidFill>
              </a:rPr>
              <a:t>diteliti</a:t>
            </a:r>
            <a:endParaRPr lang="id-ID" sz="3000" dirty="0">
              <a:solidFill>
                <a:srgbClr val="FF0000"/>
              </a:solidFill>
            </a:endParaRPr>
          </a:p>
        </p:txBody>
      </p:sp>
      <p:sp>
        <p:nvSpPr>
          <p:cNvPr id="3" name="Content Placeholder 2"/>
          <p:cNvSpPr>
            <a:spLocks noGrp="1"/>
          </p:cNvSpPr>
          <p:nvPr>
            <p:ph idx="1"/>
          </p:nvPr>
        </p:nvSpPr>
        <p:spPr/>
        <p:txBody>
          <a:bodyPr/>
          <a:lstStyle/>
          <a:p>
            <a:pPr>
              <a:spcBef>
                <a:spcPts val="0"/>
              </a:spcBef>
            </a:pPr>
            <a:r>
              <a:rPr lang="id-ID" dirty="0" smtClean="0"/>
              <a:t>Contoh dalam skripsi: (konflik kerja-keluarga pada ibu bekerja)</a:t>
            </a:r>
          </a:p>
          <a:p>
            <a:pPr marL="0" indent="0" algn="just">
              <a:spcBef>
                <a:spcPts val="0"/>
              </a:spcBef>
              <a:buNone/>
            </a:pPr>
            <a:r>
              <a:rPr lang="id-ID" dirty="0" smtClean="0"/>
              <a:t>	Konflik </a:t>
            </a:r>
            <a:r>
              <a:rPr lang="id-ID" dirty="0"/>
              <a:t>yang dialami oleh ibu bekerja, seperti dialami subjek Y, dalam psikologi dikenal sebagai konflik kerja-keluarga (</a:t>
            </a:r>
            <a:r>
              <a:rPr lang="id-ID" i="1" dirty="0"/>
              <a:t>work-family conflict</a:t>
            </a:r>
            <a:r>
              <a:rPr lang="id-ID" dirty="0"/>
              <a:t>). Greenhaus dan Beutell (</a:t>
            </a:r>
            <a:r>
              <a:rPr lang="id-ID" dirty="0" smtClean="0"/>
              <a:t>1985) mendefinisikan </a:t>
            </a:r>
            <a:r>
              <a:rPr lang="id-ID" dirty="0"/>
              <a:t>konflik kerja-keluarga sebagai bentuk konflik peran di </a:t>
            </a:r>
            <a:r>
              <a:rPr lang="id-ID" dirty="0" smtClean="0"/>
              <a:t>mana tuntutan </a:t>
            </a:r>
            <a:r>
              <a:rPr lang="id-ID" dirty="0"/>
              <a:t>peran pekerjaan dan keluarga secara mutual tidak dapat disejajarkan. </a:t>
            </a:r>
            <a:r>
              <a:rPr lang="id-ID" dirty="0" smtClean="0"/>
              <a:t>Konflik kerja-keluarga </a:t>
            </a:r>
            <a:r>
              <a:rPr lang="id-ID" dirty="0"/>
              <a:t>dapat timbul dikarenakan urusan pekerjaan mencampuri </a:t>
            </a:r>
            <a:r>
              <a:rPr lang="id-ID" dirty="0" smtClean="0"/>
              <a:t>urusan keluarga</a:t>
            </a:r>
            <a:r>
              <a:rPr lang="id-ID" dirty="0"/>
              <a:t>, seperti subjek Y yang harus bekerja di hari sabtu padahal ingin mengurus pekerjaan rumah tangga, ataupun urusan keluarga mencampuri urusan pekerjaan (seperti merawat anak yang sakit akan menghalangi seseorang untuk datang ke kantor).</a:t>
            </a:r>
          </a:p>
          <a:p>
            <a:pPr marL="0" indent="0">
              <a:spcBef>
                <a:spcPts val="0"/>
              </a:spcBef>
              <a:buNone/>
            </a:pPr>
            <a:endParaRPr lang="id-ID" dirty="0"/>
          </a:p>
        </p:txBody>
      </p:sp>
    </p:spTree>
    <p:extLst>
      <p:ext uri="{BB962C8B-B14F-4D97-AF65-F5344CB8AC3E}">
        <p14:creationId xmlns:p14="http://schemas.microsoft.com/office/powerpoint/2010/main" val="263621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sz="3100" dirty="0" smtClean="0">
                <a:solidFill>
                  <a:srgbClr val="FF0000"/>
                </a:solidFill>
              </a:rPr>
              <a:t>4. penyajian </a:t>
            </a:r>
            <a:r>
              <a:rPr lang="id-ID" sz="3100" dirty="0">
                <a:solidFill>
                  <a:srgbClr val="FF0000"/>
                </a:solidFill>
              </a:rPr>
              <a:t>data/informasi ttg kondisi </a:t>
            </a:r>
            <a:r>
              <a:rPr lang="id-ID" sz="3100" dirty="0" smtClean="0">
                <a:solidFill>
                  <a:srgbClr val="FF0000"/>
                </a:solidFill>
              </a:rPr>
              <a:t>di </a:t>
            </a:r>
            <a:r>
              <a:rPr lang="id-ID" sz="3100" dirty="0">
                <a:solidFill>
                  <a:srgbClr val="FF0000"/>
                </a:solidFill>
              </a:rPr>
              <a:t>lapangan shg </a:t>
            </a:r>
            <a:r>
              <a:rPr lang="id-ID" sz="3100" dirty="0" smtClean="0">
                <a:solidFill>
                  <a:srgbClr val="FF0000"/>
                </a:solidFill>
              </a:rPr>
              <a:t>ada kesenjangan </a:t>
            </a:r>
            <a:r>
              <a:rPr lang="id-ID" sz="3100" dirty="0">
                <a:solidFill>
                  <a:srgbClr val="FF0000"/>
                </a:solidFill>
              </a:rPr>
              <a:t>dgn </a:t>
            </a:r>
            <a:r>
              <a:rPr lang="id-ID" sz="3100" dirty="0" smtClean="0">
                <a:solidFill>
                  <a:srgbClr val="FF0000"/>
                </a:solidFill>
              </a:rPr>
              <a:t>yg </a:t>
            </a:r>
            <a:r>
              <a:rPr lang="id-ID" sz="3100" dirty="0">
                <a:solidFill>
                  <a:srgbClr val="FF0000"/>
                </a:solidFill>
              </a:rPr>
              <a:t>di</a:t>
            </a:r>
            <a:r>
              <a:rPr lang="en-US" sz="3100" dirty="0">
                <a:solidFill>
                  <a:srgbClr val="FF0000"/>
                </a:solidFill>
              </a:rPr>
              <a:t>h</a:t>
            </a:r>
            <a:r>
              <a:rPr lang="id-ID" sz="3100" dirty="0">
                <a:solidFill>
                  <a:srgbClr val="FF0000"/>
                </a:solidFill>
              </a:rPr>
              <a:t>arapkan</a:t>
            </a:r>
          </a:p>
        </p:txBody>
      </p:sp>
      <p:sp>
        <p:nvSpPr>
          <p:cNvPr id="3" name="Content Placeholder 2"/>
          <p:cNvSpPr>
            <a:spLocks noGrp="1"/>
          </p:cNvSpPr>
          <p:nvPr>
            <p:ph idx="1"/>
          </p:nvPr>
        </p:nvSpPr>
        <p:spPr/>
        <p:txBody>
          <a:bodyPr/>
          <a:lstStyle/>
          <a:p>
            <a:pPr>
              <a:spcBef>
                <a:spcPts val="0"/>
              </a:spcBef>
            </a:pPr>
            <a:r>
              <a:rPr lang="id-ID" dirty="0" smtClean="0"/>
              <a:t>Contoh dalam skripsi: </a:t>
            </a:r>
          </a:p>
          <a:p>
            <a:pPr marL="0" indent="0" algn="just">
              <a:spcBef>
                <a:spcPts val="0"/>
              </a:spcBef>
              <a:buNone/>
            </a:pPr>
            <a:r>
              <a:rPr lang="id-ID" dirty="0" smtClean="0"/>
              <a:t>	Dari </a:t>
            </a:r>
            <a:r>
              <a:rPr lang="id-ID" dirty="0"/>
              <a:t>subjek Y diketahui bahwa ia bekerja karena adanya kebutuhan ekonomi, dimana pendapatan suami dirasakan kurang untuk memenuhi pengeluaran keluarga. Ia mengalami konflik dalam menjalani peran sebagai ibu dan sekaligus sebagai pekerja, dimana ia merencanakan aktivitas di hari sabtu untuk mengurusi keluarga, namun ternyata ia harus pergi ke kantor untuk bekerja. Ia juga tidak merasakan adanya dukungan dari pasangan dalam mengurus keluarga, karena di saat ia membutuhkan bantuan untuk mengerjakan pekerjaan rumah tangga di hari libur, ternyata suami tidak mau membantunya</a:t>
            </a:r>
            <a:r>
              <a:rPr lang="id-ID" dirty="0" smtClean="0"/>
              <a:t>.</a:t>
            </a:r>
            <a:endParaRPr lang="id-ID" dirty="0"/>
          </a:p>
        </p:txBody>
      </p:sp>
    </p:spTree>
    <p:extLst>
      <p:ext uri="{BB962C8B-B14F-4D97-AF65-F5344CB8AC3E}">
        <p14:creationId xmlns:p14="http://schemas.microsoft.com/office/powerpoint/2010/main" val="27850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sz="3100" dirty="0" smtClean="0">
                <a:solidFill>
                  <a:srgbClr val="FF0000"/>
                </a:solidFill>
              </a:rPr>
              <a:t>5. Pengungkapan </a:t>
            </a:r>
            <a:r>
              <a:rPr lang="id-ID" sz="3100" dirty="0">
                <a:solidFill>
                  <a:srgbClr val="FF0000"/>
                </a:solidFill>
              </a:rPr>
              <a:t>penelitian2 sblmnya</a:t>
            </a:r>
          </a:p>
        </p:txBody>
      </p:sp>
      <p:sp>
        <p:nvSpPr>
          <p:cNvPr id="3" name="Content Placeholder 2"/>
          <p:cNvSpPr>
            <a:spLocks noGrp="1"/>
          </p:cNvSpPr>
          <p:nvPr>
            <p:ph idx="1"/>
          </p:nvPr>
        </p:nvSpPr>
        <p:spPr/>
        <p:txBody>
          <a:bodyPr/>
          <a:lstStyle/>
          <a:p>
            <a:pPr algn="just"/>
            <a:r>
              <a:rPr lang="id-ID" dirty="0" smtClean="0"/>
              <a:t>Contoh dalam skripsi: (pengaruh iklim organisasi terhadap kepuasan kerja pada salah satu perusahaan swasta di Jakarta) </a:t>
            </a:r>
          </a:p>
          <a:p>
            <a:pPr marL="0" indent="0" algn="just">
              <a:buNone/>
            </a:pPr>
            <a:r>
              <a:rPr lang="id-ID" dirty="0"/>
              <a:t>	</a:t>
            </a:r>
            <a:r>
              <a:rPr lang="id-ID" dirty="0" smtClean="0"/>
              <a:t>Dengan </a:t>
            </a:r>
            <a:r>
              <a:rPr lang="id-ID" dirty="0"/>
              <a:t>adanya persepsi negatif karyawan terhadap kualitas lingkungan internal kemungkinan akan menimbulkan ketidakpuasan kerja. Sebaliknya karyawan yang mempersepsikan positif kualitas lingkungan internal organisasi kemungkinan akan menimbulkan kepuasan kerja. Hal ini didukung dengan hasil penelitian Kurniasari dan Halim (2013) yang menunjukkan bahwa iklim organisasi mempunyai pengaruh positif terhadap kepuasan kerja pada karyawan Dinas Pasar Unit Pasar Tanjung, Kabupaten Jember.</a:t>
            </a:r>
          </a:p>
        </p:txBody>
      </p:sp>
    </p:spTree>
    <p:extLst>
      <p:ext uri="{BB962C8B-B14F-4D97-AF65-F5344CB8AC3E}">
        <p14:creationId xmlns:p14="http://schemas.microsoft.com/office/powerpoint/2010/main" val="407233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a:t>
            </a:r>
            <a:endParaRPr lang="id-ID" dirty="0"/>
          </a:p>
        </p:txBody>
      </p:sp>
      <p:sp>
        <p:nvSpPr>
          <p:cNvPr id="3" name="Content Placeholder 2"/>
          <p:cNvSpPr>
            <a:spLocks noGrp="1"/>
          </p:cNvSpPr>
          <p:nvPr>
            <p:ph idx="1"/>
          </p:nvPr>
        </p:nvSpPr>
        <p:spPr/>
        <p:txBody>
          <a:bodyPr/>
          <a:lstStyle/>
          <a:p>
            <a:r>
              <a:rPr lang="id-ID" dirty="0" smtClean="0"/>
              <a:t>Buatlah latar belakang dari skripsi anda!  </a:t>
            </a:r>
            <a:endParaRPr lang="id-ID" dirty="0"/>
          </a:p>
        </p:txBody>
      </p:sp>
    </p:spTree>
    <p:extLst>
      <p:ext uri="{BB962C8B-B14F-4D97-AF65-F5344CB8AC3E}">
        <p14:creationId xmlns:p14="http://schemas.microsoft.com/office/powerpoint/2010/main" val="1113809377"/>
      </p:ext>
    </p:extLst>
  </p:cSld>
  <p:clrMapOvr>
    <a:masterClrMapping/>
  </p:clrMapOvr>
</p:sld>
</file>

<file path=ppt/theme/theme1.xml><?xml version="1.0" encoding="utf-8"?>
<a:theme xmlns:a="http://schemas.openxmlformats.org/drawingml/2006/main" name="esa unggul 20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2354FA26-DF42-4A5C-A6F9-6E98B93C76D7}" vid="{BF65A41C-7C5D-4184-B732-14E8E24BE8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 unggul 2017</Template>
  <TotalTime>39</TotalTime>
  <Words>180</Words>
  <Application>Microsoft Office PowerPoint</Application>
  <PresentationFormat>On-screen Show (4:3)</PresentationFormat>
  <Paragraphs>26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esa unggul 2017</vt:lpstr>
      <vt:lpstr>Latar Belakang</vt:lpstr>
      <vt:lpstr>KEMAMPUAN AKHIR YANG DIHARAPKAN</vt:lpstr>
      <vt:lpstr>Apa yang harus ada dalam Latar Belakang?</vt:lpstr>
      <vt:lpstr>2. perkenalan gejala yg akan diteliti &amp; memiliki kelayakan utk diteliti</vt:lpstr>
      <vt:lpstr>4. penyajian data/informasi ttg kondisi di lapangan shg ada kesenjangan dgn yg diharapkan</vt:lpstr>
      <vt:lpstr>5. Pengungkapan penelitian2 sblmnya</vt:lpstr>
      <vt:lpstr>Tugas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Kerangka Berpikir</dc:title>
  <dc:creator>aries yulianto</dc:creator>
  <cp:lastModifiedBy>aries yulianto</cp:lastModifiedBy>
  <cp:revision>7</cp:revision>
  <dcterms:created xsi:type="dcterms:W3CDTF">2017-10-24T09:32:09Z</dcterms:created>
  <dcterms:modified xsi:type="dcterms:W3CDTF">2017-10-31T07:53:29Z</dcterms:modified>
</cp:coreProperties>
</file>