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15"/>
  </p:handoutMasterIdLst>
  <p:sldIdLst>
    <p:sldId id="256" r:id="rId2"/>
    <p:sldId id="267" r:id="rId3"/>
    <p:sldId id="258" r:id="rId4"/>
    <p:sldId id="260" r:id="rId5"/>
    <p:sldId id="261" r:id="rId6"/>
    <p:sldId id="263" r:id="rId7"/>
    <p:sldId id="264" r:id="rId8"/>
    <p:sldId id="266" r:id="rId9"/>
    <p:sldId id="265" r:id="rId10"/>
    <p:sldId id="269" r:id="rId11"/>
    <p:sldId id="268" r:id="rId12"/>
    <p:sldId id="257" r:id="rId13"/>
    <p:sldId id="259" r:id="rId14"/>
  </p:sldIdLst>
  <p:sldSz cx="9144000" cy="6858000" type="screen4x3"/>
  <p:notesSz cx="7102475" cy="10233025"/>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1296" y="60"/>
      </p:cViewPr>
      <p:guideLst/>
    </p:cSldViewPr>
  </p:slideViewPr>
  <p:notesTextViewPr>
    <p:cViewPr>
      <p:scale>
        <a:sx n="1" d="1"/>
        <a:sy n="1" d="1"/>
      </p:scale>
      <p:origin x="0" y="0"/>
    </p:cViewPr>
  </p:notesTextViewPr>
  <p:notesViewPr>
    <p:cSldViewPr snapToGrid="0">
      <p:cViewPr varScale="1">
        <p:scale>
          <a:sx n="54" d="100"/>
          <a:sy n="54" d="100"/>
        </p:scale>
        <p:origin x="2796" y="4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513428"/>
          </a:xfrm>
          <a:prstGeom prst="rect">
            <a:avLst/>
          </a:prstGeom>
        </p:spPr>
        <p:txBody>
          <a:bodyPr vert="horz" lIns="99057" tIns="49528" rIns="99057" bIns="49528" rtlCol="0"/>
          <a:lstStyle>
            <a:lvl1pPr algn="l">
              <a:defRPr sz="1300"/>
            </a:lvl1pPr>
          </a:lstStyle>
          <a:p>
            <a:r>
              <a:rPr lang="id-ID" dirty="0" smtClean="0"/>
              <a:t>Seminar Topik Skripsi</a:t>
            </a:r>
            <a:endParaRPr lang="id-ID" dirty="0"/>
          </a:p>
        </p:txBody>
      </p:sp>
      <p:sp>
        <p:nvSpPr>
          <p:cNvPr id="4" name="Footer Placeholder 3"/>
          <p:cNvSpPr>
            <a:spLocks noGrp="1"/>
          </p:cNvSpPr>
          <p:nvPr>
            <p:ph type="ftr" sz="quarter" idx="2"/>
          </p:nvPr>
        </p:nvSpPr>
        <p:spPr>
          <a:xfrm>
            <a:off x="0" y="9719598"/>
            <a:ext cx="3077739" cy="513427"/>
          </a:xfrm>
          <a:prstGeom prst="rect">
            <a:avLst/>
          </a:prstGeom>
        </p:spPr>
        <p:txBody>
          <a:bodyPr vert="horz" lIns="99057" tIns="49528" rIns="99057" bIns="49528" rtlCol="0" anchor="b"/>
          <a:lstStyle>
            <a:lvl1pPr algn="l">
              <a:defRPr sz="1300"/>
            </a:lvl1pPr>
          </a:lstStyle>
          <a:p>
            <a:r>
              <a:rPr lang="id-ID" dirty="0" smtClean="0"/>
              <a:t>Aries Yulianto</a:t>
            </a:r>
            <a:endParaRPr lang="id-ID" dirty="0"/>
          </a:p>
        </p:txBody>
      </p:sp>
      <p:sp>
        <p:nvSpPr>
          <p:cNvPr id="5" name="Slide Number Placeholder 4"/>
          <p:cNvSpPr>
            <a:spLocks noGrp="1"/>
          </p:cNvSpPr>
          <p:nvPr>
            <p:ph type="sldNum" sz="quarter" idx="3"/>
          </p:nvPr>
        </p:nvSpPr>
        <p:spPr>
          <a:xfrm>
            <a:off x="4023092" y="9719598"/>
            <a:ext cx="3077739" cy="513427"/>
          </a:xfrm>
          <a:prstGeom prst="rect">
            <a:avLst/>
          </a:prstGeom>
        </p:spPr>
        <p:txBody>
          <a:bodyPr vert="horz" lIns="99057" tIns="49528" rIns="99057" bIns="49528" rtlCol="0" anchor="b"/>
          <a:lstStyle>
            <a:lvl1pPr algn="r">
              <a:defRPr sz="1300"/>
            </a:lvl1pPr>
          </a:lstStyle>
          <a:p>
            <a:fld id="{B812508B-2F32-4BDC-9172-4028451ABA92}" type="slidenum">
              <a:rPr lang="id-ID" smtClean="0"/>
              <a:t>‹#›</a:t>
            </a:fld>
            <a:endParaRPr lang="id-ID"/>
          </a:p>
        </p:txBody>
      </p:sp>
    </p:spTree>
    <p:extLst>
      <p:ext uri="{BB962C8B-B14F-4D97-AF65-F5344CB8AC3E}">
        <p14:creationId xmlns:p14="http://schemas.microsoft.com/office/powerpoint/2010/main" val="348078376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36513" y="-26988"/>
            <a:ext cx="9204326"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3116831" y="1698625"/>
            <a:ext cx="5470376"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3116831" y="3405369"/>
            <a:ext cx="5470375" cy="1391783"/>
          </a:xfrm>
        </p:spPr>
        <p:txBody>
          <a:bodyPr/>
          <a:lstStyle>
            <a:lvl1pPr marL="0" indent="0" algn="ctr" eaLnBrk="1" hangingPunct="1">
              <a:spcBef>
                <a:spcPct val="0"/>
              </a:spcBef>
              <a:buFontTx/>
              <a:buNone/>
              <a:defRPr sz="32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fld id="{9287985D-728B-4CB9-AB5C-E0EA54687DD3}" type="datetimeFigureOut">
              <a:rPr lang="id-ID" smtClean="0"/>
              <a:t>18/10/2017</a:t>
            </a:fld>
            <a:endParaRPr lang="id-ID"/>
          </a:p>
        </p:txBody>
      </p:sp>
      <p:sp>
        <p:nvSpPr>
          <p:cNvPr id="6" name="Footer Placeholder 4"/>
          <p:cNvSpPr>
            <a:spLocks noGrp="1"/>
          </p:cNvSpPr>
          <p:nvPr>
            <p:ph type="ftr" sz="quarter" idx="11"/>
          </p:nvPr>
        </p:nvSpPr>
        <p:spPr/>
        <p:txBody>
          <a:bodyPr/>
          <a:lstStyle>
            <a:lvl1pPr>
              <a:defRPr/>
            </a:lvl1pPr>
          </a:lstStyle>
          <a:p>
            <a:endParaRPr lang="id-ID"/>
          </a:p>
        </p:txBody>
      </p:sp>
      <p:sp>
        <p:nvSpPr>
          <p:cNvPr id="7" name="Slide Number Placeholder 5"/>
          <p:cNvSpPr>
            <a:spLocks noGrp="1"/>
          </p:cNvSpPr>
          <p:nvPr>
            <p:ph type="sldNum" sz="quarter" idx="12"/>
          </p:nvPr>
        </p:nvSpPr>
        <p:spPr/>
        <p:txBody>
          <a:bodyPr/>
          <a:lstStyle>
            <a:lvl1pPr>
              <a:defRPr/>
            </a:lvl1pPr>
          </a:lstStyle>
          <a:p>
            <a:fld id="{C6E9FFA3-2D86-47DC-BC30-DC88D3FBDEBB}" type="slidenum">
              <a:rPr lang="id-ID" smtClean="0"/>
              <a:t>‹#›</a:t>
            </a:fld>
            <a:endParaRPr lang="id-ID"/>
          </a:p>
        </p:txBody>
      </p:sp>
    </p:spTree>
    <p:extLst>
      <p:ext uri="{BB962C8B-B14F-4D97-AF65-F5344CB8AC3E}">
        <p14:creationId xmlns:p14="http://schemas.microsoft.com/office/powerpoint/2010/main" val="3757760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20688"/>
            <a:ext cx="2057400" cy="550547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20688"/>
            <a:ext cx="6019800" cy="5505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fld id="{9287985D-728B-4CB9-AB5C-E0EA54687DD3}" type="datetimeFigureOut">
              <a:rPr lang="id-ID" smtClean="0"/>
              <a:t>18/10/2017</a:t>
            </a:fld>
            <a:endParaRPr lang="id-ID"/>
          </a:p>
        </p:txBody>
      </p:sp>
      <p:sp>
        <p:nvSpPr>
          <p:cNvPr id="5" name="Footer Placeholder 4"/>
          <p:cNvSpPr>
            <a:spLocks noGrp="1"/>
          </p:cNvSpPr>
          <p:nvPr>
            <p:ph type="ftr" sz="quarter" idx="11"/>
          </p:nvPr>
        </p:nvSpPr>
        <p:spPr/>
        <p:txBody>
          <a:bodyPr/>
          <a:lstStyle>
            <a:lvl1pPr>
              <a:defRPr/>
            </a:lvl1pPr>
          </a:lstStyle>
          <a:p>
            <a:endParaRPr lang="id-ID"/>
          </a:p>
        </p:txBody>
      </p:sp>
      <p:sp>
        <p:nvSpPr>
          <p:cNvPr id="6" name="Slide Number Placeholder 5"/>
          <p:cNvSpPr>
            <a:spLocks noGrp="1"/>
          </p:cNvSpPr>
          <p:nvPr>
            <p:ph type="sldNum" sz="quarter" idx="12"/>
          </p:nvPr>
        </p:nvSpPr>
        <p:spPr/>
        <p:txBody>
          <a:bodyPr/>
          <a:lstStyle>
            <a:lvl1pPr>
              <a:defRPr/>
            </a:lvl1pPr>
          </a:lstStyle>
          <a:p>
            <a:fld id="{C6E9FFA3-2D86-47DC-BC30-DC88D3FBDEBB}" type="slidenum">
              <a:rPr lang="id-ID" smtClean="0"/>
              <a:t>‹#›</a:t>
            </a:fld>
            <a:endParaRPr lang="id-ID"/>
          </a:p>
        </p:txBody>
      </p:sp>
    </p:spTree>
    <p:extLst>
      <p:ext uri="{BB962C8B-B14F-4D97-AF65-F5344CB8AC3E}">
        <p14:creationId xmlns:p14="http://schemas.microsoft.com/office/powerpoint/2010/main" val="731409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9287985D-728B-4CB9-AB5C-E0EA54687DD3}" type="datetimeFigureOut">
              <a:rPr lang="id-ID" smtClean="0"/>
              <a:t>18/10/2017</a:t>
            </a:fld>
            <a:endParaRPr lang="id-ID"/>
          </a:p>
        </p:txBody>
      </p:sp>
      <p:sp>
        <p:nvSpPr>
          <p:cNvPr id="5" name="Footer Placeholder 4"/>
          <p:cNvSpPr>
            <a:spLocks noGrp="1"/>
          </p:cNvSpPr>
          <p:nvPr>
            <p:ph type="ftr" sz="quarter" idx="11"/>
          </p:nvPr>
        </p:nvSpPr>
        <p:spPr/>
        <p:txBody>
          <a:bodyPr/>
          <a:lstStyle>
            <a:lvl1pPr>
              <a:defRPr/>
            </a:lvl1pPr>
          </a:lstStyle>
          <a:p>
            <a:endParaRPr lang="id-ID"/>
          </a:p>
        </p:txBody>
      </p:sp>
      <p:sp>
        <p:nvSpPr>
          <p:cNvPr id="6" name="Slide Number Placeholder 5"/>
          <p:cNvSpPr>
            <a:spLocks noGrp="1"/>
          </p:cNvSpPr>
          <p:nvPr>
            <p:ph type="sldNum" sz="quarter" idx="12"/>
          </p:nvPr>
        </p:nvSpPr>
        <p:spPr/>
        <p:txBody>
          <a:bodyPr/>
          <a:lstStyle>
            <a:lvl1pPr>
              <a:defRPr/>
            </a:lvl1pPr>
          </a:lstStyle>
          <a:p>
            <a:fld id="{C6E9FFA3-2D86-47DC-BC30-DC88D3FBDEBB}" type="slidenum">
              <a:rPr lang="id-ID" smtClean="0"/>
              <a:t>‹#›</a:t>
            </a:fld>
            <a:endParaRPr lang="id-ID"/>
          </a:p>
        </p:txBody>
      </p:sp>
    </p:spTree>
    <p:extLst>
      <p:ext uri="{BB962C8B-B14F-4D97-AF65-F5344CB8AC3E}">
        <p14:creationId xmlns:p14="http://schemas.microsoft.com/office/powerpoint/2010/main" val="1217705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620688"/>
            <a:ext cx="8229600" cy="79695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756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756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9287985D-728B-4CB9-AB5C-E0EA54687DD3}" type="datetimeFigureOut">
              <a:rPr lang="id-ID" smtClean="0"/>
              <a:t>18/10/2017</a:t>
            </a:fld>
            <a:endParaRPr lang="id-ID"/>
          </a:p>
        </p:txBody>
      </p:sp>
      <p:sp>
        <p:nvSpPr>
          <p:cNvPr id="6" name="Footer Placeholder 4"/>
          <p:cNvSpPr>
            <a:spLocks noGrp="1"/>
          </p:cNvSpPr>
          <p:nvPr>
            <p:ph type="ftr" sz="quarter" idx="11"/>
          </p:nvPr>
        </p:nvSpPr>
        <p:spPr/>
        <p:txBody>
          <a:bodyPr/>
          <a:lstStyle>
            <a:lvl1pPr>
              <a:defRPr/>
            </a:lvl1pPr>
          </a:lstStyle>
          <a:p>
            <a:endParaRPr lang="id-ID"/>
          </a:p>
        </p:txBody>
      </p:sp>
      <p:sp>
        <p:nvSpPr>
          <p:cNvPr id="7" name="Slide Number Placeholder 5"/>
          <p:cNvSpPr>
            <a:spLocks noGrp="1"/>
          </p:cNvSpPr>
          <p:nvPr>
            <p:ph type="sldNum" sz="quarter" idx="12"/>
          </p:nvPr>
        </p:nvSpPr>
        <p:spPr/>
        <p:txBody>
          <a:bodyPr/>
          <a:lstStyle>
            <a:lvl1pPr>
              <a:defRPr/>
            </a:lvl1pPr>
          </a:lstStyle>
          <a:p>
            <a:fld id="{C6E9FFA3-2D86-47DC-BC30-DC88D3FBDEBB}" type="slidenum">
              <a:rPr lang="id-ID" smtClean="0"/>
              <a:t>‹#›</a:t>
            </a:fld>
            <a:endParaRPr lang="id-ID"/>
          </a:p>
        </p:txBody>
      </p:sp>
    </p:spTree>
    <p:extLst>
      <p:ext uri="{BB962C8B-B14F-4D97-AF65-F5344CB8AC3E}">
        <p14:creationId xmlns:p14="http://schemas.microsoft.com/office/powerpoint/2010/main" val="875070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4"/>
            <a:ext cx="4040188" cy="41814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418147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9287985D-728B-4CB9-AB5C-E0EA54687DD3}" type="datetimeFigureOut">
              <a:rPr lang="id-ID" smtClean="0"/>
              <a:t>18/10/2017</a:t>
            </a:fld>
            <a:endParaRPr lang="id-ID"/>
          </a:p>
        </p:txBody>
      </p:sp>
      <p:sp>
        <p:nvSpPr>
          <p:cNvPr id="8" name="Footer Placeholder 4"/>
          <p:cNvSpPr>
            <a:spLocks noGrp="1"/>
          </p:cNvSpPr>
          <p:nvPr>
            <p:ph type="ftr" sz="quarter" idx="11"/>
          </p:nvPr>
        </p:nvSpPr>
        <p:spPr/>
        <p:txBody>
          <a:bodyPr/>
          <a:lstStyle>
            <a:lvl1pPr>
              <a:defRPr/>
            </a:lvl1pPr>
          </a:lstStyle>
          <a:p>
            <a:endParaRPr lang="id-ID"/>
          </a:p>
        </p:txBody>
      </p:sp>
      <p:sp>
        <p:nvSpPr>
          <p:cNvPr id="9" name="Slide Number Placeholder 5"/>
          <p:cNvSpPr>
            <a:spLocks noGrp="1"/>
          </p:cNvSpPr>
          <p:nvPr>
            <p:ph type="sldNum" sz="quarter" idx="12"/>
          </p:nvPr>
        </p:nvSpPr>
        <p:spPr/>
        <p:txBody>
          <a:bodyPr/>
          <a:lstStyle>
            <a:lvl1pPr>
              <a:defRPr/>
            </a:lvl1pPr>
          </a:lstStyle>
          <a:p>
            <a:fld id="{C6E9FFA3-2D86-47DC-BC30-DC88D3FBDEBB}" type="slidenum">
              <a:rPr lang="id-ID" smtClean="0"/>
              <a:t>‹#›</a:t>
            </a:fld>
            <a:endParaRPr lang="id-ID"/>
          </a:p>
        </p:txBody>
      </p:sp>
    </p:spTree>
    <p:extLst>
      <p:ext uri="{BB962C8B-B14F-4D97-AF65-F5344CB8AC3E}">
        <p14:creationId xmlns:p14="http://schemas.microsoft.com/office/powerpoint/2010/main" val="2448179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9287985D-728B-4CB9-AB5C-E0EA54687DD3}" type="datetimeFigureOut">
              <a:rPr lang="id-ID" smtClean="0"/>
              <a:t>18/10/2017</a:t>
            </a:fld>
            <a:endParaRPr lang="id-ID"/>
          </a:p>
        </p:txBody>
      </p:sp>
      <p:sp>
        <p:nvSpPr>
          <p:cNvPr id="4" name="Footer Placeholder 4"/>
          <p:cNvSpPr>
            <a:spLocks noGrp="1"/>
          </p:cNvSpPr>
          <p:nvPr>
            <p:ph type="ftr" sz="quarter" idx="11"/>
          </p:nvPr>
        </p:nvSpPr>
        <p:spPr/>
        <p:txBody>
          <a:bodyPr/>
          <a:lstStyle>
            <a:lvl1pPr>
              <a:defRPr/>
            </a:lvl1pPr>
          </a:lstStyle>
          <a:p>
            <a:endParaRPr lang="id-ID"/>
          </a:p>
        </p:txBody>
      </p:sp>
      <p:sp>
        <p:nvSpPr>
          <p:cNvPr id="5" name="Slide Number Placeholder 5"/>
          <p:cNvSpPr>
            <a:spLocks noGrp="1"/>
          </p:cNvSpPr>
          <p:nvPr>
            <p:ph type="sldNum" sz="quarter" idx="12"/>
          </p:nvPr>
        </p:nvSpPr>
        <p:spPr/>
        <p:txBody>
          <a:bodyPr/>
          <a:lstStyle>
            <a:lvl1pPr>
              <a:defRPr/>
            </a:lvl1pPr>
          </a:lstStyle>
          <a:p>
            <a:fld id="{C6E9FFA3-2D86-47DC-BC30-DC88D3FBDEBB}" type="slidenum">
              <a:rPr lang="id-ID" smtClean="0"/>
              <a:t>‹#›</a:t>
            </a:fld>
            <a:endParaRPr lang="id-ID"/>
          </a:p>
        </p:txBody>
      </p:sp>
    </p:spTree>
    <p:extLst>
      <p:ext uri="{BB962C8B-B14F-4D97-AF65-F5344CB8AC3E}">
        <p14:creationId xmlns:p14="http://schemas.microsoft.com/office/powerpoint/2010/main" val="1240001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9287985D-728B-4CB9-AB5C-E0EA54687DD3}" type="datetimeFigureOut">
              <a:rPr lang="id-ID" smtClean="0"/>
              <a:t>18/10/2017</a:t>
            </a:fld>
            <a:endParaRPr lang="id-ID"/>
          </a:p>
        </p:txBody>
      </p:sp>
      <p:sp>
        <p:nvSpPr>
          <p:cNvPr id="3" name="Footer Placeholder 4"/>
          <p:cNvSpPr>
            <a:spLocks noGrp="1"/>
          </p:cNvSpPr>
          <p:nvPr>
            <p:ph type="ftr" sz="quarter" idx="11"/>
          </p:nvPr>
        </p:nvSpPr>
        <p:spPr/>
        <p:txBody>
          <a:bodyPr/>
          <a:lstStyle>
            <a:lvl1pPr>
              <a:defRPr/>
            </a:lvl1pPr>
          </a:lstStyle>
          <a:p>
            <a:endParaRPr lang="id-ID"/>
          </a:p>
        </p:txBody>
      </p:sp>
      <p:sp>
        <p:nvSpPr>
          <p:cNvPr id="4" name="Slide Number Placeholder 5"/>
          <p:cNvSpPr>
            <a:spLocks noGrp="1"/>
          </p:cNvSpPr>
          <p:nvPr>
            <p:ph type="sldNum" sz="quarter" idx="12"/>
          </p:nvPr>
        </p:nvSpPr>
        <p:spPr/>
        <p:txBody>
          <a:bodyPr/>
          <a:lstStyle>
            <a:lvl1pPr>
              <a:defRPr/>
            </a:lvl1pPr>
          </a:lstStyle>
          <a:p>
            <a:fld id="{C6E9FFA3-2D86-47DC-BC30-DC88D3FBDEBB}" type="slidenum">
              <a:rPr lang="id-ID" smtClean="0"/>
              <a:t>‹#›</a:t>
            </a:fld>
            <a:endParaRPr lang="id-ID"/>
          </a:p>
        </p:txBody>
      </p:sp>
    </p:spTree>
    <p:extLst>
      <p:ext uri="{BB962C8B-B14F-4D97-AF65-F5344CB8AC3E}">
        <p14:creationId xmlns:p14="http://schemas.microsoft.com/office/powerpoint/2010/main" val="2886035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20688"/>
            <a:ext cx="3008313" cy="814412"/>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620688"/>
            <a:ext cx="5111750" cy="57356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921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9287985D-728B-4CB9-AB5C-E0EA54687DD3}" type="datetimeFigureOut">
              <a:rPr lang="id-ID" smtClean="0"/>
              <a:t>18/10/2017</a:t>
            </a:fld>
            <a:endParaRPr lang="id-ID"/>
          </a:p>
        </p:txBody>
      </p:sp>
      <p:sp>
        <p:nvSpPr>
          <p:cNvPr id="6" name="Footer Placeholder 4"/>
          <p:cNvSpPr>
            <a:spLocks noGrp="1"/>
          </p:cNvSpPr>
          <p:nvPr>
            <p:ph type="ftr" sz="quarter" idx="11"/>
          </p:nvPr>
        </p:nvSpPr>
        <p:spPr/>
        <p:txBody>
          <a:bodyPr/>
          <a:lstStyle>
            <a:lvl1pPr>
              <a:defRPr/>
            </a:lvl1pPr>
          </a:lstStyle>
          <a:p>
            <a:endParaRPr lang="id-ID"/>
          </a:p>
        </p:txBody>
      </p:sp>
      <p:sp>
        <p:nvSpPr>
          <p:cNvPr id="7" name="Slide Number Placeholder 5"/>
          <p:cNvSpPr>
            <a:spLocks noGrp="1"/>
          </p:cNvSpPr>
          <p:nvPr>
            <p:ph type="sldNum" sz="quarter" idx="12"/>
          </p:nvPr>
        </p:nvSpPr>
        <p:spPr/>
        <p:txBody>
          <a:bodyPr/>
          <a:lstStyle>
            <a:lvl1pPr>
              <a:defRPr/>
            </a:lvl1pPr>
          </a:lstStyle>
          <a:p>
            <a:fld id="{C6E9FFA3-2D86-47DC-BC30-DC88D3FBDEBB}" type="slidenum">
              <a:rPr lang="id-ID" smtClean="0"/>
              <a:t>‹#›</a:t>
            </a:fld>
            <a:endParaRPr lang="id-ID"/>
          </a:p>
        </p:txBody>
      </p:sp>
    </p:spTree>
    <p:extLst>
      <p:ext uri="{BB962C8B-B14F-4D97-AF65-F5344CB8AC3E}">
        <p14:creationId xmlns:p14="http://schemas.microsoft.com/office/powerpoint/2010/main" val="4016887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9287985D-728B-4CB9-AB5C-E0EA54687DD3}" type="datetimeFigureOut">
              <a:rPr lang="id-ID" smtClean="0"/>
              <a:t>18/10/2017</a:t>
            </a:fld>
            <a:endParaRPr lang="id-ID"/>
          </a:p>
        </p:txBody>
      </p:sp>
      <p:sp>
        <p:nvSpPr>
          <p:cNvPr id="6" name="Footer Placeholder 4"/>
          <p:cNvSpPr>
            <a:spLocks noGrp="1"/>
          </p:cNvSpPr>
          <p:nvPr>
            <p:ph type="ftr" sz="quarter" idx="11"/>
          </p:nvPr>
        </p:nvSpPr>
        <p:spPr/>
        <p:txBody>
          <a:bodyPr/>
          <a:lstStyle>
            <a:lvl1pPr>
              <a:defRPr/>
            </a:lvl1pPr>
          </a:lstStyle>
          <a:p>
            <a:endParaRPr lang="id-ID"/>
          </a:p>
        </p:txBody>
      </p:sp>
      <p:sp>
        <p:nvSpPr>
          <p:cNvPr id="7" name="Slide Number Placeholder 5"/>
          <p:cNvSpPr>
            <a:spLocks noGrp="1"/>
          </p:cNvSpPr>
          <p:nvPr>
            <p:ph type="sldNum" sz="quarter" idx="12"/>
          </p:nvPr>
        </p:nvSpPr>
        <p:spPr/>
        <p:txBody>
          <a:bodyPr/>
          <a:lstStyle>
            <a:lvl1pPr>
              <a:defRPr/>
            </a:lvl1pPr>
          </a:lstStyle>
          <a:p>
            <a:fld id="{C6E9FFA3-2D86-47DC-BC30-DC88D3FBDEBB}" type="slidenum">
              <a:rPr lang="id-ID" smtClean="0"/>
              <a:t>‹#›</a:t>
            </a:fld>
            <a:endParaRPr lang="id-ID"/>
          </a:p>
        </p:txBody>
      </p:sp>
    </p:spTree>
    <p:extLst>
      <p:ext uri="{BB962C8B-B14F-4D97-AF65-F5344CB8AC3E}">
        <p14:creationId xmlns:p14="http://schemas.microsoft.com/office/powerpoint/2010/main" val="32294296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620688"/>
            <a:ext cx="8229600" cy="79695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9287985D-728B-4CB9-AB5C-E0EA54687DD3}" type="datetimeFigureOut">
              <a:rPr lang="id-ID" smtClean="0"/>
              <a:t>18/10/2017</a:t>
            </a:fld>
            <a:endParaRPr lang="id-ID"/>
          </a:p>
        </p:txBody>
      </p:sp>
      <p:sp>
        <p:nvSpPr>
          <p:cNvPr id="5" name="Footer Placeholder 4"/>
          <p:cNvSpPr>
            <a:spLocks noGrp="1"/>
          </p:cNvSpPr>
          <p:nvPr>
            <p:ph type="ftr" sz="quarter" idx="11"/>
          </p:nvPr>
        </p:nvSpPr>
        <p:spPr/>
        <p:txBody>
          <a:bodyPr/>
          <a:lstStyle>
            <a:lvl1pPr>
              <a:defRPr/>
            </a:lvl1pPr>
          </a:lstStyle>
          <a:p>
            <a:endParaRPr lang="id-ID"/>
          </a:p>
        </p:txBody>
      </p:sp>
      <p:sp>
        <p:nvSpPr>
          <p:cNvPr id="6" name="Slide Number Placeholder 5"/>
          <p:cNvSpPr>
            <a:spLocks noGrp="1"/>
          </p:cNvSpPr>
          <p:nvPr>
            <p:ph type="sldNum" sz="quarter" idx="12"/>
          </p:nvPr>
        </p:nvSpPr>
        <p:spPr/>
        <p:txBody>
          <a:bodyPr/>
          <a:lstStyle>
            <a:lvl1pPr>
              <a:defRPr/>
            </a:lvl1pPr>
          </a:lstStyle>
          <a:p>
            <a:fld id="{C6E9FFA3-2D86-47DC-BC30-DC88D3FBDEBB}" type="slidenum">
              <a:rPr lang="id-ID" smtClean="0"/>
              <a:t>‹#›</a:t>
            </a:fld>
            <a:endParaRPr lang="id-ID"/>
          </a:p>
        </p:txBody>
      </p:sp>
    </p:spTree>
    <p:extLst>
      <p:ext uri="{BB962C8B-B14F-4D97-AF65-F5344CB8AC3E}">
        <p14:creationId xmlns:p14="http://schemas.microsoft.com/office/powerpoint/2010/main" val="3958862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descr="C:\Users\arsil\Desktop\Smartcreative2.jp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457200" y="549275"/>
            <a:ext cx="8229600" cy="86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457200" y="1417638"/>
            <a:ext cx="8229600" cy="4938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fld id="{9287985D-728B-4CB9-AB5C-E0EA54687DD3}" type="datetimeFigureOut">
              <a:rPr lang="id-ID" smtClean="0"/>
              <a:t>18/10/2017</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400">
                <a:latin typeface="Calibri" panose="020F0502020204030204" pitchFamily="34" charset="0"/>
              </a:defRPr>
            </a:lvl1pPr>
          </a:lstStyle>
          <a:p>
            <a:fld id="{C6E9FFA3-2D86-47DC-BC30-DC88D3FBDEBB}" type="slidenum">
              <a:rPr lang="id-ID" smtClean="0"/>
              <a:t>‹#›</a:t>
            </a:fld>
            <a:endParaRPr lang="id-ID"/>
          </a:p>
        </p:txBody>
      </p:sp>
    </p:spTree>
    <p:extLst>
      <p:ext uri="{BB962C8B-B14F-4D97-AF65-F5344CB8AC3E}">
        <p14:creationId xmlns:p14="http://schemas.microsoft.com/office/powerpoint/2010/main" val="352067819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solidFill>
                  <a:srgbClr val="FFFF00"/>
                </a:solidFill>
              </a:rPr>
              <a:t>Penulisan Referensi</a:t>
            </a:r>
            <a:endParaRPr lang="id-ID" dirty="0">
              <a:solidFill>
                <a:srgbClr val="FFFF00"/>
              </a:solidFill>
            </a:endParaRPr>
          </a:p>
        </p:txBody>
      </p:sp>
      <p:sp>
        <p:nvSpPr>
          <p:cNvPr id="3" name="Subtitle 2"/>
          <p:cNvSpPr>
            <a:spLocks noGrp="1"/>
          </p:cNvSpPr>
          <p:nvPr>
            <p:ph type="subTitle" idx="1"/>
          </p:nvPr>
        </p:nvSpPr>
        <p:spPr>
          <a:xfrm>
            <a:off x="3116831" y="3405369"/>
            <a:ext cx="5623757" cy="1391783"/>
          </a:xfrm>
        </p:spPr>
        <p:txBody>
          <a:bodyPr/>
          <a:lstStyle/>
          <a:p>
            <a:r>
              <a:rPr lang="id-ID" dirty="0" smtClean="0">
                <a:solidFill>
                  <a:schemeClr val="bg1"/>
                </a:solidFill>
              </a:rPr>
              <a:t>Seminar Topik Skripsi – kuliah 06</a:t>
            </a:r>
          </a:p>
          <a:p>
            <a:r>
              <a:rPr lang="id-ID" dirty="0" smtClean="0">
                <a:solidFill>
                  <a:schemeClr val="bg1"/>
                </a:solidFill>
              </a:rPr>
              <a:t>Aries Yulianto</a:t>
            </a:r>
          </a:p>
          <a:p>
            <a:r>
              <a:rPr lang="id-ID" dirty="0" smtClean="0">
                <a:solidFill>
                  <a:schemeClr val="bg1"/>
                </a:solidFill>
              </a:rPr>
              <a:t>Fakultas Psikologi</a:t>
            </a:r>
            <a:endParaRPr lang="id-ID" dirty="0">
              <a:solidFill>
                <a:schemeClr val="bg1"/>
              </a:solidFill>
            </a:endParaRPr>
          </a:p>
        </p:txBody>
      </p:sp>
    </p:spTree>
    <p:extLst>
      <p:ext uri="{BB962C8B-B14F-4D97-AF65-F5344CB8AC3E}">
        <p14:creationId xmlns:p14="http://schemas.microsoft.com/office/powerpoint/2010/main" val="13433340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solidFill>
                  <a:srgbClr val="00B050"/>
                </a:solidFill>
              </a:rPr>
              <a:t>Daftar </a:t>
            </a:r>
            <a:r>
              <a:rPr lang="id-ID" dirty="0" smtClean="0">
                <a:solidFill>
                  <a:srgbClr val="00B050"/>
                </a:solidFill>
              </a:rPr>
              <a:t>Pustaka</a:t>
            </a:r>
            <a:endParaRPr lang="id-ID" dirty="0">
              <a:solidFill>
                <a:srgbClr val="00B050"/>
              </a:solidFill>
            </a:endParaRPr>
          </a:p>
        </p:txBody>
      </p:sp>
      <p:sp>
        <p:nvSpPr>
          <p:cNvPr id="3" name="Content Placeholder 2"/>
          <p:cNvSpPr>
            <a:spLocks noGrp="1"/>
          </p:cNvSpPr>
          <p:nvPr>
            <p:ph idx="1"/>
          </p:nvPr>
        </p:nvSpPr>
        <p:spPr>
          <a:solidFill>
            <a:schemeClr val="bg1"/>
          </a:solidFill>
        </p:spPr>
        <p:txBody>
          <a:bodyPr/>
          <a:lstStyle/>
          <a:p>
            <a:pPr marL="0" indent="0">
              <a:lnSpc>
                <a:spcPct val="110000"/>
              </a:lnSpc>
              <a:spcBef>
                <a:spcPts val="0"/>
              </a:spcBef>
              <a:buNone/>
            </a:pPr>
            <a:r>
              <a:rPr lang="id-ID" sz="2000" dirty="0">
                <a:solidFill>
                  <a:srgbClr val="0070C0"/>
                </a:solidFill>
              </a:rPr>
              <a:t>Beberapa </a:t>
            </a:r>
            <a:r>
              <a:rPr lang="id-ID" sz="2000" dirty="0" smtClean="0">
                <a:solidFill>
                  <a:srgbClr val="0070C0"/>
                </a:solidFill>
              </a:rPr>
              <a:t>pedoman penulisan referensi dalam daftar pustaka:</a:t>
            </a:r>
            <a:endParaRPr lang="id-ID" sz="2000" dirty="0">
              <a:solidFill>
                <a:srgbClr val="0070C0"/>
              </a:solidFill>
            </a:endParaRPr>
          </a:p>
          <a:p>
            <a:pPr marL="0" indent="0">
              <a:lnSpc>
                <a:spcPct val="110000"/>
              </a:lnSpc>
              <a:spcBef>
                <a:spcPts val="0"/>
              </a:spcBef>
              <a:buNone/>
            </a:pPr>
            <a:r>
              <a:rPr lang="id-ID" sz="2000" dirty="0"/>
              <a:t>1. </a:t>
            </a:r>
            <a:r>
              <a:rPr lang="id-ID" sz="2000" b="1" dirty="0">
                <a:solidFill>
                  <a:srgbClr val="FF0000"/>
                </a:solidFill>
              </a:rPr>
              <a:t>Buku/text book</a:t>
            </a:r>
            <a:endParaRPr lang="id-ID" sz="2000" dirty="0"/>
          </a:p>
          <a:p>
            <a:pPr marL="444500" indent="-176213">
              <a:lnSpc>
                <a:spcPct val="110000"/>
              </a:lnSpc>
              <a:spcBef>
                <a:spcPts val="0"/>
              </a:spcBef>
            </a:pPr>
            <a:r>
              <a:rPr lang="id-ID" sz="1800" b="1" dirty="0" smtClean="0">
                <a:solidFill>
                  <a:srgbClr val="7030A0"/>
                </a:solidFill>
              </a:rPr>
              <a:t>Lihat </a:t>
            </a:r>
            <a:r>
              <a:rPr lang="id-ID" sz="1800" b="1" dirty="0">
                <a:solidFill>
                  <a:srgbClr val="7030A0"/>
                </a:solidFill>
              </a:rPr>
              <a:t>APA (2010) section 7.02</a:t>
            </a:r>
          </a:p>
          <a:p>
            <a:pPr marL="0" indent="0">
              <a:lnSpc>
                <a:spcPct val="110000"/>
              </a:lnSpc>
              <a:spcBef>
                <a:spcPts val="0"/>
              </a:spcBef>
              <a:buNone/>
            </a:pPr>
            <a:r>
              <a:rPr lang="id-ID" sz="2000" dirty="0"/>
              <a:t>2. </a:t>
            </a:r>
            <a:r>
              <a:rPr lang="id-ID" sz="2000" b="1" dirty="0">
                <a:solidFill>
                  <a:srgbClr val="FF0000"/>
                </a:solidFill>
              </a:rPr>
              <a:t>Buku terjemahan</a:t>
            </a:r>
            <a:endParaRPr lang="id-ID" sz="2000" dirty="0"/>
          </a:p>
          <a:p>
            <a:pPr marL="538163" indent="-269875">
              <a:lnSpc>
                <a:spcPct val="110000"/>
              </a:lnSpc>
              <a:spcBef>
                <a:spcPts val="0"/>
              </a:spcBef>
            </a:pPr>
            <a:r>
              <a:rPr lang="id-ID" sz="1800" b="1" dirty="0" smtClean="0">
                <a:solidFill>
                  <a:srgbClr val="7030A0"/>
                </a:solidFill>
              </a:rPr>
              <a:t>Lihat </a:t>
            </a:r>
            <a:r>
              <a:rPr lang="id-ID" sz="1800" b="1" dirty="0">
                <a:solidFill>
                  <a:srgbClr val="7030A0"/>
                </a:solidFill>
              </a:rPr>
              <a:t>APA (2010) section 7.02, example 26</a:t>
            </a:r>
          </a:p>
          <a:p>
            <a:pPr marL="0" indent="0">
              <a:lnSpc>
                <a:spcPct val="110000"/>
              </a:lnSpc>
              <a:spcBef>
                <a:spcPts val="0"/>
              </a:spcBef>
              <a:buNone/>
            </a:pPr>
            <a:r>
              <a:rPr lang="id-ID" sz="2000" dirty="0"/>
              <a:t>3. </a:t>
            </a:r>
            <a:r>
              <a:rPr lang="id-ID" sz="2000" b="1" dirty="0">
                <a:solidFill>
                  <a:srgbClr val="FF0000"/>
                </a:solidFill>
              </a:rPr>
              <a:t>Jurnal</a:t>
            </a:r>
          </a:p>
          <a:p>
            <a:pPr marL="538163">
              <a:lnSpc>
                <a:spcPct val="110000"/>
              </a:lnSpc>
              <a:spcBef>
                <a:spcPts val="0"/>
              </a:spcBef>
            </a:pPr>
            <a:r>
              <a:rPr lang="id-ID" sz="1800" b="1" dirty="0" smtClean="0">
                <a:solidFill>
                  <a:srgbClr val="7030A0"/>
                </a:solidFill>
              </a:rPr>
              <a:t>Lihat </a:t>
            </a:r>
            <a:r>
              <a:rPr lang="id-ID" sz="1800" b="1" dirty="0">
                <a:solidFill>
                  <a:srgbClr val="7030A0"/>
                </a:solidFill>
              </a:rPr>
              <a:t>APA (2010) section </a:t>
            </a:r>
            <a:r>
              <a:rPr lang="id-ID" sz="1800" b="1" dirty="0" smtClean="0">
                <a:solidFill>
                  <a:srgbClr val="7030A0"/>
                </a:solidFill>
              </a:rPr>
              <a:t>7.01</a:t>
            </a:r>
          </a:p>
          <a:p>
            <a:pPr marL="0" indent="0">
              <a:lnSpc>
                <a:spcPct val="100000"/>
              </a:lnSpc>
              <a:spcBef>
                <a:spcPts val="0"/>
              </a:spcBef>
              <a:buNone/>
            </a:pPr>
            <a:r>
              <a:rPr lang="id-ID" sz="2000" b="1" dirty="0" smtClean="0">
                <a:solidFill>
                  <a:srgbClr val="FF0000"/>
                </a:solidFill>
              </a:rPr>
              <a:t>4. </a:t>
            </a:r>
            <a:r>
              <a:rPr lang="id-ID" sz="2000" b="1" i="1" dirty="0">
                <a:solidFill>
                  <a:srgbClr val="FF0000"/>
                </a:solidFill>
              </a:rPr>
              <a:t>Proceeding</a:t>
            </a:r>
            <a:r>
              <a:rPr lang="id-ID" sz="2000" b="1" dirty="0">
                <a:solidFill>
                  <a:srgbClr val="FF0000"/>
                </a:solidFill>
              </a:rPr>
              <a:t>/prosiding</a:t>
            </a:r>
          </a:p>
          <a:p>
            <a:pPr marL="444500" indent="-269875">
              <a:spcBef>
                <a:spcPts val="0"/>
              </a:spcBef>
            </a:pPr>
            <a:r>
              <a:rPr lang="id-ID" sz="1800" dirty="0" smtClean="0">
                <a:solidFill>
                  <a:srgbClr val="00B050"/>
                </a:solidFill>
              </a:rPr>
              <a:t>  </a:t>
            </a:r>
            <a:r>
              <a:rPr lang="id-ID" sz="1800" b="1" dirty="0">
                <a:solidFill>
                  <a:srgbClr val="7030A0"/>
                </a:solidFill>
              </a:rPr>
              <a:t>Lihat APA (2010) section </a:t>
            </a:r>
            <a:r>
              <a:rPr lang="id-ID" sz="1800" b="1" dirty="0" smtClean="0">
                <a:solidFill>
                  <a:srgbClr val="7030A0"/>
                </a:solidFill>
              </a:rPr>
              <a:t>7.04, example 39</a:t>
            </a:r>
            <a:endParaRPr lang="id-ID" sz="1800" b="1" dirty="0">
              <a:solidFill>
                <a:srgbClr val="7030A0"/>
              </a:solidFill>
            </a:endParaRPr>
          </a:p>
          <a:p>
            <a:pPr marL="0" indent="0">
              <a:lnSpc>
                <a:spcPct val="100000"/>
              </a:lnSpc>
              <a:spcBef>
                <a:spcPts val="0"/>
              </a:spcBef>
              <a:buNone/>
            </a:pPr>
            <a:r>
              <a:rPr lang="id-ID" sz="2000" b="1" dirty="0">
                <a:solidFill>
                  <a:srgbClr val="FF0000"/>
                </a:solidFill>
              </a:rPr>
              <a:t>5</a:t>
            </a:r>
            <a:r>
              <a:rPr lang="id-ID" sz="2000" b="1" dirty="0" smtClean="0">
                <a:solidFill>
                  <a:srgbClr val="FF0000"/>
                </a:solidFill>
              </a:rPr>
              <a:t>. </a:t>
            </a:r>
            <a:r>
              <a:rPr lang="id-ID" sz="2000" b="1" dirty="0">
                <a:solidFill>
                  <a:srgbClr val="FF0000"/>
                </a:solidFill>
              </a:rPr>
              <a:t>Bab dalam Buku</a:t>
            </a:r>
          </a:p>
          <a:p>
            <a:pPr marL="444500" indent="-269875">
              <a:lnSpc>
                <a:spcPct val="100000"/>
              </a:lnSpc>
              <a:spcBef>
                <a:spcPts val="0"/>
              </a:spcBef>
            </a:pPr>
            <a:r>
              <a:rPr lang="id-ID" sz="1800" dirty="0">
                <a:solidFill>
                  <a:srgbClr val="00B050"/>
                </a:solidFill>
              </a:rPr>
              <a:t> </a:t>
            </a:r>
            <a:r>
              <a:rPr lang="id-ID" sz="1800" b="1" dirty="0">
                <a:solidFill>
                  <a:srgbClr val="7030A0"/>
                </a:solidFill>
              </a:rPr>
              <a:t>Lihat APA (2010) section </a:t>
            </a:r>
            <a:r>
              <a:rPr lang="id-ID" sz="1800" b="1" dirty="0" smtClean="0">
                <a:solidFill>
                  <a:srgbClr val="7030A0"/>
                </a:solidFill>
              </a:rPr>
              <a:t>7.02, </a:t>
            </a:r>
            <a:r>
              <a:rPr lang="id-ID" sz="1800" b="1" dirty="0">
                <a:solidFill>
                  <a:srgbClr val="7030A0"/>
                </a:solidFill>
              </a:rPr>
              <a:t>example </a:t>
            </a:r>
            <a:r>
              <a:rPr lang="id-ID" sz="1800" b="1" dirty="0" smtClean="0">
                <a:solidFill>
                  <a:srgbClr val="7030A0"/>
                </a:solidFill>
              </a:rPr>
              <a:t>25</a:t>
            </a:r>
          </a:p>
          <a:p>
            <a:pPr marL="0" indent="0">
              <a:lnSpc>
                <a:spcPct val="100000"/>
              </a:lnSpc>
              <a:spcBef>
                <a:spcPts val="0"/>
              </a:spcBef>
              <a:buNone/>
            </a:pPr>
            <a:r>
              <a:rPr lang="id-ID" sz="2000" b="1" dirty="0" smtClean="0">
                <a:solidFill>
                  <a:srgbClr val="FF0000"/>
                </a:solidFill>
              </a:rPr>
              <a:t>6. </a:t>
            </a:r>
            <a:r>
              <a:rPr lang="id-ID" sz="2000" b="1" dirty="0">
                <a:solidFill>
                  <a:srgbClr val="FF0000"/>
                </a:solidFill>
              </a:rPr>
              <a:t>Media Massa</a:t>
            </a:r>
          </a:p>
          <a:p>
            <a:pPr marL="538163">
              <a:lnSpc>
                <a:spcPct val="100000"/>
              </a:lnSpc>
              <a:spcBef>
                <a:spcPts val="0"/>
              </a:spcBef>
            </a:pPr>
            <a:r>
              <a:rPr lang="id-ID" sz="1800" dirty="0">
                <a:solidFill>
                  <a:srgbClr val="00B050"/>
                </a:solidFill>
              </a:rPr>
              <a:t> </a:t>
            </a:r>
            <a:r>
              <a:rPr lang="id-ID" sz="1800" b="1" dirty="0">
                <a:solidFill>
                  <a:srgbClr val="7030A0"/>
                </a:solidFill>
              </a:rPr>
              <a:t>Lihat APA (2010) section </a:t>
            </a:r>
            <a:r>
              <a:rPr lang="id-ID" sz="1800" b="1" dirty="0" smtClean="0">
                <a:solidFill>
                  <a:srgbClr val="7030A0"/>
                </a:solidFill>
              </a:rPr>
              <a:t>7.01, </a:t>
            </a:r>
            <a:r>
              <a:rPr lang="id-ID" sz="1800" b="1" dirty="0">
                <a:solidFill>
                  <a:srgbClr val="7030A0"/>
                </a:solidFill>
              </a:rPr>
              <a:t>example </a:t>
            </a:r>
            <a:r>
              <a:rPr lang="id-ID" sz="1800" b="1" dirty="0" smtClean="0">
                <a:solidFill>
                  <a:srgbClr val="7030A0"/>
                </a:solidFill>
              </a:rPr>
              <a:t>7 - 11</a:t>
            </a:r>
            <a:endParaRPr lang="id-ID" sz="1800" b="1" dirty="0">
              <a:solidFill>
                <a:srgbClr val="7030A0"/>
              </a:solidFill>
            </a:endParaRPr>
          </a:p>
          <a:p>
            <a:pPr marL="0" indent="0">
              <a:lnSpc>
                <a:spcPct val="100000"/>
              </a:lnSpc>
              <a:spcBef>
                <a:spcPts val="0"/>
              </a:spcBef>
              <a:buNone/>
            </a:pPr>
            <a:r>
              <a:rPr lang="id-ID" sz="2000" b="1" dirty="0" smtClean="0">
                <a:solidFill>
                  <a:srgbClr val="FF0000"/>
                </a:solidFill>
              </a:rPr>
              <a:t>7. skripsi, tesis, disertasi</a:t>
            </a:r>
            <a:endParaRPr lang="id-ID" sz="2000" b="1" dirty="0">
              <a:solidFill>
                <a:srgbClr val="FF0000"/>
              </a:solidFill>
            </a:endParaRPr>
          </a:p>
          <a:p>
            <a:pPr marL="538163">
              <a:lnSpc>
                <a:spcPct val="100000"/>
              </a:lnSpc>
              <a:spcBef>
                <a:spcPts val="0"/>
              </a:spcBef>
            </a:pPr>
            <a:r>
              <a:rPr lang="id-ID" sz="1800" dirty="0">
                <a:solidFill>
                  <a:srgbClr val="00B050"/>
                </a:solidFill>
              </a:rPr>
              <a:t> </a:t>
            </a:r>
            <a:r>
              <a:rPr lang="id-ID" sz="1800" b="1" dirty="0">
                <a:solidFill>
                  <a:srgbClr val="7030A0"/>
                </a:solidFill>
              </a:rPr>
              <a:t>Lihat APA (2010) section </a:t>
            </a:r>
            <a:r>
              <a:rPr lang="id-ID" sz="1800" b="1" dirty="0" smtClean="0">
                <a:solidFill>
                  <a:srgbClr val="7030A0"/>
                </a:solidFill>
              </a:rPr>
              <a:t>7.05</a:t>
            </a:r>
            <a:endParaRPr lang="id-ID" sz="1800" b="1" dirty="0">
              <a:solidFill>
                <a:srgbClr val="7030A0"/>
              </a:solidFill>
            </a:endParaRPr>
          </a:p>
          <a:p>
            <a:pPr marL="0" indent="0">
              <a:spcBef>
                <a:spcPts val="0"/>
              </a:spcBef>
              <a:buNone/>
            </a:pPr>
            <a:endParaRPr lang="id-ID" sz="1800" dirty="0" smtClean="0"/>
          </a:p>
          <a:p>
            <a:pPr marL="0" indent="0">
              <a:spcBef>
                <a:spcPts val="0"/>
              </a:spcBef>
              <a:buNone/>
            </a:pPr>
            <a:endParaRPr lang="id-ID" sz="1800" dirty="0"/>
          </a:p>
        </p:txBody>
      </p:sp>
    </p:spTree>
    <p:extLst>
      <p:ext uri="{BB962C8B-B14F-4D97-AF65-F5344CB8AC3E}">
        <p14:creationId xmlns:p14="http://schemas.microsoft.com/office/powerpoint/2010/main" val="15412584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solidFill>
                  <a:srgbClr val="00B050"/>
                </a:solidFill>
              </a:rPr>
              <a:t>Contoh Daftar Pustaka</a:t>
            </a:r>
            <a:endParaRPr lang="id-ID" dirty="0">
              <a:solidFill>
                <a:srgbClr val="00B050"/>
              </a:solidFill>
            </a:endParaRPr>
          </a:p>
        </p:txBody>
      </p:sp>
      <p:sp>
        <p:nvSpPr>
          <p:cNvPr id="3" name="Content Placeholder 2"/>
          <p:cNvSpPr>
            <a:spLocks noGrp="1"/>
          </p:cNvSpPr>
          <p:nvPr>
            <p:ph idx="1"/>
          </p:nvPr>
        </p:nvSpPr>
        <p:spPr>
          <a:solidFill>
            <a:schemeClr val="bg1"/>
          </a:solidFill>
        </p:spPr>
        <p:txBody>
          <a:bodyPr/>
          <a:lstStyle/>
          <a:p>
            <a:pPr marL="363538" indent="-363538" algn="just">
              <a:spcBef>
                <a:spcPts val="0"/>
              </a:spcBef>
              <a:buNone/>
            </a:pPr>
            <a:r>
              <a:rPr lang="id-ID" sz="1800" dirty="0"/>
              <a:t>Anastasi, A., &amp; Urbina, S. (2003). </a:t>
            </a:r>
            <a:r>
              <a:rPr lang="id-ID" sz="1800" i="1" dirty="0"/>
              <a:t>Tes psikologi </a:t>
            </a:r>
            <a:r>
              <a:rPr lang="id-ID" sz="1800" dirty="0"/>
              <a:t>(R. H. S. Imam, Penerjemah). Jakarta: PT Indeks kelompok Gramedia.</a:t>
            </a:r>
          </a:p>
          <a:p>
            <a:pPr marL="363538" indent="-363538" algn="just">
              <a:spcBef>
                <a:spcPts val="0"/>
              </a:spcBef>
              <a:buNone/>
            </a:pPr>
            <a:r>
              <a:rPr lang="id-ID" sz="1800" dirty="0" smtClean="0"/>
              <a:t>Bogardus</a:t>
            </a:r>
            <a:r>
              <a:rPr lang="id-ID" sz="1800" dirty="0"/>
              <a:t>, E. S. (1971). </a:t>
            </a:r>
            <a:r>
              <a:rPr lang="id-ID" sz="1800" i="1" dirty="0"/>
              <a:t>Measuring social distances</a:t>
            </a:r>
            <a:r>
              <a:rPr lang="id-ID" sz="1800" dirty="0"/>
              <a:t>. Dalam K. Thomas (ed.) </a:t>
            </a:r>
            <a:r>
              <a:rPr lang="id-ID" sz="1800" i="1" dirty="0"/>
              <a:t>Attitudes </a:t>
            </a:r>
            <a:r>
              <a:rPr lang="id-ID" sz="1800" i="1" dirty="0" smtClean="0"/>
              <a:t>and behaviour</a:t>
            </a:r>
            <a:r>
              <a:rPr lang="id-ID" sz="1800" dirty="0" smtClean="0"/>
              <a:t> </a:t>
            </a:r>
            <a:r>
              <a:rPr lang="id-ID" sz="1800" dirty="0"/>
              <a:t>(hal. 87-97). Ringwood, Victoria: </a:t>
            </a:r>
            <a:r>
              <a:rPr lang="id-ID" sz="1800" dirty="0" smtClean="0"/>
              <a:t>Penguin </a:t>
            </a:r>
            <a:r>
              <a:rPr lang="id-ID" sz="1800" dirty="0"/>
              <a:t>Books Australia Ltd</a:t>
            </a:r>
            <a:r>
              <a:rPr lang="id-ID" sz="1800" dirty="0" smtClean="0"/>
              <a:t>.</a:t>
            </a:r>
          </a:p>
          <a:p>
            <a:pPr marL="363538" indent="-363538" algn="just">
              <a:spcBef>
                <a:spcPts val="0"/>
              </a:spcBef>
              <a:buNone/>
            </a:pPr>
            <a:r>
              <a:rPr lang="id-ID" sz="1800" dirty="0"/>
              <a:t>Cahaya layar gadget picu obesitas (2016, 11 Januari). </a:t>
            </a:r>
            <a:r>
              <a:rPr lang="id-ID" sz="1800" i="1" dirty="0"/>
              <a:t>Media Indonesia</a:t>
            </a:r>
            <a:r>
              <a:rPr lang="id-ID" sz="1800" dirty="0"/>
              <a:t>. Diambil dari http://www.mediaindonesia.com.</a:t>
            </a:r>
          </a:p>
          <a:p>
            <a:pPr marL="363538" indent="-363538" algn="just">
              <a:spcBef>
                <a:spcPts val="0"/>
              </a:spcBef>
              <a:buNone/>
            </a:pPr>
            <a:r>
              <a:rPr lang="id-ID" sz="1800" dirty="0" smtClean="0"/>
              <a:t>Bourkel</a:t>
            </a:r>
            <a:r>
              <a:rPr lang="id-ID" sz="1800" dirty="0"/>
              <a:t>, E., Ferring, D. &amp; Weber, G. (2012). </a:t>
            </a:r>
            <a:r>
              <a:rPr lang="id-ID" sz="1800" dirty="0" smtClean="0"/>
              <a:t>Perceived </a:t>
            </a:r>
            <a:r>
              <a:rPr lang="id-ID" sz="1800" dirty="0"/>
              <a:t>rights of and social distance</a:t>
            </a:r>
            <a:br>
              <a:rPr lang="id-ID" sz="1800" dirty="0"/>
            </a:br>
            <a:r>
              <a:rPr lang="id-ID" sz="1800" dirty="0"/>
              <a:t>to people with Alzheimer’s disease.  </a:t>
            </a:r>
            <a:r>
              <a:rPr lang="id-ID" sz="1800" i="1" dirty="0"/>
              <a:t>Gerontology Psychology</a:t>
            </a:r>
            <a:r>
              <a:rPr lang="id-ID" sz="1800" dirty="0"/>
              <a:t>, </a:t>
            </a:r>
            <a:r>
              <a:rPr lang="id-ID" sz="1800" i="1" dirty="0"/>
              <a:t>25</a:t>
            </a:r>
            <a:r>
              <a:rPr lang="id-ID" sz="1800" dirty="0"/>
              <a:t>(1), 25–32.</a:t>
            </a:r>
          </a:p>
          <a:p>
            <a:pPr marL="363538" indent="-363538" algn="just">
              <a:spcBef>
                <a:spcPts val="0"/>
              </a:spcBef>
              <a:buNone/>
            </a:pPr>
            <a:r>
              <a:rPr lang="id-ID" sz="1800" dirty="0" smtClean="0"/>
              <a:t>Domino</a:t>
            </a:r>
            <a:r>
              <a:rPr lang="id-ID" sz="1800" dirty="0"/>
              <a:t>, G., &amp; Domino, M. L. (2006). </a:t>
            </a:r>
            <a:r>
              <a:rPr lang="id-ID" sz="1800" i="1" dirty="0"/>
              <a:t>Psychological testing:  An introduction</a:t>
            </a:r>
            <a:r>
              <a:rPr lang="id-ID" sz="1800" dirty="0"/>
              <a:t>. New York:  Cambridge University Press</a:t>
            </a:r>
            <a:r>
              <a:rPr lang="id-ID" sz="1800" dirty="0" smtClean="0"/>
              <a:t>.</a:t>
            </a:r>
          </a:p>
          <a:p>
            <a:pPr marL="363538" indent="-363538" algn="just">
              <a:spcBef>
                <a:spcPts val="0"/>
              </a:spcBef>
              <a:buNone/>
            </a:pPr>
            <a:r>
              <a:rPr lang="id-ID" sz="1800" dirty="0"/>
              <a:t>Julaikah, N. (2012, 22 Oktober). Aktivis gay gagal jadi anggota Komnas HAM. </a:t>
            </a:r>
            <a:r>
              <a:rPr lang="id-ID" sz="1800" i="1" dirty="0"/>
              <a:t>Merdeka.com.</a:t>
            </a:r>
            <a:r>
              <a:rPr lang="id-ID" sz="1800" dirty="0"/>
              <a:t> Diambil dari http://www.merdeka.com.</a:t>
            </a:r>
          </a:p>
          <a:p>
            <a:pPr marL="363538" indent="-363538">
              <a:spcBef>
                <a:spcPts val="0"/>
              </a:spcBef>
              <a:buNone/>
            </a:pPr>
            <a:r>
              <a:rPr lang="id-ID" sz="1800" dirty="0" smtClean="0"/>
              <a:t>Yulianto</a:t>
            </a:r>
            <a:r>
              <a:rPr lang="id-ID" sz="1800" dirty="0"/>
              <a:t>, A. (2006). </a:t>
            </a:r>
            <a:r>
              <a:rPr lang="id-ID" sz="1800" i="1" dirty="0"/>
              <a:t>Pengaruh bentuk administrasi tes dan batas waktu pengerjaan </a:t>
            </a:r>
            <a:r>
              <a:rPr lang="id-ID" sz="1800" i="1" dirty="0" smtClean="0"/>
              <a:t>tes terhadap </a:t>
            </a:r>
            <a:r>
              <a:rPr lang="id-ID" sz="1800" i="1" dirty="0"/>
              <a:t>performa tes Advanced Progressive Matrices </a:t>
            </a:r>
            <a:r>
              <a:rPr lang="id-ID" sz="1800" dirty="0"/>
              <a:t>(Tesis tidak diterbitkan</a:t>
            </a:r>
            <a:r>
              <a:rPr lang="id-ID" sz="1800" dirty="0" smtClean="0"/>
              <a:t>). Fakultas </a:t>
            </a:r>
            <a:r>
              <a:rPr lang="id-ID" sz="1800" dirty="0"/>
              <a:t>Psikologi Universitas Indonesia, Depok, Jawa Barat.</a:t>
            </a:r>
            <a:br>
              <a:rPr lang="id-ID" sz="1800" dirty="0"/>
            </a:br>
            <a:endParaRPr lang="id-ID" sz="1800" dirty="0"/>
          </a:p>
          <a:p>
            <a:pPr marL="0" indent="0">
              <a:spcBef>
                <a:spcPts val="0"/>
              </a:spcBef>
              <a:buNone/>
            </a:pPr>
            <a:endParaRPr lang="id-ID" sz="1800" dirty="0"/>
          </a:p>
        </p:txBody>
      </p:sp>
    </p:spTree>
    <p:extLst>
      <p:ext uri="{BB962C8B-B14F-4D97-AF65-F5344CB8AC3E}">
        <p14:creationId xmlns:p14="http://schemas.microsoft.com/office/powerpoint/2010/main" val="20975392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Tugas Responsi</a:t>
            </a:r>
            <a:endParaRPr lang="id-ID" dirty="0"/>
          </a:p>
        </p:txBody>
      </p:sp>
      <p:sp>
        <p:nvSpPr>
          <p:cNvPr id="3" name="Content Placeholder 2"/>
          <p:cNvSpPr>
            <a:spLocks noGrp="1"/>
          </p:cNvSpPr>
          <p:nvPr>
            <p:ph idx="1"/>
          </p:nvPr>
        </p:nvSpPr>
        <p:spPr/>
        <p:txBody>
          <a:bodyPr>
            <a:normAutofit/>
          </a:bodyPr>
          <a:lstStyle/>
          <a:p>
            <a:pPr marL="363538" indent="-363538">
              <a:spcBef>
                <a:spcPts val="0"/>
              </a:spcBef>
              <a:buNone/>
            </a:pPr>
            <a:r>
              <a:rPr lang="id-ID" dirty="0"/>
              <a:t>1</a:t>
            </a:r>
            <a:r>
              <a:rPr lang="id-ID" dirty="0" smtClean="0"/>
              <a:t>. Buat kutipan/ringkasan/parafrase (1-5 kalimat) dari sumber referensi berikut:</a:t>
            </a:r>
          </a:p>
          <a:p>
            <a:pPr marL="538163">
              <a:spcBef>
                <a:spcPts val="0"/>
              </a:spcBef>
            </a:pPr>
            <a:r>
              <a:rPr lang="id-ID" sz="2600" dirty="0" smtClean="0"/>
              <a:t>1 buah hasil penelitian dari salah satu jurnal psikologi: ejurnal.esaunggul.ac.id,</a:t>
            </a:r>
          </a:p>
          <a:p>
            <a:pPr marL="538163">
              <a:spcBef>
                <a:spcPts val="0"/>
              </a:spcBef>
            </a:pPr>
            <a:r>
              <a:rPr lang="id-ID" sz="2600" dirty="0" smtClean="0"/>
              <a:t>1 buah data/informasi dari media massa online,</a:t>
            </a:r>
          </a:p>
          <a:p>
            <a:pPr marL="538163">
              <a:spcBef>
                <a:spcPts val="0"/>
              </a:spcBef>
            </a:pPr>
            <a:r>
              <a:rPr lang="id-ID" sz="2600" dirty="0" smtClean="0"/>
              <a:t>Pilih 2 dari salah satu jenis referensi (A, B, &amp; C).</a:t>
            </a:r>
          </a:p>
          <a:p>
            <a:pPr marL="268288" indent="-268288">
              <a:spcBef>
                <a:spcPts val="0"/>
              </a:spcBef>
              <a:buNone/>
            </a:pPr>
            <a:r>
              <a:rPr lang="id-ID" dirty="0" smtClean="0"/>
              <a:t>2. Tuliskan semua referensi di atas dalam daftar pustaka.</a:t>
            </a:r>
            <a:endParaRPr lang="id-ID" dirty="0"/>
          </a:p>
        </p:txBody>
      </p:sp>
    </p:spTree>
    <p:extLst>
      <p:ext uri="{BB962C8B-B14F-4D97-AF65-F5344CB8AC3E}">
        <p14:creationId xmlns:p14="http://schemas.microsoft.com/office/powerpoint/2010/main" val="18471303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TUGAS</a:t>
            </a:r>
            <a:endParaRPr lang="id-ID" dirty="0"/>
          </a:p>
        </p:txBody>
      </p:sp>
      <p:sp>
        <p:nvSpPr>
          <p:cNvPr id="3" name="Content Placeholder 2"/>
          <p:cNvSpPr>
            <a:spLocks noGrp="1"/>
          </p:cNvSpPr>
          <p:nvPr>
            <p:ph idx="1"/>
          </p:nvPr>
        </p:nvSpPr>
        <p:spPr/>
        <p:txBody>
          <a:bodyPr/>
          <a:lstStyle/>
          <a:p>
            <a:pPr>
              <a:spcBef>
                <a:spcPts val="0"/>
              </a:spcBef>
            </a:pPr>
            <a:r>
              <a:rPr lang="id-ID" dirty="0" smtClean="0"/>
              <a:t>Perbaiki latar belakang, terutama cara penulisan kutipan dari referensi.</a:t>
            </a:r>
          </a:p>
          <a:p>
            <a:pPr>
              <a:spcBef>
                <a:spcPts val="0"/>
              </a:spcBef>
            </a:pPr>
            <a:r>
              <a:rPr lang="id-ID" dirty="0" smtClean="0"/>
              <a:t>Buatlah daftar pustaka.</a:t>
            </a:r>
            <a:endParaRPr lang="id-ID" dirty="0"/>
          </a:p>
        </p:txBody>
      </p:sp>
    </p:spTree>
    <p:extLst>
      <p:ext uri="{BB962C8B-B14F-4D97-AF65-F5344CB8AC3E}">
        <p14:creationId xmlns:p14="http://schemas.microsoft.com/office/powerpoint/2010/main" val="6774777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latin typeface="Arial" panose="020B0604020202020204" pitchFamily="34" charset="0"/>
                <a:cs typeface="Arial" panose="020B0604020202020204" pitchFamily="34" charset="0"/>
              </a:rPr>
              <a:t>KEMAMPUAN AKHIR YANG DIHARAPKAN</a:t>
            </a:r>
            <a:endParaRPr lang="id-ID" sz="3200" dirty="0"/>
          </a:p>
        </p:txBody>
      </p:sp>
      <p:sp>
        <p:nvSpPr>
          <p:cNvPr id="3" name="Content Placeholder 2"/>
          <p:cNvSpPr>
            <a:spLocks noGrp="1"/>
          </p:cNvSpPr>
          <p:nvPr>
            <p:ph idx="1"/>
          </p:nvPr>
        </p:nvSpPr>
        <p:spPr/>
        <p:txBody>
          <a:bodyPr/>
          <a:lstStyle/>
          <a:p>
            <a:r>
              <a:rPr lang="id-ID" dirty="0"/>
              <a:t>Mahasiswa mampu menuliskan kutipan dan daftar pustaka berdasarkan pedoman APA.</a:t>
            </a:r>
          </a:p>
        </p:txBody>
      </p:sp>
    </p:spTree>
    <p:extLst>
      <p:ext uri="{BB962C8B-B14F-4D97-AF65-F5344CB8AC3E}">
        <p14:creationId xmlns:p14="http://schemas.microsoft.com/office/powerpoint/2010/main" val="34942134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solidFill>
                  <a:srgbClr val="7030A0"/>
                </a:solidFill>
              </a:rPr>
              <a:t>Sumber Referensi</a:t>
            </a:r>
            <a:endParaRPr lang="id-ID" b="1" dirty="0">
              <a:solidFill>
                <a:srgbClr val="7030A0"/>
              </a:solidFill>
            </a:endParaRPr>
          </a:p>
        </p:txBody>
      </p:sp>
      <p:sp>
        <p:nvSpPr>
          <p:cNvPr id="3" name="Content Placeholder 2"/>
          <p:cNvSpPr>
            <a:spLocks noGrp="1"/>
          </p:cNvSpPr>
          <p:nvPr>
            <p:ph idx="1"/>
          </p:nvPr>
        </p:nvSpPr>
        <p:spPr>
          <a:xfrm>
            <a:off x="628650" y="1425388"/>
            <a:ext cx="7886700" cy="5204012"/>
          </a:xfrm>
        </p:spPr>
        <p:txBody>
          <a:bodyPr>
            <a:normAutofit fontScale="92500" lnSpcReduction="10000"/>
          </a:bodyPr>
          <a:lstStyle/>
          <a:p>
            <a:pPr marL="0" indent="0">
              <a:lnSpc>
                <a:spcPct val="110000"/>
              </a:lnSpc>
              <a:spcBef>
                <a:spcPts val="0"/>
              </a:spcBef>
              <a:buNone/>
            </a:pPr>
            <a:r>
              <a:rPr lang="id-ID" dirty="0" smtClean="0">
                <a:solidFill>
                  <a:srgbClr val="0070C0"/>
                </a:solidFill>
              </a:rPr>
              <a:t>Beberapa sumber yg umumnya dipakai:</a:t>
            </a:r>
          </a:p>
          <a:p>
            <a:pPr marL="0" indent="0">
              <a:lnSpc>
                <a:spcPct val="110000"/>
              </a:lnSpc>
              <a:spcBef>
                <a:spcPts val="0"/>
              </a:spcBef>
              <a:buNone/>
            </a:pPr>
            <a:r>
              <a:rPr lang="id-ID" sz="2600" dirty="0" smtClean="0"/>
              <a:t>1. </a:t>
            </a:r>
            <a:r>
              <a:rPr lang="id-ID" sz="2600" b="1" dirty="0" smtClean="0">
                <a:solidFill>
                  <a:srgbClr val="FF0000"/>
                </a:solidFill>
              </a:rPr>
              <a:t>Buku/text book</a:t>
            </a:r>
            <a:endParaRPr lang="id-ID" sz="2600" dirty="0" smtClean="0"/>
          </a:p>
          <a:p>
            <a:pPr marL="444500" indent="-176213">
              <a:lnSpc>
                <a:spcPct val="110000"/>
              </a:lnSpc>
              <a:spcBef>
                <a:spcPts val="0"/>
              </a:spcBef>
            </a:pPr>
            <a:r>
              <a:rPr lang="id-ID" sz="2200" dirty="0" smtClean="0"/>
              <a:t>Seluruh isi ditulis oleh penulis (1 atau lebih), baik diterbitkan dlm bentuk cetak, digital, atau online. </a:t>
            </a:r>
          </a:p>
          <a:p>
            <a:pPr marL="444500" indent="-176213">
              <a:lnSpc>
                <a:spcPct val="110000"/>
              </a:lnSpc>
              <a:spcBef>
                <a:spcPts val="0"/>
              </a:spcBef>
            </a:pPr>
            <a:r>
              <a:rPr lang="id-ID" sz="2200" dirty="0" smtClean="0"/>
              <a:t>Yg perlu ditulis: </a:t>
            </a:r>
            <a:r>
              <a:rPr lang="id-ID" sz="2200" dirty="0" smtClean="0">
                <a:solidFill>
                  <a:srgbClr val="00B050"/>
                </a:solidFill>
              </a:rPr>
              <a:t>Nama penulis, thn terbit, judul buku, kota &amp; nama penerbit</a:t>
            </a:r>
            <a:r>
              <a:rPr lang="id-ID" sz="2200" dirty="0" smtClean="0">
                <a:solidFill>
                  <a:srgbClr val="00B050"/>
                </a:solidFill>
              </a:rPr>
              <a:t>.</a:t>
            </a:r>
          </a:p>
          <a:p>
            <a:pPr marL="0" indent="0">
              <a:lnSpc>
                <a:spcPct val="110000"/>
              </a:lnSpc>
              <a:spcBef>
                <a:spcPts val="0"/>
              </a:spcBef>
              <a:buNone/>
            </a:pPr>
            <a:r>
              <a:rPr lang="id-ID" sz="2600" dirty="0" smtClean="0"/>
              <a:t>2</a:t>
            </a:r>
            <a:r>
              <a:rPr lang="id-ID" sz="2600" dirty="0" smtClean="0"/>
              <a:t>. </a:t>
            </a:r>
            <a:r>
              <a:rPr lang="id-ID" sz="2600" b="1" dirty="0" smtClean="0">
                <a:solidFill>
                  <a:srgbClr val="FF0000"/>
                </a:solidFill>
              </a:rPr>
              <a:t>Buku terjemahan</a:t>
            </a:r>
            <a:endParaRPr lang="id-ID" sz="2600" dirty="0" smtClean="0"/>
          </a:p>
          <a:p>
            <a:pPr marL="538163" indent="-269875">
              <a:lnSpc>
                <a:spcPct val="110000"/>
              </a:lnSpc>
              <a:spcBef>
                <a:spcPts val="0"/>
              </a:spcBef>
            </a:pPr>
            <a:r>
              <a:rPr lang="id-ID" sz="2200" dirty="0" smtClean="0"/>
              <a:t>Isi buku asli ditulis dalam bahasa asing, lalu diterbitkan dlm bentuk diterjemahkan ke bahasa Indonesia.</a:t>
            </a:r>
          </a:p>
          <a:p>
            <a:pPr marL="538163" indent="-269875">
              <a:lnSpc>
                <a:spcPct val="110000"/>
              </a:lnSpc>
              <a:spcBef>
                <a:spcPts val="0"/>
              </a:spcBef>
            </a:pPr>
            <a:r>
              <a:rPr lang="id-ID" sz="2200" dirty="0" smtClean="0">
                <a:solidFill>
                  <a:srgbClr val="00B050"/>
                </a:solidFill>
              </a:rPr>
              <a:t>Sama seperti buku teks, ditambah nama penerjemah</a:t>
            </a:r>
            <a:r>
              <a:rPr lang="id-ID" sz="2200" dirty="0" smtClean="0">
                <a:solidFill>
                  <a:srgbClr val="00B050"/>
                </a:solidFill>
              </a:rPr>
              <a:t>.</a:t>
            </a:r>
          </a:p>
          <a:p>
            <a:pPr marL="0" indent="0">
              <a:lnSpc>
                <a:spcPct val="110000"/>
              </a:lnSpc>
              <a:spcBef>
                <a:spcPts val="0"/>
              </a:spcBef>
              <a:buNone/>
            </a:pPr>
            <a:r>
              <a:rPr lang="id-ID" sz="2600" dirty="0" smtClean="0"/>
              <a:t>3</a:t>
            </a:r>
            <a:r>
              <a:rPr lang="id-ID" sz="2600" dirty="0" smtClean="0"/>
              <a:t>. </a:t>
            </a:r>
            <a:r>
              <a:rPr lang="id-ID" sz="2600" b="1" dirty="0" smtClean="0">
                <a:solidFill>
                  <a:srgbClr val="FF0000"/>
                </a:solidFill>
              </a:rPr>
              <a:t>Jurnal</a:t>
            </a:r>
          </a:p>
          <a:p>
            <a:pPr marL="538163" indent="-269875">
              <a:lnSpc>
                <a:spcPct val="110000"/>
              </a:lnSpc>
              <a:spcBef>
                <a:spcPts val="0"/>
              </a:spcBef>
            </a:pPr>
            <a:r>
              <a:rPr lang="id-ID" sz="2200" dirty="0" smtClean="0"/>
              <a:t>Kumpulan artikel dari bbrp penulis, diterbitkan secara periodik (memiliki vol &amp; no), baik secara cetak ataupun online.</a:t>
            </a:r>
          </a:p>
          <a:p>
            <a:pPr marL="538163">
              <a:lnSpc>
                <a:spcPct val="110000"/>
              </a:lnSpc>
              <a:spcBef>
                <a:spcPts val="0"/>
              </a:spcBef>
            </a:pPr>
            <a:r>
              <a:rPr lang="id-ID" sz="2200" dirty="0" smtClean="0">
                <a:solidFill>
                  <a:srgbClr val="00B050"/>
                </a:solidFill>
              </a:rPr>
              <a:t>Nama penulis, thn terbit, judul artikel, nama jurnal, vol, no, serta hlm artikel</a:t>
            </a:r>
            <a:r>
              <a:rPr lang="id-ID" sz="2200" dirty="0" smtClean="0">
                <a:solidFill>
                  <a:srgbClr val="00B050"/>
                </a:solidFill>
              </a:rPr>
              <a:t>.</a:t>
            </a:r>
          </a:p>
          <a:p>
            <a:pPr marL="195263" indent="0">
              <a:lnSpc>
                <a:spcPct val="110000"/>
              </a:lnSpc>
              <a:spcBef>
                <a:spcPts val="0"/>
              </a:spcBef>
              <a:buNone/>
            </a:pPr>
            <a:endParaRPr lang="id-ID" sz="2200" dirty="0" smtClean="0">
              <a:solidFill>
                <a:srgbClr val="00B050"/>
              </a:solidFill>
            </a:endParaRPr>
          </a:p>
        </p:txBody>
      </p:sp>
    </p:spTree>
    <p:extLst>
      <p:ext uri="{BB962C8B-B14F-4D97-AF65-F5344CB8AC3E}">
        <p14:creationId xmlns:p14="http://schemas.microsoft.com/office/powerpoint/2010/main" val="3464973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solidFill>
                  <a:srgbClr val="7030A0"/>
                </a:solidFill>
              </a:rPr>
              <a:t>Sumber Referensi</a:t>
            </a:r>
            <a:endParaRPr lang="id-ID" b="1" dirty="0">
              <a:solidFill>
                <a:srgbClr val="7030A0"/>
              </a:solidFill>
            </a:endParaRPr>
          </a:p>
        </p:txBody>
      </p:sp>
      <p:sp>
        <p:nvSpPr>
          <p:cNvPr id="3" name="Content Placeholder 2"/>
          <p:cNvSpPr>
            <a:spLocks noGrp="1"/>
          </p:cNvSpPr>
          <p:nvPr>
            <p:ph idx="1"/>
          </p:nvPr>
        </p:nvSpPr>
        <p:spPr>
          <a:xfrm>
            <a:off x="628650" y="1586752"/>
            <a:ext cx="8058150" cy="5015753"/>
          </a:xfrm>
        </p:spPr>
        <p:txBody>
          <a:bodyPr>
            <a:normAutofit/>
          </a:bodyPr>
          <a:lstStyle/>
          <a:p>
            <a:pPr marL="0" indent="0">
              <a:lnSpc>
                <a:spcPct val="100000"/>
              </a:lnSpc>
              <a:spcBef>
                <a:spcPts val="0"/>
              </a:spcBef>
              <a:buNone/>
            </a:pPr>
            <a:r>
              <a:rPr lang="id-ID" sz="2600" b="1" dirty="0">
                <a:solidFill>
                  <a:srgbClr val="FF0000"/>
                </a:solidFill>
              </a:rPr>
              <a:t>4</a:t>
            </a:r>
            <a:r>
              <a:rPr lang="id-ID" sz="2600" b="1" dirty="0" smtClean="0">
                <a:solidFill>
                  <a:srgbClr val="FF0000"/>
                </a:solidFill>
              </a:rPr>
              <a:t>. </a:t>
            </a:r>
            <a:r>
              <a:rPr lang="id-ID" sz="2600" b="1" i="1" dirty="0" smtClean="0">
                <a:solidFill>
                  <a:srgbClr val="FF0000"/>
                </a:solidFill>
              </a:rPr>
              <a:t>Proceeding</a:t>
            </a:r>
            <a:r>
              <a:rPr lang="id-ID" sz="2600" b="1" dirty="0" smtClean="0">
                <a:solidFill>
                  <a:srgbClr val="FF0000"/>
                </a:solidFill>
              </a:rPr>
              <a:t>/prosiding</a:t>
            </a:r>
          </a:p>
          <a:p>
            <a:pPr marL="444500" indent="-269875">
              <a:lnSpc>
                <a:spcPct val="100000"/>
              </a:lnSpc>
              <a:spcBef>
                <a:spcPts val="0"/>
              </a:spcBef>
            </a:pPr>
            <a:r>
              <a:rPr lang="id-ID" sz="2200" dirty="0" smtClean="0"/>
              <a:t>Kumpulan artikel dari bbrp penulis yg dipresentasikan dlm konferensi/seminar ilmiah. Diterbitkan dlm bentuk buku oleh editor (1 atau lebih), secara cetak ataupun online.</a:t>
            </a:r>
          </a:p>
          <a:p>
            <a:pPr marL="444500" indent="-269875">
              <a:lnSpc>
                <a:spcPct val="100000"/>
              </a:lnSpc>
              <a:spcBef>
                <a:spcPts val="0"/>
              </a:spcBef>
            </a:pPr>
            <a:r>
              <a:rPr lang="id-ID" sz="2200" dirty="0" smtClean="0">
                <a:solidFill>
                  <a:srgbClr val="00B050"/>
                </a:solidFill>
              </a:rPr>
              <a:t>Penulis artikel, thn terbit, judul artikel, nama editor, judul prosiding, kota &amp; nama penerbit.  </a:t>
            </a:r>
          </a:p>
          <a:p>
            <a:pPr marL="0" indent="0">
              <a:lnSpc>
                <a:spcPct val="100000"/>
              </a:lnSpc>
              <a:spcBef>
                <a:spcPts val="0"/>
              </a:spcBef>
              <a:buNone/>
            </a:pPr>
            <a:r>
              <a:rPr lang="id-ID" sz="2600" dirty="0">
                <a:solidFill>
                  <a:srgbClr val="FF0000"/>
                </a:solidFill>
              </a:rPr>
              <a:t>5</a:t>
            </a:r>
            <a:r>
              <a:rPr lang="id-ID" sz="2600" dirty="0" smtClean="0">
                <a:solidFill>
                  <a:srgbClr val="FF0000"/>
                </a:solidFill>
              </a:rPr>
              <a:t>. </a:t>
            </a:r>
            <a:r>
              <a:rPr lang="id-ID" sz="2600" dirty="0" smtClean="0">
                <a:solidFill>
                  <a:srgbClr val="FF0000"/>
                </a:solidFill>
              </a:rPr>
              <a:t>Bab dalam Buku</a:t>
            </a:r>
          </a:p>
          <a:p>
            <a:pPr marL="444500" indent="-269875">
              <a:lnSpc>
                <a:spcPct val="100000"/>
              </a:lnSpc>
              <a:spcBef>
                <a:spcPts val="0"/>
              </a:spcBef>
            </a:pPr>
            <a:r>
              <a:rPr lang="id-ID" sz="2200" dirty="0" smtClean="0"/>
              <a:t>Sebuah buku yg berisi bab2 yg ditulis bbrp penulis berbeda, diterbitkan </a:t>
            </a:r>
            <a:r>
              <a:rPr lang="id-ID" sz="2200" dirty="0"/>
              <a:t>dlm bentuk buku oleh editor (1 atau lebih), secara cetak ataupun online.</a:t>
            </a:r>
          </a:p>
          <a:p>
            <a:pPr marL="444500" indent="-269875">
              <a:lnSpc>
                <a:spcPct val="100000"/>
              </a:lnSpc>
              <a:spcBef>
                <a:spcPts val="0"/>
              </a:spcBef>
            </a:pPr>
            <a:r>
              <a:rPr lang="id-ID" sz="2200" dirty="0" smtClean="0">
                <a:solidFill>
                  <a:srgbClr val="00B050"/>
                </a:solidFill>
              </a:rPr>
              <a:t>Penulisan mirip dgn prosiding.</a:t>
            </a:r>
          </a:p>
        </p:txBody>
      </p:sp>
    </p:spTree>
    <p:extLst>
      <p:ext uri="{BB962C8B-B14F-4D97-AF65-F5344CB8AC3E}">
        <p14:creationId xmlns:p14="http://schemas.microsoft.com/office/powerpoint/2010/main" val="2738165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solidFill>
                  <a:srgbClr val="7030A0"/>
                </a:solidFill>
              </a:rPr>
              <a:t>Sumber Referensi</a:t>
            </a:r>
            <a:endParaRPr lang="id-ID" b="1" dirty="0">
              <a:solidFill>
                <a:srgbClr val="7030A0"/>
              </a:solidFill>
            </a:endParaRPr>
          </a:p>
        </p:txBody>
      </p:sp>
      <p:sp>
        <p:nvSpPr>
          <p:cNvPr id="3" name="Content Placeholder 2"/>
          <p:cNvSpPr>
            <a:spLocks noGrp="1"/>
          </p:cNvSpPr>
          <p:nvPr>
            <p:ph idx="1"/>
          </p:nvPr>
        </p:nvSpPr>
        <p:spPr>
          <a:xfrm>
            <a:off x="628650" y="1586752"/>
            <a:ext cx="8058150" cy="5015753"/>
          </a:xfrm>
        </p:spPr>
        <p:txBody>
          <a:bodyPr>
            <a:normAutofit/>
          </a:bodyPr>
          <a:lstStyle/>
          <a:p>
            <a:pPr marL="0" indent="0">
              <a:lnSpc>
                <a:spcPct val="100000"/>
              </a:lnSpc>
              <a:spcBef>
                <a:spcPts val="0"/>
              </a:spcBef>
              <a:buNone/>
            </a:pPr>
            <a:r>
              <a:rPr lang="id-ID" sz="2600" b="1" dirty="0">
                <a:solidFill>
                  <a:srgbClr val="FF0000"/>
                </a:solidFill>
              </a:rPr>
              <a:t>6</a:t>
            </a:r>
            <a:r>
              <a:rPr lang="id-ID" sz="2600" b="1" dirty="0" smtClean="0">
                <a:solidFill>
                  <a:srgbClr val="FF0000"/>
                </a:solidFill>
              </a:rPr>
              <a:t>. </a:t>
            </a:r>
            <a:r>
              <a:rPr lang="id-ID" sz="2600" b="1" dirty="0" smtClean="0">
                <a:solidFill>
                  <a:srgbClr val="FF0000"/>
                </a:solidFill>
              </a:rPr>
              <a:t>Media Massa</a:t>
            </a:r>
          </a:p>
          <a:p>
            <a:pPr marL="538163">
              <a:lnSpc>
                <a:spcPct val="100000"/>
              </a:lnSpc>
              <a:spcBef>
                <a:spcPts val="0"/>
              </a:spcBef>
            </a:pPr>
            <a:r>
              <a:rPr lang="id-ID" sz="2200" dirty="0" smtClean="0"/>
              <a:t>Koran, majalah, dsb; yg terbit periodik dlm bentuk cetak maupun online.</a:t>
            </a:r>
          </a:p>
          <a:p>
            <a:pPr marL="538163">
              <a:lnSpc>
                <a:spcPct val="100000"/>
              </a:lnSpc>
              <a:spcBef>
                <a:spcPts val="0"/>
              </a:spcBef>
            </a:pPr>
            <a:r>
              <a:rPr lang="id-ID" sz="2200" dirty="0" smtClean="0">
                <a:solidFill>
                  <a:srgbClr val="00B050"/>
                </a:solidFill>
              </a:rPr>
              <a:t>Nama penulis berita, tgl terbit, judul artikel, nama media, hlm. </a:t>
            </a:r>
          </a:p>
          <a:p>
            <a:pPr marL="93663" indent="0">
              <a:lnSpc>
                <a:spcPct val="100000"/>
              </a:lnSpc>
              <a:spcBef>
                <a:spcPts val="0"/>
              </a:spcBef>
              <a:buNone/>
            </a:pPr>
            <a:endParaRPr lang="id-ID" sz="2200" dirty="0"/>
          </a:p>
          <a:p>
            <a:pPr marL="93663" indent="0">
              <a:lnSpc>
                <a:spcPct val="100000"/>
              </a:lnSpc>
              <a:spcBef>
                <a:spcPts val="0"/>
              </a:spcBef>
              <a:buNone/>
            </a:pPr>
            <a:r>
              <a:rPr lang="id-ID" sz="2200" dirty="0" smtClean="0"/>
              <a:t>Penulisan cara mengutip &amp; daftar pustaka mengikuti: </a:t>
            </a:r>
          </a:p>
          <a:p>
            <a:pPr marL="93663" indent="0">
              <a:lnSpc>
                <a:spcPct val="100000"/>
              </a:lnSpc>
              <a:spcBef>
                <a:spcPts val="0"/>
              </a:spcBef>
              <a:buNone/>
            </a:pPr>
            <a:r>
              <a:rPr lang="id-ID" sz="2400" i="1" dirty="0" smtClean="0"/>
              <a:t>Publication </a:t>
            </a:r>
            <a:r>
              <a:rPr lang="id-ID" sz="2400" i="1" dirty="0"/>
              <a:t>Manual of the </a:t>
            </a:r>
            <a:r>
              <a:rPr lang="en-US" sz="2400" i="1" dirty="0"/>
              <a:t>American Psychological </a:t>
            </a:r>
            <a:r>
              <a:rPr lang="en-US" sz="2400" i="1" dirty="0" smtClean="0"/>
              <a:t>Association</a:t>
            </a:r>
            <a:r>
              <a:rPr lang="id-ID" sz="2400" i="1" dirty="0" smtClean="0"/>
              <a:t> </a:t>
            </a:r>
            <a:r>
              <a:rPr lang="id-ID" sz="2400" dirty="0" smtClean="0"/>
              <a:t>(</a:t>
            </a:r>
            <a:r>
              <a:rPr lang="en-US" sz="2400" dirty="0" smtClean="0"/>
              <a:t>American Psychological Association</a:t>
            </a:r>
            <a:r>
              <a:rPr lang="id-ID" sz="2400" dirty="0" smtClean="0"/>
              <a:t>, 2010). </a:t>
            </a:r>
          </a:p>
          <a:p>
            <a:pPr marL="93663" indent="0">
              <a:lnSpc>
                <a:spcPct val="100000"/>
              </a:lnSpc>
              <a:spcBef>
                <a:spcPts val="0"/>
              </a:spcBef>
              <a:buNone/>
            </a:pPr>
            <a:endParaRPr lang="id-ID" sz="2400" dirty="0"/>
          </a:p>
          <a:p>
            <a:pPr marL="93663" indent="0">
              <a:lnSpc>
                <a:spcPct val="100000"/>
              </a:lnSpc>
              <a:spcBef>
                <a:spcPts val="0"/>
              </a:spcBef>
              <a:buNone/>
            </a:pPr>
            <a:r>
              <a:rPr lang="id-ID" sz="2400" dirty="0" smtClean="0"/>
              <a:t>Yang HARUS diperhatikan adalah bhw referensi2 tsb </a:t>
            </a:r>
            <a:r>
              <a:rPr lang="id-ID" sz="2400" dirty="0" smtClean="0">
                <a:solidFill>
                  <a:srgbClr val="0070C0"/>
                </a:solidFill>
              </a:rPr>
              <a:t>BENAR-BENAR</a:t>
            </a:r>
            <a:r>
              <a:rPr lang="id-ID" sz="2400" dirty="0" smtClean="0"/>
              <a:t> dibaca sendiri oleh penulis, sehingga nantinya perlu dicantumkan dalam daftar pustaka.</a:t>
            </a:r>
          </a:p>
          <a:p>
            <a:pPr marL="363538" indent="0">
              <a:lnSpc>
                <a:spcPct val="100000"/>
              </a:lnSpc>
              <a:spcBef>
                <a:spcPts val="0"/>
              </a:spcBef>
              <a:buNone/>
            </a:pPr>
            <a:r>
              <a:rPr lang="id-ID" sz="2000" dirty="0" smtClean="0">
                <a:solidFill>
                  <a:srgbClr val="7030A0"/>
                </a:solidFill>
                <a:sym typeface="Wingdings" panose="05000000000000000000" pitchFamily="2" charset="2"/>
              </a:rPr>
              <a:t> Bukan membaca dari sumber kedua</a:t>
            </a:r>
            <a:endParaRPr lang="id-ID" sz="2000" dirty="0">
              <a:solidFill>
                <a:srgbClr val="7030A0"/>
              </a:solidFill>
            </a:endParaRPr>
          </a:p>
        </p:txBody>
      </p:sp>
    </p:spTree>
    <p:extLst>
      <p:ext uri="{BB962C8B-B14F-4D97-AF65-F5344CB8AC3E}">
        <p14:creationId xmlns:p14="http://schemas.microsoft.com/office/powerpoint/2010/main" val="3385521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p:spPr>
        <p:txBody>
          <a:bodyPr/>
          <a:lstStyle/>
          <a:p>
            <a:r>
              <a:rPr lang="id-ID" sz="3000" b="1" dirty="0" smtClean="0">
                <a:solidFill>
                  <a:schemeClr val="bg1"/>
                </a:solidFill>
              </a:rPr>
              <a:t>MERINGKAS, MEMBUAT PARAFRASE, DAN MENGUTIP</a:t>
            </a:r>
            <a:endParaRPr lang="id-ID" sz="3000" b="1" dirty="0">
              <a:solidFill>
                <a:schemeClr val="bg1"/>
              </a:solidFill>
            </a:endParaRPr>
          </a:p>
        </p:txBody>
      </p:sp>
      <p:sp>
        <p:nvSpPr>
          <p:cNvPr id="3" name="Content Placeholder 2"/>
          <p:cNvSpPr>
            <a:spLocks noGrp="1"/>
          </p:cNvSpPr>
          <p:nvPr>
            <p:ph idx="1"/>
          </p:nvPr>
        </p:nvSpPr>
        <p:spPr/>
        <p:txBody>
          <a:bodyPr/>
          <a:lstStyle/>
          <a:p>
            <a:pPr marL="0" indent="0">
              <a:spcBef>
                <a:spcPts val="0"/>
              </a:spcBef>
              <a:buNone/>
            </a:pPr>
            <a:r>
              <a:rPr lang="id-ID" sz="2800" b="1" dirty="0" smtClean="0">
                <a:solidFill>
                  <a:srgbClr val="FF0000"/>
                </a:solidFill>
              </a:rPr>
              <a:t>1. MERINGKAS</a:t>
            </a:r>
          </a:p>
          <a:p>
            <a:pPr marL="538163" indent="-174625">
              <a:spcBef>
                <a:spcPts val="0"/>
              </a:spcBef>
              <a:buNone/>
            </a:pPr>
            <a:r>
              <a:rPr lang="id-ID" sz="2500" dirty="0" smtClean="0">
                <a:solidFill>
                  <a:srgbClr val="00B050"/>
                </a:solidFill>
              </a:rPr>
              <a:t>= menyatakan kembali sebuah tulisan dgn kata-kata kita sendiri, dgn ditambahkan pendapat kita ttg isi tulisan tsb.</a:t>
            </a:r>
          </a:p>
          <a:p>
            <a:pPr marL="363538" indent="0">
              <a:spcBef>
                <a:spcPts val="0"/>
              </a:spcBef>
              <a:buNone/>
            </a:pPr>
            <a:r>
              <a:rPr lang="id-ID" sz="2600" dirty="0" smtClean="0">
                <a:solidFill>
                  <a:srgbClr val="002060"/>
                </a:solidFill>
              </a:rPr>
              <a:t>isi ringkasan:</a:t>
            </a:r>
          </a:p>
          <a:p>
            <a:pPr marL="444500" indent="0">
              <a:spcBef>
                <a:spcPts val="0"/>
              </a:spcBef>
              <a:buNone/>
            </a:pPr>
            <a:r>
              <a:rPr lang="id-ID" sz="2200" dirty="0"/>
              <a:t>-</a:t>
            </a:r>
            <a:r>
              <a:rPr lang="id-ID" sz="2200" dirty="0" smtClean="0"/>
              <a:t> Judul asli dari naskah/artikel,</a:t>
            </a:r>
          </a:p>
          <a:p>
            <a:pPr marL="444500" indent="0">
              <a:spcBef>
                <a:spcPts val="0"/>
              </a:spcBef>
              <a:buNone/>
            </a:pPr>
            <a:r>
              <a:rPr lang="id-ID" sz="2200" dirty="0"/>
              <a:t>-</a:t>
            </a:r>
            <a:r>
              <a:rPr lang="id-ID" sz="2200" dirty="0" smtClean="0"/>
              <a:t> Ide utama tulisan asli,</a:t>
            </a:r>
          </a:p>
          <a:p>
            <a:pPr marL="444500" indent="0">
              <a:spcBef>
                <a:spcPts val="0"/>
              </a:spcBef>
              <a:buNone/>
            </a:pPr>
            <a:r>
              <a:rPr lang="id-ID" sz="2200" dirty="0" smtClean="0"/>
              <a:t>- ulasan ttg sikap/pendapat thd isi tulisan asli.</a:t>
            </a:r>
          </a:p>
          <a:p>
            <a:pPr marL="363538" indent="0">
              <a:spcBef>
                <a:spcPts val="0"/>
              </a:spcBef>
              <a:buNone/>
            </a:pPr>
            <a:r>
              <a:rPr lang="id-ID" sz="2600" dirty="0">
                <a:solidFill>
                  <a:srgbClr val="00B050"/>
                </a:solidFill>
              </a:rPr>
              <a:t>Contoh:</a:t>
            </a:r>
            <a:endParaRPr lang="id-ID" sz="2200" dirty="0"/>
          </a:p>
          <a:p>
            <a:pPr marL="444500" indent="0" algn="just">
              <a:spcBef>
                <a:spcPts val="0"/>
              </a:spcBef>
              <a:buNone/>
            </a:pPr>
            <a:r>
              <a:rPr lang="id-ID" sz="1800" dirty="0"/>
              <a:t>Dari hasil penelitiannya terhadap remaja Aceh yang mengalami tsunami 2004, Oktaviani (2012) menyatakan bahwa dibandingkan dengan kaum dewasa, remaja Aceh paska tsunami menunjukkan resiliensi yang sedang. Kondisi ini mungkin dapat dikaitkan dengan kondisi remaja yang umumnya masih berada pada tahap </a:t>
            </a:r>
            <a:r>
              <a:rPr lang="id-ID" sz="1800" i="1" dirty="0"/>
              <a:t>identity vs. identity confusion </a:t>
            </a:r>
            <a:r>
              <a:rPr lang="id-ID" sz="1800" dirty="0"/>
              <a:t>(Erikson, </a:t>
            </a:r>
            <a:r>
              <a:rPr lang="id-ID" sz="1800" dirty="0" smtClean="0"/>
              <a:t>1966, dalam Hurlock, 2010) </a:t>
            </a:r>
            <a:r>
              <a:rPr lang="id-ID" sz="1800" dirty="0"/>
              <a:t>yaitu tahap dimana mereka belum sungguh-sungguh mengenali keberadaan dirinya.</a:t>
            </a:r>
            <a:endParaRPr lang="id-ID" sz="1800" dirty="0" smtClean="0"/>
          </a:p>
        </p:txBody>
      </p:sp>
    </p:spTree>
    <p:extLst>
      <p:ext uri="{BB962C8B-B14F-4D97-AF65-F5344CB8AC3E}">
        <p14:creationId xmlns:p14="http://schemas.microsoft.com/office/powerpoint/2010/main" val="1371307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p:spPr>
        <p:txBody>
          <a:bodyPr/>
          <a:lstStyle/>
          <a:p>
            <a:r>
              <a:rPr lang="id-ID" sz="3000" b="1" dirty="0" smtClean="0">
                <a:solidFill>
                  <a:schemeClr val="bg1"/>
                </a:solidFill>
              </a:rPr>
              <a:t>MERINGKAS, MEMBUAT PARAFRASE, DAN MENGUTIP</a:t>
            </a:r>
            <a:endParaRPr lang="id-ID" sz="3000" b="1" dirty="0">
              <a:solidFill>
                <a:schemeClr val="bg1"/>
              </a:solidFill>
            </a:endParaRPr>
          </a:p>
        </p:txBody>
      </p:sp>
      <p:sp>
        <p:nvSpPr>
          <p:cNvPr id="3" name="Content Placeholder 2"/>
          <p:cNvSpPr>
            <a:spLocks noGrp="1"/>
          </p:cNvSpPr>
          <p:nvPr>
            <p:ph idx="1"/>
          </p:nvPr>
        </p:nvSpPr>
        <p:spPr/>
        <p:txBody>
          <a:bodyPr/>
          <a:lstStyle/>
          <a:p>
            <a:pPr marL="0" indent="0">
              <a:spcBef>
                <a:spcPts val="0"/>
              </a:spcBef>
              <a:buNone/>
            </a:pPr>
            <a:r>
              <a:rPr lang="id-ID" sz="2800" b="1" dirty="0">
                <a:solidFill>
                  <a:srgbClr val="FF0000"/>
                </a:solidFill>
              </a:rPr>
              <a:t>2</a:t>
            </a:r>
            <a:r>
              <a:rPr lang="id-ID" sz="2800" b="1" dirty="0" smtClean="0">
                <a:solidFill>
                  <a:srgbClr val="FF0000"/>
                </a:solidFill>
              </a:rPr>
              <a:t>. MEMBUAT PARAFRASE</a:t>
            </a:r>
          </a:p>
          <a:p>
            <a:pPr marL="538163" indent="-174625">
              <a:spcBef>
                <a:spcPts val="0"/>
              </a:spcBef>
              <a:buNone/>
            </a:pPr>
            <a:r>
              <a:rPr lang="id-ID" sz="2600" dirty="0" smtClean="0">
                <a:solidFill>
                  <a:srgbClr val="00B050"/>
                </a:solidFill>
              </a:rPr>
              <a:t>= menyatakan kembali ide penting penulis asli, namun tulisan baru berbeda dgn tulisan asli.</a:t>
            </a:r>
          </a:p>
          <a:p>
            <a:pPr marL="363538" indent="0">
              <a:spcBef>
                <a:spcPts val="0"/>
              </a:spcBef>
              <a:buNone/>
            </a:pPr>
            <a:endParaRPr lang="id-ID" sz="2600" dirty="0" smtClean="0">
              <a:solidFill>
                <a:srgbClr val="00B05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850716885"/>
              </p:ext>
            </p:extLst>
          </p:nvPr>
        </p:nvGraphicFramePr>
        <p:xfrm>
          <a:off x="457199" y="2714813"/>
          <a:ext cx="8511988" cy="3845560"/>
        </p:xfrm>
        <a:graphic>
          <a:graphicData uri="http://schemas.openxmlformats.org/drawingml/2006/table">
            <a:tbl>
              <a:tblPr firstRow="1" bandRow="1">
                <a:tableStyleId>{5C22544A-7EE6-4342-B048-85BDC9FD1C3A}</a:tableStyleId>
              </a:tblPr>
              <a:tblGrid>
                <a:gridCol w="4397189"/>
                <a:gridCol w="4114799"/>
              </a:tblGrid>
              <a:tr h="370840">
                <a:tc>
                  <a:txBody>
                    <a:bodyPr/>
                    <a:lstStyle/>
                    <a:p>
                      <a:pPr algn="ctr"/>
                      <a:r>
                        <a:rPr lang="id-ID" dirty="0" smtClean="0"/>
                        <a:t>Kalimat asli</a:t>
                      </a:r>
                      <a:endParaRPr lang="id-ID" dirty="0"/>
                    </a:p>
                  </a:txBody>
                  <a:tcPr/>
                </a:tc>
                <a:tc>
                  <a:txBody>
                    <a:bodyPr/>
                    <a:lstStyle/>
                    <a:p>
                      <a:pPr algn="ctr"/>
                      <a:r>
                        <a:rPr lang="id-ID" dirty="0" smtClean="0"/>
                        <a:t>Parafrase</a:t>
                      </a:r>
                      <a:endParaRPr lang="id-ID" dirty="0"/>
                    </a:p>
                  </a:txBody>
                  <a:tcPr/>
                </a:tc>
              </a:tr>
              <a:tr h="370840">
                <a:tc>
                  <a:txBody>
                    <a:bodyPr/>
                    <a:lstStyle/>
                    <a:p>
                      <a:pPr algn="just"/>
                      <a:r>
                        <a:rPr lang="id-ID" sz="1800" b="0" i="1" kern="1200" smtClean="0">
                          <a:solidFill>
                            <a:schemeClr val="dk1"/>
                          </a:solidFill>
                          <a:effectLst/>
                          <a:latin typeface="+mn-lt"/>
                          <a:ea typeface="+mn-ea"/>
                          <a:cs typeface="+mn-cs"/>
                        </a:rPr>
                        <a:t>Dalam</a:t>
                      </a:r>
                      <a:r>
                        <a:rPr lang="id-ID" sz="1800" b="0" i="1" kern="1200" baseline="0" smtClean="0">
                          <a:solidFill>
                            <a:schemeClr val="dk1"/>
                          </a:solidFill>
                          <a:effectLst/>
                          <a:latin typeface="+mn-lt"/>
                          <a:ea typeface="+mn-ea"/>
                          <a:cs typeface="+mn-cs"/>
                        </a:rPr>
                        <a:t> skripsi </a:t>
                      </a:r>
                      <a:r>
                        <a:rPr lang="id-ID" sz="1800" b="0" i="1" kern="1200" smtClean="0">
                          <a:solidFill>
                            <a:schemeClr val="dk1"/>
                          </a:solidFill>
                          <a:effectLst/>
                          <a:latin typeface="+mn-lt"/>
                          <a:ea typeface="+mn-ea"/>
                          <a:cs typeface="+mn-cs"/>
                        </a:rPr>
                        <a:t>Oktaviani (2012)</a:t>
                      </a:r>
                      <a:r>
                        <a:rPr lang="id-ID" i="1" smtClean="0"/>
                        <a:t> </a:t>
                      </a:r>
                      <a:r>
                        <a:rPr lang="id-ID" smtClean="0"/>
                        <a:t>:</a:t>
                      </a:r>
                      <a:endParaRPr lang="id-ID" i="0" smtClean="0"/>
                    </a:p>
                    <a:p>
                      <a:pPr marL="174625" indent="0" algn="just"/>
                      <a:r>
                        <a:rPr lang="id-ID" i="0" smtClean="0"/>
                        <a:t>Dapat disimpulkan, bahwa penelitian lanjutan tentang dampak konflik pada remaja Aceh perlu dikaji lebih lanjut.</a:t>
                      </a:r>
                      <a:endParaRPr lang="id-ID" i="0" dirty="0"/>
                    </a:p>
                  </a:txBody>
                  <a:tcPr/>
                </a:tc>
                <a:tc>
                  <a:txBody>
                    <a:bodyPr/>
                    <a:lstStyle/>
                    <a:p>
                      <a:pPr algn="just"/>
                      <a:endParaRPr lang="id-ID" smtClean="0"/>
                    </a:p>
                    <a:p>
                      <a:pPr algn="just"/>
                      <a:r>
                        <a:rPr lang="id-ID" smtClean="0"/>
                        <a:t>Oktaviani (2012) menyarankan penelitian lanjutan untuk mengetahui lebih detil dampak konflik terhadap remaja Aceh.</a:t>
                      </a:r>
                      <a:endParaRPr lang="id-ID" dirty="0"/>
                    </a:p>
                  </a:txBody>
                  <a:tcP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id-ID" sz="1800" b="0" i="1" kern="1200" dirty="0" smtClean="0">
                          <a:solidFill>
                            <a:schemeClr val="dk1"/>
                          </a:solidFill>
                          <a:effectLst/>
                          <a:latin typeface="+mn-lt"/>
                          <a:ea typeface="+mn-ea"/>
                          <a:cs typeface="+mn-cs"/>
                        </a:rPr>
                        <a:t>Dalam</a:t>
                      </a:r>
                      <a:r>
                        <a:rPr lang="id-ID" sz="1800" b="0" i="1" kern="1200" baseline="0" dirty="0" smtClean="0">
                          <a:solidFill>
                            <a:schemeClr val="dk1"/>
                          </a:solidFill>
                          <a:effectLst/>
                          <a:latin typeface="+mn-lt"/>
                          <a:ea typeface="+mn-ea"/>
                          <a:cs typeface="+mn-cs"/>
                        </a:rPr>
                        <a:t> skripsi </a:t>
                      </a:r>
                      <a:r>
                        <a:rPr lang="id-ID" sz="1800" b="0" i="1" kern="1200" dirty="0" smtClean="0">
                          <a:solidFill>
                            <a:schemeClr val="dk1"/>
                          </a:solidFill>
                          <a:effectLst/>
                          <a:latin typeface="+mn-lt"/>
                          <a:ea typeface="+mn-ea"/>
                          <a:cs typeface="+mn-cs"/>
                        </a:rPr>
                        <a:t>Baihaki (2017)</a:t>
                      </a:r>
                      <a:r>
                        <a:rPr lang="id-ID" i="1" dirty="0" smtClean="0"/>
                        <a:t> </a:t>
                      </a:r>
                      <a:r>
                        <a:rPr lang="id-ID" dirty="0" smtClean="0"/>
                        <a:t>:</a:t>
                      </a:r>
                      <a:endParaRPr lang="id-ID" i="0" dirty="0" smtClean="0"/>
                    </a:p>
                    <a:p>
                      <a:pPr marL="268288" indent="0" algn="just"/>
                      <a:r>
                        <a:rPr lang="id-ID" sz="1800" kern="1200" dirty="0" smtClean="0">
                          <a:solidFill>
                            <a:schemeClr val="dk1"/>
                          </a:solidFill>
                          <a:effectLst/>
                          <a:latin typeface="+mn-lt"/>
                          <a:ea typeface="+mn-ea"/>
                          <a:cs typeface="+mn-cs"/>
                        </a:rPr>
                        <a:t>Penelitian ini menyimpulkan bahwa </a:t>
                      </a:r>
                      <a:r>
                        <a:rPr lang="en-US" sz="1800" kern="1200" dirty="0" err="1" smtClean="0">
                          <a:solidFill>
                            <a:schemeClr val="dk1"/>
                          </a:solidFill>
                          <a:effectLst/>
                          <a:latin typeface="+mn-lt"/>
                          <a:ea typeface="+mn-ea"/>
                          <a:cs typeface="+mn-cs"/>
                        </a:rPr>
                        <a:t>terdapat</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pengaruh</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pola</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asuh</a:t>
                      </a:r>
                      <a:r>
                        <a:rPr lang="en-US" sz="1800" kern="1200" dirty="0" smtClean="0">
                          <a:solidFill>
                            <a:schemeClr val="dk1"/>
                          </a:solidFill>
                          <a:effectLst/>
                          <a:latin typeface="+mn-lt"/>
                          <a:ea typeface="+mn-ea"/>
                          <a:cs typeface="+mn-cs"/>
                        </a:rPr>
                        <a:t> orang </a:t>
                      </a:r>
                      <a:r>
                        <a:rPr lang="en-US" sz="1800" kern="1200" dirty="0" err="1" smtClean="0">
                          <a:solidFill>
                            <a:schemeClr val="dk1"/>
                          </a:solidFill>
                          <a:effectLst/>
                          <a:latin typeface="+mn-lt"/>
                          <a:ea typeface="+mn-ea"/>
                          <a:cs typeface="+mn-cs"/>
                        </a:rPr>
                        <a:t>tua</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terhadap</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kecemasan</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anak</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pada</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saat</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akan</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dikhitan</a:t>
                      </a:r>
                      <a:r>
                        <a:rPr lang="en-US" sz="1800" kern="1200" dirty="0" smtClean="0">
                          <a:solidFill>
                            <a:schemeClr val="dk1"/>
                          </a:solidFill>
                          <a:effectLst/>
                          <a:latin typeface="+mn-lt"/>
                          <a:ea typeface="+mn-ea"/>
                          <a:cs typeface="+mn-cs"/>
                        </a:rPr>
                        <a:t>. T</a:t>
                      </a:r>
                      <a:r>
                        <a:rPr lang="id-ID" sz="1800" kern="1200" dirty="0" smtClean="0">
                          <a:solidFill>
                            <a:schemeClr val="dk1"/>
                          </a:solidFill>
                          <a:effectLst/>
                          <a:latin typeface="+mn-lt"/>
                          <a:ea typeface="+mn-ea"/>
                          <a:cs typeface="+mn-cs"/>
                        </a:rPr>
                        <a:t>etapi </a:t>
                      </a:r>
                      <a:r>
                        <a:rPr lang="en-US" sz="1800" kern="1200" dirty="0" err="1" smtClean="0">
                          <a:solidFill>
                            <a:schemeClr val="dk1"/>
                          </a:solidFill>
                          <a:effectLst/>
                          <a:latin typeface="+mn-lt"/>
                          <a:ea typeface="+mn-ea"/>
                          <a:cs typeface="+mn-cs"/>
                        </a:rPr>
                        <a:t>pola</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asuh</a:t>
                      </a:r>
                      <a:r>
                        <a:rPr lang="en-US" sz="1800" kern="1200" dirty="0" smtClean="0">
                          <a:solidFill>
                            <a:schemeClr val="dk1"/>
                          </a:solidFill>
                          <a:effectLst/>
                          <a:latin typeface="+mn-lt"/>
                          <a:ea typeface="+mn-ea"/>
                          <a:cs typeface="+mn-cs"/>
                        </a:rPr>
                        <a:t> yang </a:t>
                      </a:r>
                      <a:r>
                        <a:rPr lang="en-US" sz="1800" kern="1200" dirty="0" err="1" smtClean="0">
                          <a:solidFill>
                            <a:schemeClr val="dk1"/>
                          </a:solidFill>
                          <a:effectLst/>
                          <a:latin typeface="+mn-lt"/>
                          <a:ea typeface="+mn-ea"/>
                          <a:cs typeface="+mn-cs"/>
                        </a:rPr>
                        <a:t>memberikan</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pengaruh</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positif</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terhadap</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penurunan</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kecemasan</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adalah</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pola</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asuh</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otoritatif</a:t>
                      </a:r>
                      <a:r>
                        <a:rPr lang="en-US" sz="1800" kern="1200" dirty="0" smtClean="0">
                          <a:solidFill>
                            <a:schemeClr val="dk1"/>
                          </a:solidFill>
                          <a:effectLst/>
                          <a:latin typeface="+mn-lt"/>
                          <a:ea typeface="+mn-ea"/>
                          <a:cs typeface="+mn-cs"/>
                        </a:rPr>
                        <a:t>. </a:t>
                      </a:r>
                      <a:endParaRPr lang="id-ID" dirty="0"/>
                    </a:p>
                  </a:txBody>
                  <a:tcPr/>
                </a:tc>
                <a:tc>
                  <a:txBody>
                    <a:bodyPr/>
                    <a:lstStyle/>
                    <a:p>
                      <a:pPr algn="just"/>
                      <a:endParaRPr lang="id-ID" dirty="0" smtClean="0"/>
                    </a:p>
                    <a:p>
                      <a:pPr algn="just"/>
                      <a:r>
                        <a:rPr lang="id-ID" dirty="0" smtClean="0"/>
                        <a:t>Baihaki (2017) menyimpulkan bahwa kecemasan anak saat akan dikhitan dipengaruhi oleh pola</a:t>
                      </a:r>
                      <a:r>
                        <a:rPr lang="id-ID" baseline="0" dirty="0" smtClean="0"/>
                        <a:t> asuh orang tua, dimana </a:t>
                      </a:r>
                      <a:r>
                        <a:rPr lang="id-ID" dirty="0" smtClean="0"/>
                        <a:t>pola</a:t>
                      </a:r>
                      <a:r>
                        <a:rPr lang="id-ID" baseline="0" dirty="0" smtClean="0"/>
                        <a:t> asuh otoritatif meyebabkan penurunan kecemasan anak saat dikhitan.</a:t>
                      </a:r>
                      <a:endParaRPr lang="id-ID" dirty="0"/>
                    </a:p>
                  </a:txBody>
                  <a:tcPr/>
                </a:tc>
              </a:tr>
            </a:tbl>
          </a:graphicData>
        </a:graphic>
      </p:graphicFrame>
    </p:spTree>
    <p:extLst>
      <p:ext uri="{BB962C8B-B14F-4D97-AF65-F5344CB8AC3E}">
        <p14:creationId xmlns:p14="http://schemas.microsoft.com/office/powerpoint/2010/main" val="3578183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p:spPr>
        <p:txBody>
          <a:bodyPr/>
          <a:lstStyle/>
          <a:p>
            <a:r>
              <a:rPr lang="id-ID" sz="3000" b="1" dirty="0" smtClean="0">
                <a:solidFill>
                  <a:schemeClr val="bg1"/>
                </a:solidFill>
              </a:rPr>
              <a:t>MERINGKAS, MEMBUAT PARAFRASE, DAN MENGUTIP</a:t>
            </a:r>
            <a:endParaRPr lang="id-ID" sz="3000" b="1" dirty="0">
              <a:solidFill>
                <a:schemeClr val="bg1"/>
              </a:solidFill>
            </a:endParaRPr>
          </a:p>
        </p:txBody>
      </p:sp>
      <p:sp>
        <p:nvSpPr>
          <p:cNvPr id="3" name="Content Placeholder 2"/>
          <p:cNvSpPr>
            <a:spLocks noGrp="1"/>
          </p:cNvSpPr>
          <p:nvPr>
            <p:ph idx="1"/>
          </p:nvPr>
        </p:nvSpPr>
        <p:spPr/>
        <p:txBody>
          <a:bodyPr/>
          <a:lstStyle/>
          <a:p>
            <a:pPr marL="0" indent="0">
              <a:spcBef>
                <a:spcPts val="0"/>
              </a:spcBef>
              <a:buNone/>
            </a:pPr>
            <a:r>
              <a:rPr lang="id-ID" sz="2800" b="1" dirty="0">
                <a:solidFill>
                  <a:srgbClr val="FF0000"/>
                </a:solidFill>
              </a:rPr>
              <a:t>2</a:t>
            </a:r>
            <a:r>
              <a:rPr lang="id-ID" sz="2800" b="1" dirty="0" smtClean="0">
                <a:solidFill>
                  <a:srgbClr val="FF0000"/>
                </a:solidFill>
              </a:rPr>
              <a:t>. MEMBUAT PARAFRASE</a:t>
            </a:r>
          </a:p>
          <a:p>
            <a:pPr marL="363538" indent="0">
              <a:spcBef>
                <a:spcPts val="0"/>
              </a:spcBef>
              <a:buNone/>
            </a:pPr>
            <a:endParaRPr lang="id-ID" sz="2600" dirty="0" smtClean="0">
              <a:solidFill>
                <a:srgbClr val="00B05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4184912081"/>
              </p:ext>
            </p:extLst>
          </p:nvPr>
        </p:nvGraphicFramePr>
        <p:xfrm>
          <a:off x="457199" y="1988675"/>
          <a:ext cx="8511988" cy="4119880"/>
        </p:xfrm>
        <a:graphic>
          <a:graphicData uri="http://schemas.openxmlformats.org/drawingml/2006/table">
            <a:tbl>
              <a:tblPr firstRow="1" bandRow="1">
                <a:tableStyleId>{5C22544A-7EE6-4342-B048-85BDC9FD1C3A}</a:tableStyleId>
              </a:tblPr>
              <a:tblGrid>
                <a:gridCol w="4255994"/>
                <a:gridCol w="4255994"/>
              </a:tblGrid>
              <a:tr h="370840">
                <a:tc>
                  <a:txBody>
                    <a:bodyPr/>
                    <a:lstStyle/>
                    <a:p>
                      <a:pPr algn="ctr"/>
                      <a:r>
                        <a:rPr lang="id-ID" dirty="0" smtClean="0"/>
                        <a:t>Kalimat asli</a:t>
                      </a:r>
                      <a:endParaRPr lang="id-ID" dirty="0"/>
                    </a:p>
                  </a:txBody>
                  <a:tcPr/>
                </a:tc>
                <a:tc>
                  <a:txBody>
                    <a:bodyPr/>
                    <a:lstStyle/>
                    <a:p>
                      <a:pPr algn="ctr"/>
                      <a:r>
                        <a:rPr lang="id-ID" dirty="0" smtClean="0"/>
                        <a:t>Parafrase</a:t>
                      </a:r>
                      <a:endParaRPr lang="id-ID" dirty="0"/>
                    </a:p>
                  </a:txBody>
                  <a:tcPr/>
                </a:tc>
              </a:tr>
              <a:tr h="370840">
                <a:tc>
                  <a:txBody>
                    <a:bodyPr/>
                    <a:lstStyle/>
                    <a:p>
                      <a:pPr algn="just"/>
                      <a:r>
                        <a:rPr lang="id-ID" sz="1800" i="0" kern="1200" dirty="0" smtClean="0">
                          <a:solidFill>
                            <a:schemeClr val="dk1"/>
                          </a:solidFill>
                          <a:effectLst/>
                          <a:latin typeface="+mn-lt"/>
                          <a:ea typeface="+mn-ea"/>
                          <a:cs typeface="+mn-cs"/>
                        </a:rPr>
                        <a:t>K</a:t>
                      </a:r>
                      <a:r>
                        <a:rPr lang="en-US" sz="1800" i="0" kern="1200" dirty="0" err="1" smtClean="0">
                          <a:solidFill>
                            <a:schemeClr val="dk1"/>
                          </a:solidFill>
                          <a:effectLst/>
                          <a:latin typeface="+mn-lt"/>
                          <a:ea typeface="+mn-ea"/>
                          <a:cs typeface="+mn-cs"/>
                        </a:rPr>
                        <a:t>ecemasan</a:t>
                      </a:r>
                      <a:r>
                        <a:rPr lang="en-US" sz="1800" i="0" kern="1200" dirty="0" smtClean="0">
                          <a:solidFill>
                            <a:schemeClr val="dk1"/>
                          </a:solidFill>
                          <a:effectLst/>
                          <a:latin typeface="+mn-lt"/>
                          <a:ea typeface="+mn-ea"/>
                          <a:cs typeface="+mn-cs"/>
                        </a:rPr>
                        <a:t> </a:t>
                      </a:r>
                      <a:r>
                        <a:rPr lang="en-US" sz="1800" i="0" kern="1200" dirty="0" err="1" smtClean="0">
                          <a:solidFill>
                            <a:schemeClr val="dk1"/>
                          </a:solidFill>
                          <a:effectLst/>
                          <a:latin typeface="+mn-lt"/>
                          <a:ea typeface="+mn-ea"/>
                          <a:cs typeface="+mn-cs"/>
                        </a:rPr>
                        <a:t>saat</a:t>
                      </a:r>
                      <a:r>
                        <a:rPr lang="en-US" sz="1800" i="0" kern="1200" dirty="0" smtClean="0">
                          <a:solidFill>
                            <a:schemeClr val="dk1"/>
                          </a:solidFill>
                          <a:effectLst/>
                          <a:latin typeface="+mn-lt"/>
                          <a:ea typeface="+mn-ea"/>
                          <a:cs typeface="+mn-cs"/>
                        </a:rPr>
                        <a:t> </a:t>
                      </a:r>
                      <a:r>
                        <a:rPr lang="en-US" sz="1800" i="0" kern="1200" dirty="0" err="1" smtClean="0">
                          <a:solidFill>
                            <a:schemeClr val="dk1"/>
                          </a:solidFill>
                          <a:effectLst/>
                          <a:latin typeface="+mn-lt"/>
                          <a:ea typeface="+mn-ea"/>
                          <a:cs typeface="+mn-cs"/>
                        </a:rPr>
                        <a:t>khitan</a:t>
                      </a:r>
                      <a:r>
                        <a:rPr lang="en-US" sz="1800" i="0" kern="1200" dirty="0" smtClean="0">
                          <a:solidFill>
                            <a:schemeClr val="dk1"/>
                          </a:solidFill>
                          <a:effectLst/>
                          <a:latin typeface="+mn-lt"/>
                          <a:ea typeface="+mn-ea"/>
                          <a:cs typeface="+mn-cs"/>
                        </a:rPr>
                        <a:t> </a:t>
                      </a:r>
                      <a:r>
                        <a:rPr lang="en-US" sz="1800" i="0" kern="1200" dirty="0" err="1" smtClean="0">
                          <a:solidFill>
                            <a:schemeClr val="dk1"/>
                          </a:solidFill>
                          <a:effectLst/>
                          <a:latin typeface="+mn-lt"/>
                          <a:ea typeface="+mn-ea"/>
                          <a:cs typeface="+mn-cs"/>
                        </a:rPr>
                        <a:t>dapat</a:t>
                      </a:r>
                      <a:r>
                        <a:rPr lang="id-ID" sz="1800" i="0" kern="1200" dirty="0" smtClean="0">
                          <a:solidFill>
                            <a:schemeClr val="dk1"/>
                          </a:solidFill>
                          <a:effectLst/>
                          <a:latin typeface="+mn-lt"/>
                          <a:ea typeface="+mn-ea"/>
                          <a:cs typeface="+mn-cs"/>
                        </a:rPr>
                        <a:t> </a:t>
                      </a:r>
                      <a:r>
                        <a:rPr lang="en-US" sz="1800" i="0" kern="1200" dirty="0" err="1" smtClean="0">
                          <a:solidFill>
                            <a:schemeClr val="dk1"/>
                          </a:solidFill>
                          <a:effectLst/>
                          <a:latin typeface="+mn-lt"/>
                          <a:ea typeface="+mn-ea"/>
                          <a:cs typeface="+mn-cs"/>
                        </a:rPr>
                        <a:t>ditimbulkan</a:t>
                      </a:r>
                      <a:r>
                        <a:rPr lang="en-US" sz="1800" i="0" kern="1200" dirty="0" smtClean="0">
                          <a:solidFill>
                            <a:schemeClr val="dk1"/>
                          </a:solidFill>
                          <a:effectLst/>
                          <a:latin typeface="+mn-lt"/>
                          <a:ea typeface="+mn-ea"/>
                          <a:cs typeface="+mn-cs"/>
                        </a:rPr>
                        <a:t> </a:t>
                      </a:r>
                      <a:r>
                        <a:rPr lang="en-US" sz="1800" i="0" kern="1200" dirty="0" err="1" smtClean="0">
                          <a:solidFill>
                            <a:schemeClr val="dk1"/>
                          </a:solidFill>
                          <a:effectLst/>
                          <a:latin typeface="+mn-lt"/>
                          <a:ea typeface="+mn-ea"/>
                          <a:cs typeface="+mn-cs"/>
                        </a:rPr>
                        <a:t>oleh</a:t>
                      </a:r>
                      <a:r>
                        <a:rPr lang="en-US" sz="1800" i="0" kern="1200" dirty="0" smtClean="0">
                          <a:solidFill>
                            <a:schemeClr val="dk1"/>
                          </a:solidFill>
                          <a:effectLst/>
                          <a:latin typeface="+mn-lt"/>
                          <a:ea typeface="+mn-ea"/>
                          <a:cs typeface="+mn-cs"/>
                        </a:rPr>
                        <a:t> </a:t>
                      </a:r>
                      <a:r>
                        <a:rPr lang="en-US" sz="1800" i="0" kern="1200" dirty="0" err="1" smtClean="0">
                          <a:solidFill>
                            <a:schemeClr val="dk1"/>
                          </a:solidFill>
                          <a:effectLst/>
                          <a:latin typeface="+mn-lt"/>
                          <a:ea typeface="+mn-ea"/>
                          <a:cs typeface="+mn-cs"/>
                        </a:rPr>
                        <a:t>berbagai</a:t>
                      </a:r>
                      <a:r>
                        <a:rPr lang="en-US" sz="1800" i="0" kern="1200" dirty="0" smtClean="0">
                          <a:solidFill>
                            <a:schemeClr val="dk1"/>
                          </a:solidFill>
                          <a:effectLst/>
                          <a:latin typeface="+mn-lt"/>
                          <a:ea typeface="+mn-ea"/>
                          <a:cs typeface="+mn-cs"/>
                        </a:rPr>
                        <a:t> </a:t>
                      </a:r>
                      <a:r>
                        <a:rPr lang="en-US" sz="1800" i="0" kern="1200" dirty="0" err="1" smtClean="0">
                          <a:solidFill>
                            <a:schemeClr val="dk1"/>
                          </a:solidFill>
                          <a:effectLst/>
                          <a:latin typeface="+mn-lt"/>
                          <a:ea typeface="+mn-ea"/>
                          <a:cs typeface="+mn-cs"/>
                        </a:rPr>
                        <a:t>hal</a:t>
                      </a:r>
                      <a:r>
                        <a:rPr lang="id-ID" sz="1800" i="0" kern="1200" dirty="0" smtClean="0">
                          <a:solidFill>
                            <a:schemeClr val="dk1"/>
                          </a:solidFill>
                          <a:effectLst/>
                          <a:latin typeface="+mn-lt"/>
                          <a:ea typeface="+mn-ea"/>
                          <a:cs typeface="+mn-cs"/>
                        </a:rPr>
                        <a:t>,</a:t>
                      </a:r>
                      <a:r>
                        <a:rPr lang="en-US" sz="1800" i="0" kern="1200" dirty="0" smtClean="0">
                          <a:solidFill>
                            <a:schemeClr val="dk1"/>
                          </a:solidFill>
                          <a:effectLst/>
                          <a:latin typeface="+mn-lt"/>
                          <a:ea typeface="+mn-ea"/>
                          <a:cs typeface="+mn-cs"/>
                        </a:rPr>
                        <a:t> </a:t>
                      </a:r>
                      <a:r>
                        <a:rPr lang="en-US" sz="1800" i="0" kern="1200" dirty="0" err="1" smtClean="0">
                          <a:solidFill>
                            <a:schemeClr val="dk1"/>
                          </a:solidFill>
                          <a:effectLst/>
                          <a:latin typeface="+mn-lt"/>
                          <a:ea typeface="+mn-ea"/>
                          <a:cs typeface="+mn-cs"/>
                        </a:rPr>
                        <a:t>seperti</a:t>
                      </a:r>
                      <a:r>
                        <a:rPr lang="en-US" sz="1800" i="0" kern="1200" dirty="0" smtClean="0">
                          <a:solidFill>
                            <a:schemeClr val="dk1"/>
                          </a:solidFill>
                          <a:effectLst/>
                          <a:latin typeface="+mn-lt"/>
                          <a:ea typeface="+mn-ea"/>
                          <a:cs typeface="+mn-cs"/>
                        </a:rPr>
                        <a:t> info</a:t>
                      </a:r>
                      <a:r>
                        <a:rPr lang="id-ID" sz="1800" i="0" kern="1200" dirty="0" smtClean="0">
                          <a:solidFill>
                            <a:schemeClr val="dk1"/>
                          </a:solidFill>
                          <a:effectLst/>
                          <a:latin typeface="+mn-lt"/>
                          <a:ea typeface="+mn-ea"/>
                          <a:cs typeface="+mn-cs"/>
                        </a:rPr>
                        <a:t>r</a:t>
                      </a:r>
                      <a:r>
                        <a:rPr lang="en-US" sz="1800" i="0" kern="1200" dirty="0" err="1" smtClean="0">
                          <a:solidFill>
                            <a:schemeClr val="dk1"/>
                          </a:solidFill>
                          <a:effectLst/>
                          <a:latin typeface="+mn-lt"/>
                          <a:ea typeface="+mn-ea"/>
                          <a:cs typeface="+mn-cs"/>
                        </a:rPr>
                        <a:t>masi</a:t>
                      </a:r>
                      <a:r>
                        <a:rPr lang="en-US" sz="1800" i="0" kern="1200" dirty="0" smtClean="0">
                          <a:solidFill>
                            <a:schemeClr val="dk1"/>
                          </a:solidFill>
                          <a:effectLst/>
                          <a:latin typeface="+mn-lt"/>
                          <a:ea typeface="+mn-ea"/>
                          <a:cs typeface="+mn-cs"/>
                        </a:rPr>
                        <a:t> yang </a:t>
                      </a:r>
                      <a:r>
                        <a:rPr lang="en-US" sz="1800" i="0" kern="1200" dirty="0" err="1" smtClean="0">
                          <a:solidFill>
                            <a:schemeClr val="dk1"/>
                          </a:solidFill>
                          <a:effectLst/>
                          <a:latin typeface="+mn-lt"/>
                          <a:ea typeface="+mn-ea"/>
                          <a:cs typeface="+mn-cs"/>
                        </a:rPr>
                        <a:t>kurang</a:t>
                      </a:r>
                      <a:r>
                        <a:rPr lang="en-US" sz="1800" i="0" kern="1200" dirty="0" smtClean="0">
                          <a:solidFill>
                            <a:schemeClr val="dk1"/>
                          </a:solidFill>
                          <a:effectLst/>
                          <a:latin typeface="+mn-lt"/>
                          <a:ea typeface="+mn-ea"/>
                          <a:cs typeface="+mn-cs"/>
                        </a:rPr>
                        <a:t> </a:t>
                      </a:r>
                      <a:r>
                        <a:rPr lang="en-US" sz="1800" i="0" kern="1200" dirty="0" err="1" smtClean="0">
                          <a:solidFill>
                            <a:schemeClr val="dk1"/>
                          </a:solidFill>
                          <a:effectLst/>
                          <a:latin typeface="+mn-lt"/>
                          <a:ea typeface="+mn-ea"/>
                          <a:cs typeface="+mn-cs"/>
                        </a:rPr>
                        <a:t>tepat</a:t>
                      </a:r>
                      <a:r>
                        <a:rPr lang="en-US" sz="1800" i="0" kern="1200" dirty="0" smtClean="0">
                          <a:solidFill>
                            <a:schemeClr val="dk1"/>
                          </a:solidFill>
                          <a:effectLst/>
                          <a:latin typeface="+mn-lt"/>
                          <a:ea typeface="+mn-ea"/>
                          <a:cs typeface="+mn-cs"/>
                        </a:rPr>
                        <a:t>, </a:t>
                      </a:r>
                      <a:r>
                        <a:rPr lang="en-US" sz="1800" i="0" kern="1200" dirty="0" err="1" smtClean="0">
                          <a:solidFill>
                            <a:schemeClr val="dk1"/>
                          </a:solidFill>
                          <a:effectLst/>
                          <a:latin typeface="+mn-lt"/>
                          <a:ea typeface="+mn-ea"/>
                          <a:cs typeface="+mn-cs"/>
                        </a:rPr>
                        <a:t>kekhawatiran</a:t>
                      </a:r>
                      <a:r>
                        <a:rPr lang="en-US" sz="1800" i="0" kern="1200" dirty="0" smtClean="0">
                          <a:solidFill>
                            <a:schemeClr val="dk1"/>
                          </a:solidFill>
                          <a:effectLst/>
                          <a:latin typeface="+mn-lt"/>
                          <a:ea typeface="+mn-ea"/>
                          <a:cs typeface="+mn-cs"/>
                        </a:rPr>
                        <a:t> </a:t>
                      </a:r>
                      <a:r>
                        <a:rPr lang="en-US" sz="1800" i="0" kern="1200" dirty="0" err="1" smtClean="0">
                          <a:solidFill>
                            <a:schemeClr val="dk1"/>
                          </a:solidFill>
                          <a:effectLst/>
                          <a:latin typeface="+mn-lt"/>
                          <a:ea typeface="+mn-ea"/>
                          <a:cs typeface="+mn-cs"/>
                        </a:rPr>
                        <a:t>akan</a:t>
                      </a:r>
                      <a:r>
                        <a:rPr lang="en-US" sz="1800" i="0" kern="1200" dirty="0" smtClean="0">
                          <a:solidFill>
                            <a:schemeClr val="dk1"/>
                          </a:solidFill>
                          <a:effectLst/>
                          <a:latin typeface="+mn-lt"/>
                          <a:ea typeface="+mn-ea"/>
                          <a:cs typeface="+mn-cs"/>
                        </a:rPr>
                        <a:t> proses </a:t>
                      </a:r>
                      <a:r>
                        <a:rPr lang="en-US" sz="1800" i="0" kern="1200" dirty="0" err="1" smtClean="0">
                          <a:solidFill>
                            <a:schemeClr val="dk1"/>
                          </a:solidFill>
                          <a:effectLst/>
                          <a:latin typeface="+mn-lt"/>
                          <a:ea typeface="+mn-ea"/>
                          <a:cs typeface="+mn-cs"/>
                        </a:rPr>
                        <a:t>khitan</a:t>
                      </a:r>
                      <a:r>
                        <a:rPr lang="en-US" sz="1800" i="0" kern="1200" dirty="0" smtClean="0">
                          <a:solidFill>
                            <a:schemeClr val="dk1"/>
                          </a:solidFill>
                          <a:effectLst/>
                          <a:latin typeface="+mn-lt"/>
                          <a:ea typeface="+mn-ea"/>
                          <a:cs typeface="+mn-cs"/>
                        </a:rPr>
                        <a:t>, </a:t>
                      </a:r>
                      <a:r>
                        <a:rPr lang="en-US" sz="1800" i="0" kern="1200" dirty="0" err="1" smtClean="0">
                          <a:solidFill>
                            <a:schemeClr val="dk1"/>
                          </a:solidFill>
                          <a:effectLst/>
                          <a:latin typeface="+mn-lt"/>
                          <a:ea typeface="+mn-ea"/>
                          <a:cs typeface="+mn-cs"/>
                        </a:rPr>
                        <a:t>serta</a:t>
                      </a:r>
                      <a:r>
                        <a:rPr lang="en-US" sz="1800" i="0" kern="1200" dirty="0" smtClean="0">
                          <a:solidFill>
                            <a:schemeClr val="dk1"/>
                          </a:solidFill>
                          <a:effectLst/>
                          <a:latin typeface="+mn-lt"/>
                          <a:ea typeface="+mn-ea"/>
                          <a:cs typeface="+mn-cs"/>
                        </a:rPr>
                        <a:t> </a:t>
                      </a:r>
                      <a:r>
                        <a:rPr lang="en-US" sz="1800" i="0" kern="1200" dirty="0" err="1" smtClean="0">
                          <a:solidFill>
                            <a:schemeClr val="dk1"/>
                          </a:solidFill>
                          <a:effectLst/>
                          <a:latin typeface="+mn-lt"/>
                          <a:ea typeface="+mn-ea"/>
                          <a:cs typeface="+mn-cs"/>
                        </a:rPr>
                        <a:t>kekhawatiran</a:t>
                      </a:r>
                      <a:r>
                        <a:rPr lang="en-US" sz="1800" i="0" kern="1200" dirty="0" smtClean="0">
                          <a:solidFill>
                            <a:schemeClr val="dk1"/>
                          </a:solidFill>
                          <a:effectLst/>
                          <a:latin typeface="+mn-lt"/>
                          <a:ea typeface="+mn-ea"/>
                          <a:cs typeface="+mn-cs"/>
                        </a:rPr>
                        <a:t> lain yang </a:t>
                      </a:r>
                      <a:r>
                        <a:rPr lang="en-US" sz="1800" i="0" kern="1200" dirty="0" err="1" smtClean="0">
                          <a:solidFill>
                            <a:schemeClr val="dk1"/>
                          </a:solidFill>
                          <a:effectLst/>
                          <a:latin typeface="+mn-lt"/>
                          <a:ea typeface="+mn-ea"/>
                          <a:cs typeface="+mn-cs"/>
                        </a:rPr>
                        <a:t>tidak</a:t>
                      </a:r>
                      <a:r>
                        <a:rPr lang="en-US" sz="1800" i="0" kern="1200" dirty="0" smtClean="0">
                          <a:solidFill>
                            <a:schemeClr val="dk1"/>
                          </a:solidFill>
                          <a:effectLst/>
                          <a:latin typeface="+mn-lt"/>
                          <a:ea typeface="+mn-ea"/>
                          <a:cs typeface="+mn-cs"/>
                        </a:rPr>
                        <a:t> </a:t>
                      </a:r>
                      <a:r>
                        <a:rPr lang="en-US" sz="1800" i="0" kern="1200" dirty="0" err="1" smtClean="0">
                          <a:solidFill>
                            <a:schemeClr val="dk1"/>
                          </a:solidFill>
                          <a:effectLst/>
                          <a:latin typeface="+mn-lt"/>
                          <a:ea typeface="+mn-ea"/>
                          <a:cs typeface="+mn-cs"/>
                        </a:rPr>
                        <a:t>jelas</a:t>
                      </a:r>
                      <a:r>
                        <a:rPr lang="en-US" sz="1800" i="0" kern="1200" dirty="0" smtClean="0">
                          <a:solidFill>
                            <a:schemeClr val="dk1"/>
                          </a:solidFill>
                          <a:effectLst/>
                          <a:latin typeface="+mn-lt"/>
                          <a:ea typeface="+mn-ea"/>
                          <a:cs typeface="+mn-cs"/>
                        </a:rPr>
                        <a:t> </a:t>
                      </a:r>
                      <a:r>
                        <a:rPr lang="en-US" sz="1800" i="0" kern="1200" dirty="0" err="1" smtClean="0">
                          <a:solidFill>
                            <a:schemeClr val="dk1"/>
                          </a:solidFill>
                          <a:effectLst/>
                          <a:latin typeface="+mn-lt"/>
                          <a:ea typeface="+mn-ea"/>
                          <a:cs typeface="+mn-cs"/>
                        </a:rPr>
                        <a:t>objeknya</a:t>
                      </a:r>
                      <a:r>
                        <a:rPr lang="en-US" sz="1800" i="0" kern="1200" dirty="0" smtClean="0">
                          <a:solidFill>
                            <a:schemeClr val="dk1"/>
                          </a:solidFill>
                          <a:effectLst/>
                          <a:latin typeface="+mn-lt"/>
                          <a:ea typeface="+mn-ea"/>
                          <a:cs typeface="+mn-cs"/>
                        </a:rPr>
                        <a:t> </a:t>
                      </a:r>
                      <a:r>
                        <a:rPr lang="en-US" sz="1800" i="0" kern="1200" dirty="0" err="1" smtClean="0">
                          <a:solidFill>
                            <a:schemeClr val="dk1"/>
                          </a:solidFill>
                          <a:effectLst/>
                          <a:latin typeface="+mn-lt"/>
                          <a:ea typeface="+mn-ea"/>
                          <a:cs typeface="+mn-cs"/>
                        </a:rPr>
                        <a:t>pada</a:t>
                      </a:r>
                      <a:r>
                        <a:rPr lang="en-US" sz="1800" i="0" kern="1200" dirty="0" smtClean="0">
                          <a:solidFill>
                            <a:schemeClr val="dk1"/>
                          </a:solidFill>
                          <a:effectLst/>
                          <a:latin typeface="+mn-lt"/>
                          <a:ea typeface="+mn-ea"/>
                          <a:cs typeface="+mn-cs"/>
                        </a:rPr>
                        <a:t> </a:t>
                      </a:r>
                      <a:r>
                        <a:rPr lang="en-US" sz="1800" i="0" kern="1200" dirty="0" err="1" smtClean="0">
                          <a:solidFill>
                            <a:schemeClr val="dk1"/>
                          </a:solidFill>
                          <a:effectLst/>
                          <a:latin typeface="+mn-lt"/>
                          <a:ea typeface="+mn-ea"/>
                          <a:cs typeface="+mn-cs"/>
                        </a:rPr>
                        <a:t>saat</a:t>
                      </a:r>
                      <a:r>
                        <a:rPr lang="en-US" sz="1800" i="0" kern="1200" dirty="0" smtClean="0">
                          <a:solidFill>
                            <a:schemeClr val="dk1"/>
                          </a:solidFill>
                          <a:effectLst/>
                          <a:latin typeface="+mn-lt"/>
                          <a:ea typeface="+mn-ea"/>
                          <a:cs typeface="+mn-cs"/>
                        </a:rPr>
                        <a:t> </a:t>
                      </a:r>
                      <a:r>
                        <a:rPr lang="en-US" sz="1800" i="0" kern="1200" dirty="0" err="1" smtClean="0">
                          <a:solidFill>
                            <a:schemeClr val="dk1"/>
                          </a:solidFill>
                          <a:effectLst/>
                          <a:latin typeface="+mn-lt"/>
                          <a:ea typeface="+mn-ea"/>
                          <a:cs typeface="+mn-cs"/>
                        </a:rPr>
                        <a:t>akan</a:t>
                      </a:r>
                      <a:r>
                        <a:rPr lang="en-US" sz="1800" i="0" kern="1200" dirty="0" smtClean="0">
                          <a:solidFill>
                            <a:schemeClr val="dk1"/>
                          </a:solidFill>
                          <a:effectLst/>
                          <a:latin typeface="+mn-lt"/>
                          <a:ea typeface="+mn-ea"/>
                          <a:cs typeface="+mn-cs"/>
                        </a:rPr>
                        <a:t> </a:t>
                      </a:r>
                      <a:r>
                        <a:rPr lang="en-US" sz="1800" i="0" kern="1200" dirty="0" err="1" smtClean="0">
                          <a:solidFill>
                            <a:schemeClr val="dk1"/>
                          </a:solidFill>
                          <a:effectLst/>
                          <a:latin typeface="+mn-lt"/>
                          <a:ea typeface="+mn-ea"/>
                          <a:cs typeface="+mn-cs"/>
                        </a:rPr>
                        <a:t>khitan</a:t>
                      </a:r>
                      <a:r>
                        <a:rPr lang="en-US" sz="1800" i="0" kern="1200" dirty="0" smtClean="0">
                          <a:solidFill>
                            <a:schemeClr val="dk1"/>
                          </a:solidFill>
                          <a:effectLst/>
                          <a:latin typeface="+mn-lt"/>
                          <a:ea typeface="+mn-ea"/>
                          <a:cs typeface="+mn-cs"/>
                        </a:rPr>
                        <a:t>, </a:t>
                      </a:r>
                      <a:r>
                        <a:rPr lang="en-US" sz="1800" i="0" kern="1200" dirty="0" err="1" smtClean="0">
                          <a:solidFill>
                            <a:schemeClr val="dk1"/>
                          </a:solidFill>
                          <a:effectLst/>
                          <a:latin typeface="+mn-lt"/>
                          <a:ea typeface="+mn-ea"/>
                          <a:cs typeface="+mn-cs"/>
                        </a:rPr>
                        <a:t>dan</a:t>
                      </a:r>
                      <a:r>
                        <a:rPr lang="en-US" sz="1800" i="0" kern="1200" dirty="0" smtClean="0">
                          <a:solidFill>
                            <a:schemeClr val="dk1"/>
                          </a:solidFill>
                          <a:effectLst/>
                          <a:latin typeface="+mn-lt"/>
                          <a:ea typeface="+mn-ea"/>
                          <a:cs typeface="+mn-cs"/>
                        </a:rPr>
                        <a:t> </a:t>
                      </a:r>
                      <a:r>
                        <a:rPr lang="en-US" sz="1800" i="0" kern="1200" dirty="0" err="1" smtClean="0">
                          <a:solidFill>
                            <a:schemeClr val="dk1"/>
                          </a:solidFill>
                          <a:effectLst/>
                          <a:latin typeface="+mn-lt"/>
                          <a:ea typeface="+mn-ea"/>
                          <a:cs typeface="+mn-cs"/>
                        </a:rPr>
                        <a:t>juga</a:t>
                      </a:r>
                      <a:r>
                        <a:rPr lang="en-US" sz="1800" i="0" kern="1200" dirty="0" smtClean="0">
                          <a:solidFill>
                            <a:schemeClr val="dk1"/>
                          </a:solidFill>
                          <a:effectLst/>
                          <a:latin typeface="+mn-lt"/>
                          <a:ea typeface="+mn-ea"/>
                          <a:cs typeface="+mn-cs"/>
                        </a:rPr>
                        <a:t> </a:t>
                      </a:r>
                      <a:r>
                        <a:rPr lang="en-US" sz="1800" i="0" kern="1200" dirty="0" err="1" smtClean="0">
                          <a:solidFill>
                            <a:schemeClr val="dk1"/>
                          </a:solidFill>
                          <a:effectLst/>
                          <a:latin typeface="+mn-lt"/>
                          <a:ea typeface="+mn-ea"/>
                          <a:cs typeface="+mn-cs"/>
                        </a:rPr>
                        <a:t>pengaruh</a:t>
                      </a:r>
                      <a:r>
                        <a:rPr lang="en-US" sz="1800" i="0" kern="1200" dirty="0" smtClean="0">
                          <a:solidFill>
                            <a:schemeClr val="dk1"/>
                          </a:solidFill>
                          <a:effectLst/>
                          <a:latin typeface="+mn-lt"/>
                          <a:ea typeface="+mn-ea"/>
                          <a:cs typeface="+mn-cs"/>
                        </a:rPr>
                        <a:t> </a:t>
                      </a:r>
                      <a:r>
                        <a:rPr lang="en-US" sz="1800" i="0" kern="1200" dirty="0" err="1" smtClean="0">
                          <a:solidFill>
                            <a:schemeClr val="dk1"/>
                          </a:solidFill>
                          <a:effectLst/>
                          <a:latin typeface="+mn-lt"/>
                          <a:ea typeface="+mn-ea"/>
                          <a:cs typeface="+mn-cs"/>
                        </a:rPr>
                        <a:t>lingkungan</a:t>
                      </a:r>
                      <a:r>
                        <a:rPr lang="en-US" sz="1800" i="0" kern="1200" dirty="0" smtClean="0">
                          <a:solidFill>
                            <a:schemeClr val="dk1"/>
                          </a:solidFill>
                          <a:effectLst/>
                          <a:latin typeface="+mn-lt"/>
                          <a:ea typeface="+mn-ea"/>
                          <a:cs typeface="+mn-cs"/>
                        </a:rPr>
                        <a:t> </a:t>
                      </a:r>
                      <a:r>
                        <a:rPr lang="en-US" sz="1800" i="0" kern="1200" dirty="0" err="1" smtClean="0">
                          <a:solidFill>
                            <a:schemeClr val="dk1"/>
                          </a:solidFill>
                          <a:effectLst/>
                          <a:latin typeface="+mn-lt"/>
                          <a:ea typeface="+mn-ea"/>
                          <a:cs typeface="+mn-cs"/>
                        </a:rPr>
                        <a:t>dalam</a:t>
                      </a:r>
                      <a:r>
                        <a:rPr lang="en-US" sz="1800" i="0" kern="1200" dirty="0" smtClean="0">
                          <a:solidFill>
                            <a:schemeClr val="dk1"/>
                          </a:solidFill>
                          <a:effectLst/>
                          <a:latin typeface="+mn-lt"/>
                          <a:ea typeface="+mn-ea"/>
                          <a:cs typeface="+mn-cs"/>
                        </a:rPr>
                        <a:t> </a:t>
                      </a:r>
                      <a:r>
                        <a:rPr lang="en-US" sz="1800" i="0" kern="1200" dirty="0" err="1" smtClean="0">
                          <a:solidFill>
                            <a:schemeClr val="dk1"/>
                          </a:solidFill>
                          <a:effectLst/>
                          <a:latin typeface="+mn-lt"/>
                          <a:ea typeface="+mn-ea"/>
                          <a:cs typeface="+mn-cs"/>
                        </a:rPr>
                        <a:t>hal</a:t>
                      </a:r>
                      <a:r>
                        <a:rPr lang="en-US" sz="1800" i="0" kern="1200" dirty="0" smtClean="0">
                          <a:solidFill>
                            <a:schemeClr val="dk1"/>
                          </a:solidFill>
                          <a:effectLst/>
                          <a:latin typeface="+mn-lt"/>
                          <a:ea typeface="+mn-ea"/>
                          <a:cs typeface="+mn-cs"/>
                        </a:rPr>
                        <a:t> </a:t>
                      </a:r>
                      <a:r>
                        <a:rPr lang="en-US" sz="1800" i="0" kern="1200" dirty="0" err="1" smtClean="0">
                          <a:solidFill>
                            <a:schemeClr val="dk1"/>
                          </a:solidFill>
                          <a:effectLst/>
                          <a:latin typeface="+mn-lt"/>
                          <a:ea typeface="+mn-ea"/>
                          <a:cs typeface="+mn-cs"/>
                        </a:rPr>
                        <a:t>ini</a:t>
                      </a:r>
                      <a:r>
                        <a:rPr lang="en-US" sz="1800" i="0" kern="1200" dirty="0" smtClean="0">
                          <a:solidFill>
                            <a:schemeClr val="dk1"/>
                          </a:solidFill>
                          <a:effectLst/>
                          <a:latin typeface="+mn-lt"/>
                          <a:ea typeface="+mn-ea"/>
                          <a:cs typeface="+mn-cs"/>
                        </a:rPr>
                        <a:t> </a:t>
                      </a:r>
                      <a:r>
                        <a:rPr lang="en-US" sz="1800" i="0" kern="1200" dirty="0" err="1" smtClean="0">
                          <a:solidFill>
                            <a:schemeClr val="dk1"/>
                          </a:solidFill>
                          <a:effectLst/>
                          <a:latin typeface="+mn-lt"/>
                          <a:ea typeface="+mn-ea"/>
                          <a:cs typeface="+mn-cs"/>
                        </a:rPr>
                        <a:t>pola</a:t>
                      </a:r>
                      <a:r>
                        <a:rPr lang="en-US" sz="1800" i="0" kern="1200" dirty="0" smtClean="0">
                          <a:solidFill>
                            <a:schemeClr val="dk1"/>
                          </a:solidFill>
                          <a:effectLst/>
                          <a:latin typeface="+mn-lt"/>
                          <a:ea typeface="+mn-ea"/>
                          <a:cs typeface="+mn-cs"/>
                        </a:rPr>
                        <a:t> </a:t>
                      </a:r>
                      <a:r>
                        <a:rPr lang="en-US" sz="1800" i="0" kern="1200" dirty="0" err="1" smtClean="0">
                          <a:solidFill>
                            <a:schemeClr val="dk1"/>
                          </a:solidFill>
                          <a:effectLst/>
                          <a:latin typeface="+mn-lt"/>
                          <a:ea typeface="+mn-ea"/>
                          <a:cs typeface="+mn-cs"/>
                        </a:rPr>
                        <a:t>asuh</a:t>
                      </a:r>
                      <a:r>
                        <a:rPr lang="en-US" sz="1800" i="0" kern="1200" dirty="0" smtClean="0">
                          <a:solidFill>
                            <a:schemeClr val="dk1"/>
                          </a:solidFill>
                          <a:effectLst/>
                          <a:latin typeface="+mn-lt"/>
                          <a:ea typeface="+mn-ea"/>
                          <a:cs typeface="+mn-cs"/>
                        </a:rPr>
                        <a:t>. </a:t>
                      </a:r>
                      <a:endParaRPr lang="id-ID" i="0" dirty="0"/>
                    </a:p>
                  </a:txBody>
                  <a:tcPr/>
                </a:tc>
                <a:tc>
                  <a:txBody>
                    <a:bodyPr/>
                    <a:lstStyle/>
                    <a:p>
                      <a:pPr algn="just"/>
                      <a:r>
                        <a:rPr lang="id-ID" dirty="0" smtClean="0"/>
                        <a:t>Ada empat hal yang menimbulkan kecemasan pada saat khitan, yaitu: kekurangtepatan</a:t>
                      </a:r>
                      <a:r>
                        <a:rPr lang="id-ID" baseline="0" dirty="0" smtClean="0"/>
                        <a:t> informasi, kekhawatiran proses khitan, kekhawatiran saat akan khitan dikarenakan objek yang tidak jelas, serta pola asuh sebagai bentuk pengaruh dari lingkungan.</a:t>
                      </a:r>
                      <a:endParaRPr lang="id-ID" dirty="0"/>
                    </a:p>
                  </a:txBody>
                  <a:tcPr/>
                </a:tc>
              </a:tr>
              <a:tr h="370840">
                <a:tc>
                  <a:txBody>
                    <a:bodyPr/>
                    <a:lstStyle/>
                    <a:p>
                      <a:pPr algn="just"/>
                      <a:r>
                        <a:rPr lang="id-ID" dirty="0" smtClean="0"/>
                        <a:t>Individu yang kehilangan orangtua di masa kecilnya akan menjalani kehidupan emosi yang berbeda dibandingkan dengan individu yang orangtuanya lengkap.</a:t>
                      </a:r>
                      <a:r>
                        <a:rPr lang="id-ID" baseline="0" dirty="0" smtClean="0"/>
                        <a:t> </a:t>
                      </a:r>
                      <a:r>
                        <a:rPr lang="id-ID" dirty="0" smtClean="0"/>
                        <a:t>Namun, mungkin saja ia tidak menyadari hal ini.</a:t>
                      </a:r>
                      <a:endParaRPr lang="id-ID" dirty="0"/>
                    </a:p>
                  </a:txBody>
                  <a:tcPr/>
                </a:tc>
                <a:tc>
                  <a:txBody>
                    <a:bodyPr/>
                    <a:lstStyle/>
                    <a:p>
                      <a:pPr algn="just"/>
                      <a:r>
                        <a:rPr lang="id-ID" dirty="0" smtClean="0"/>
                        <a:t>Kehilangan orangtua di masa kecil berakibat pada kehidupan emosi seseorang walaupun mungkin ia tidak menyadarinya.</a:t>
                      </a:r>
                      <a:endParaRPr lang="id-ID" dirty="0"/>
                    </a:p>
                  </a:txBody>
                  <a:tcPr/>
                </a:tc>
              </a:tr>
            </a:tbl>
          </a:graphicData>
        </a:graphic>
      </p:graphicFrame>
    </p:spTree>
    <p:extLst>
      <p:ext uri="{BB962C8B-B14F-4D97-AF65-F5344CB8AC3E}">
        <p14:creationId xmlns:p14="http://schemas.microsoft.com/office/powerpoint/2010/main" val="4226021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p:spPr>
        <p:txBody>
          <a:bodyPr/>
          <a:lstStyle/>
          <a:p>
            <a:r>
              <a:rPr lang="id-ID" sz="3000" b="1" dirty="0" smtClean="0">
                <a:solidFill>
                  <a:schemeClr val="bg1"/>
                </a:solidFill>
              </a:rPr>
              <a:t>MERINGKAS, MEMBUAT PARAFRASE, DAN MENGUTIP</a:t>
            </a:r>
            <a:endParaRPr lang="id-ID" sz="3000" b="1" dirty="0">
              <a:solidFill>
                <a:schemeClr val="bg1"/>
              </a:solidFill>
            </a:endParaRPr>
          </a:p>
        </p:txBody>
      </p:sp>
      <p:sp>
        <p:nvSpPr>
          <p:cNvPr id="3" name="Content Placeholder 2"/>
          <p:cNvSpPr>
            <a:spLocks noGrp="1"/>
          </p:cNvSpPr>
          <p:nvPr>
            <p:ph idx="1"/>
          </p:nvPr>
        </p:nvSpPr>
        <p:spPr/>
        <p:txBody>
          <a:bodyPr/>
          <a:lstStyle/>
          <a:p>
            <a:pPr marL="0" indent="0">
              <a:spcBef>
                <a:spcPts val="0"/>
              </a:spcBef>
              <a:buNone/>
            </a:pPr>
            <a:r>
              <a:rPr lang="id-ID" sz="2800" b="1" dirty="0" smtClean="0">
                <a:solidFill>
                  <a:srgbClr val="FF0000"/>
                </a:solidFill>
              </a:rPr>
              <a:t>3. MENGUTIP</a:t>
            </a:r>
          </a:p>
          <a:p>
            <a:pPr marL="538163" indent="-174625">
              <a:spcBef>
                <a:spcPts val="0"/>
              </a:spcBef>
              <a:buNone/>
            </a:pPr>
            <a:r>
              <a:rPr lang="id-ID" sz="2600" dirty="0" smtClean="0">
                <a:solidFill>
                  <a:srgbClr val="00B050"/>
                </a:solidFill>
              </a:rPr>
              <a:t>= mencantumkan kata2/ungkapan sesuai dgn tulisan aslinya.</a:t>
            </a:r>
          </a:p>
          <a:p>
            <a:pPr marL="806450" indent="0">
              <a:spcBef>
                <a:spcPts val="0"/>
              </a:spcBef>
              <a:buNone/>
            </a:pPr>
            <a:r>
              <a:rPr lang="id-ID" sz="2400" dirty="0" smtClean="0">
                <a:solidFill>
                  <a:srgbClr val="00B050"/>
                </a:solidFill>
                <a:sym typeface="Wingdings" panose="05000000000000000000" pitchFamily="2" charset="2"/>
              </a:rPr>
              <a:t> </a:t>
            </a:r>
            <a:r>
              <a:rPr lang="id-ID" sz="2400" dirty="0" smtClean="0">
                <a:sym typeface="Wingdings" panose="05000000000000000000" pitchFamily="2" charset="2"/>
              </a:rPr>
              <a:t>Biasanya utk definisi atau hal yg penting.</a:t>
            </a:r>
          </a:p>
          <a:p>
            <a:pPr marL="363538" indent="0">
              <a:spcBef>
                <a:spcPts val="0"/>
              </a:spcBef>
              <a:buNone/>
            </a:pPr>
            <a:r>
              <a:rPr lang="id-ID" sz="2600" dirty="0" smtClean="0"/>
              <a:t>Contoh:</a:t>
            </a:r>
          </a:p>
          <a:p>
            <a:pPr marL="363538" indent="0" algn="just">
              <a:spcBef>
                <a:spcPts val="0"/>
              </a:spcBef>
              <a:buNone/>
            </a:pPr>
            <a:r>
              <a:rPr lang="en-US" sz="2000" dirty="0" err="1"/>
              <a:t>Wagnild</a:t>
            </a:r>
            <a:r>
              <a:rPr lang="en-US" sz="2000" dirty="0"/>
              <a:t> (2010) </a:t>
            </a:r>
            <a:r>
              <a:rPr lang="en-US" sz="2000" dirty="0" err="1"/>
              <a:t>merumuskan</a:t>
            </a:r>
            <a:r>
              <a:rPr lang="en-US" sz="2000" dirty="0"/>
              <a:t> </a:t>
            </a:r>
            <a:r>
              <a:rPr lang="en-US" sz="2000" dirty="0" err="1"/>
              <a:t>resiliensi</a:t>
            </a:r>
            <a:r>
              <a:rPr lang="en-US" sz="2000" dirty="0"/>
              <a:t> </a:t>
            </a:r>
            <a:r>
              <a:rPr lang="en-US" sz="2000" dirty="0" err="1"/>
              <a:t>sebagai</a:t>
            </a:r>
            <a:r>
              <a:rPr lang="en-US" sz="2000" dirty="0"/>
              <a:t> </a:t>
            </a:r>
            <a:r>
              <a:rPr lang="en-US" sz="2000" dirty="0" err="1"/>
              <a:t>berikut</a:t>
            </a:r>
            <a:r>
              <a:rPr lang="en-US" sz="2000" dirty="0"/>
              <a:t>, </a:t>
            </a:r>
            <a:r>
              <a:rPr lang="en-US" sz="2000" dirty="0" smtClean="0"/>
              <a:t>“</a:t>
            </a:r>
            <a:r>
              <a:rPr lang="id-ID" sz="2000" i="1" dirty="0" smtClean="0"/>
              <a:t>e</a:t>
            </a:r>
            <a:r>
              <a:rPr lang="en-US" sz="2000" i="1" dirty="0" err="1" smtClean="0"/>
              <a:t>veryone</a:t>
            </a:r>
            <a:r>
              <a:rPr lang="en-US" sz="2000" i="1" dirty="0" smtClean="0"/>
              <a:t> </a:t>
            </a:r>
            <a:r>
              <a:rPr lang="en-US" sz="2000" i="1" dirty="0"/>
              <a:t>stumbles and falls from time to time, but each of us has the capability to get back up and carry on. We call this ability to get up and get going resilience</a:t>
            </a:r>
            <a:r>
              <a:rPr lang="en-US" sz="2000" dirty="0"/>
              <a:t>” (</a:t>
            </a:r>
            <a:r>
              <a:rPr lang="en-US" sz="2000" dirty="0" smtClean="0"/>
              <a:t>hl</a:t>
            </a:r>
            <a:r>
              <a:rPr lang="id-ID" sz="2000" dirty="0" smtClean="0"/>
              <a:t>m</a:t>
            </a:r>
            <a:r>
              <a:rPr lang="en-US" sz="2000" dirty="0" smtClean="0"/>
              <a:t>.1)</a:t>
            </a:r>
            <a:r>
              <a:rPr lang="id-ID" sz="2000" dirty="0" smtClean="0"/>
              <a:t>.</a:t>
            </a:r>
          </a:p>
          <a:p>
            <a:pPr marL="363538" indent="0">
              <a:spcBef>
                <a:spcPts val="0"/>
              </a:spcBef>
              <a:buNone/>
            </a:pPr>
            <a:endParaRPr lang="id-ID" sz="2000" dirty="0" smtClean="0"/>
          </a:p>
          <a:p>
            <a:pPr marL="363538" indent="0" algn="just">
              <a:spcBef>
                <a:spcPts val="0"/>
              </a:spcBef>
              <a:buNone/>
            </a:pPr>
            <a:r>
              <a:rPr lang="id-ID" sz="2000" dirty="0"/>
              <a:t>Definisi yang diajukan </a:t>
            </a:r>
            <a:r>
              <a:rPr lang="en-US" sz="2000" dirty="0"/>
              <a:t>Bar-On </a:t>
            </a:r>
            <a:r>
              <a:rPr lang="id-ID" sz="2000" dirty="0" smtClean="0"/>
              <a:t>mengenai kecerdasan emosional adalah </a:t>
            </a:r>
            <a:r>
              <a:rPr lang="en-US" sz="2000" dirty="0" smtClean="0"/>
              <a:t>“</a:t>
            </a:r>
            <a:r>
              <a:rPr lang="en-US" sz="2000" i="1" dirty="0"/>
              <a:t>an array of </a:t>
            </a:r>
            <a:r>
              <a:rPr lang="en-US" sz="2000" i="1" dirty="0" err="1"/>
              <a:t>noncognitive</a:t>
            </a:r>
            <a:r>
              <a:rPr lang="en-US" sz="2000" i="1" dirty="0"/>
              <a:t> capabilities, competencies, and skills that influence one’s ability to succeed in coping with environmental demands and pressures</a:t>
            </a:r>
            <a:r>
              <a:rPr lang="id-ID" sz="2000" dirty="0"/>
              <a:t>” (</a:t>
            </a:r>
            <a:r>
              <a:rPr lang="en-US" sz="2000" dirty="0"/>
              <a:t>Bar-On</a:t>
            </a:r>
            <a:r>
              <a:rPr lang="id-ID" sz="2000" dirty="0"/>
              <a:t>, </a:t>
            </a:r>
            <a:r>
              <a:rPr lang="en-US" sz="2000" dirty="0"/>
              <a:t>1997</a:t>
            </a:r>
            <a:r>
              <a:rPr lang="id-ID" sz="2000" dirty="0"/>
              <a:t>, hlm.14). </a:t>
            </a:r>
          </a:p>
        </p:txBody>
      </p:sp>
    </p:spTree>
    <p:extLst>
      <p:ext uri="{BB962C8B-B14F-4D97-AF65-F5344CB8AC3E}">
        <p14:creationId xmlns:p14="http://schemas.microsoft.com/office/powerpoint/2010/main" val="2599322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esa unggul 2017">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2354FA26-DF42-4A5C-A6F9-6E98B93C76D7}" vid="{BF65A41C-7C5D-4184-B732-14E8E24BE8A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esa unggul 2017</Template>
  <TotalTime>822</TotalTime>
  <Words>1155</Words>
  <Application>Microsoft Office PowerPoint</Application>
  <PresentationFormat>On-screen Show (4:3)</PresentationFormat>
  <Paragraphs>105</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Wingdings</vt:lpstr>
      <vt:lpstr>esa unggul 2017</vt:lpstr>
      <vt:lpstr>Penulisan Referensi</vt:lpstr>
      <vt:lpstr>KEMAMPUAN AKHIR YANG DIHARAPKAN</vt:lpstr>
      <vt:lpstr>Sumber Referensi</vt:lpstr>
      <vt:lpstr>Sumber Referensi</vt:lpstr>
      <vt:lpstr>Sumber Referensi</vt:lpstr>
      <vt:lpstr>MERINGKAS, MEMBUAT PARAFRASE, DAN MENGUTIP</vt:lpstr>
      <vt:lpstr>MERINGKAS, MEMBUAT PARAFRASE, DAN MENGUTIP</vt:lpstr>
      <vt:lpstr>MERINGKAS, MEMBUAT PARAFRASE, DAN MENGUTIP</vt:lpstr>
      <vt:lpstr>MERINGKAS, MEMBUAT PARAFRASE, DAN MENGUTIP</vt:lpstr>
      <vt:lpstr>Daftar Pustaka</vt:lpstr>
      <vt:lpstr>Contoh Daftar Pustaka</vt:lpstr>
      <vt:lpstr>Tugas Responsi</vt:lpstr>
      <vt:lpstr>TUGAS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Penulisan Referensi Berdasarkan APA</dc:title>
  <dc:creator>aries yulianto</dc:creator>
  <cp:lastModifiedBy>aries yulianto</cp:lastModifiedBy>
  <cp:revision>25</cp:revision>
  <cp:lastPrinted>2017-10-17T13:15:44Z</cp:lastPrinted>
  <dcterms:created xsi:type="dcterms:W3CDTF">2017-10-09T23:11:44Z</dcterms:created>
  <dcterms:modified xsi:type="dcterms:W3CDTF">2017-10-18T02:56:24Z</dcterms:modified>
</cp:coreProperties>
</file>