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796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D38747-4C28-4DBB-ADF8-E323A91D1F1A}" type="doc">
      <dgm:prSet loTypeId="urn:microsoft.com/office/officeart/2005/8/layout/cycle7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FC1E84-A927-4F55-9425-BEAE55B79472}">
      <dgm:prSet phldrT="[Text]" custT="1"/>
      <dgm:spPr/>
      <dgm:t>
        <a:bodyPr/>
        <a:lstStyle/>
        <a:p>
          <a:r>
            <a:rPr lang="en-US" sz="1400" b="1" dirty="0"/>
            <a:t>MAHASISWA BARU PERANTAU DI UNIVERSITAS ESA UNGGUL</a:t>
          </a:r>
        </a:p>
      </dgm:t>
    </dgm:pt>
    <dgm:pt modelId="{547B95B4-BC3E-498E-BFCA-E460793B9460}" type="parTrans" cxnId="{29B3AE77-0354-462F-A455-85D3CD2F3933}">
      <dgm:prSet/>
      <dgm:spPr/>
      <dgm:t>
        <a:bodyPr/>
        <a:lstStyle/>
        <a:p>
          <a:endParaRPr lang="en-US"/>
        </a:p>
      </dgm:t>
    </dgm:pt>
    <dgm:pt modelId="{731C5D08-A13F-46C9-8EF1-1B89D811A44F}" type="sibTrans" cxnId="{29B3AE77-0354-462F-A455-85D3CD2F3933}">
      <dgm:prSet/>
      <dgm:spPr/>
      <dgm:t>
        <a:bodyPr/>
        <a:lstStyle/>
        <a:p>
          <a:endParaRPr lang="en-US"/>
        </a:p>
      </dgm:t>
    </dgm:pt>
    <dgm:pt modelId="{BC1BC9C5-EAC4-4BD7-811E-EE8B3D0C4F19}">
      <dgm:prSet phldrT="[Text]" custT="1"/>
      <dgm:spPr/>
      <dgm:t>
        <a:bodyPr/>
        <a:lstStyle/>
        <a:p>
          <a:r>
            <a:rPr lang="en-US" sz="1400" b="1" dirty="0"/>
            <a:t>PENYESUAIAN SOSIAL </a:t>
          </a:r>
        </a:p>
      </dgm:t>
    </dgm:pt>
    <dgm:pt modelId="{B59B4E2B-7803-4334-91B8-8B61CCA00D53}" type="parTrans" cxnId="{558FDA84-C4A9-4E81-A171-F4FA6A3D1506}">
      <dgm:prSet/>
      <dgm:spPr/>
      <dgm:t>
        <a:bodyPr/>
        <a:lstStyle/>
        <a:p>
          <a:endParaRPr lang="en-US"/>
        </a:p>
      </dgm:t>
    </dgm:pt>
    <dgm:pt modelId="{151949DC-1D60-4FD2-9311-676E6A194CC5}" type="sibTrans" cxnId="{558FDA84-C4A9-4E81-A171-F4FA6A3D1506}">
      <dgm:prSet/>
      <dgm:spPr/>
      <dgm:t>
        <a:bodyPr/>
        <a:lstStyle/>
        <a:p>
          <a:endParaRPr lang="en-US"/>
        </a:p>
      </dgm:t>
    </dgm:pt>
    <dgm:pt modelId="{07BF6314-94DA-49C0-97C6-0F362B05CA30}">
      <dgm:prSet phldrT="[Text]" custT="1"/>
      <dgm:spPr/>
      <dgm:t>
        <a:bodyPr/>
        <a:lstStyle/>
        <a:p>
          <a:r>
            <a:rPr lang="en-US" sz="1400" b="1" dirty="0"/>
            <a:t>KECERDASAN EMOSIONAL</a:t>
          </a:r>
        </a:p>
      </dgm:t>
    </dgm:pt>
    <dgm:pt modelId="{F2C86D2C-0E21-4EE2-BC08-90FBA67488C9}" type="parTrans" cxnId="{C56290C4-1C0F-460C-A761-F9AED854399D}">
      <dgm:prSet/>
      <dgm:spPr/>
      <dgm:t>
        <a:bodyPr/>
        <a:lstStyle/>
        <a:p>
          <a:endParaRPr lang="en-US"/>
        </a:p>
      </dgm:t>
    </dgm:pt>
    <dgm:pt modelId="{2D0E4465-8EB8-4E5F-AE8B-6A9D16B8CC3E}" type="sibTrans" cxnId="{C56290C4-1C0F-460C-A761-F9AED854399D}">
      <dgm:prSet/>
      <dgm:spPr/>
      <dgm:t>
        <a:bodyPr/>
        <a:lstStyle/>
        <a:p>
          <a:endParaRPr lang="en-US"/>
        </a:p>
      </dgm:t>
    </dgm:pt>
    <dgm:pt modelId="{D70A4380-0A0F-44C7-9150-7FB31420F46A}" type="pres">
      <dgm:prSet presAssocID="{E6D38747-4C28-4DBB-ADF8-E323A91D1F1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368247-4EE3-449D-B22E-CF179DD82BC7}" type="pres">
      <dgm:prSet presAssocID="{9FFC1E84-A927-4F55-9425-BEAE55B79472}" presName="node" presStyleLbl="node1" presStyleIdx="0" presStyleCnt="3" custScaleX="278835" custScaleY="767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D0249B-FEBE-4615-A45B-8CB09342DD57}" type="pres">
      <dgm:prSet presAssocID="{731C5D08-A13F-46C9-8EF1-1B89D811A44F}" presName="sibTrans" presStyleLbl="sibTrans2D1" presStyleIdx="0" presStyleCnt="3" custLinFactNeighborX="-2746" custLinFactNeighborY="-11890"/>
      <dgm:spPr>
        <a:prstGeom prst="rightArrow">
          <a:avLst/>
        </a:prstGeom>
      </dgm:spPr>
      <dgm:t>
        <a:bodyPr/>
        <a:lstStyle/>
        <a:p>
          <a:endParaRPr lang="en-US"/>
        </a:p>
      </dgm:t>
    </dgm:pt>
    <dgm:pt modelId="{2D49D323-D6BD-4D69-B26F-47B1EB2F549B}" type="pres">
      <dgm:prSet presAssocID="{731C5D08-A13F-46C9-8EF1-1B89D811A44F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096DB70C-C059-463F-8538-11F83F9BD39E}" type="pres">
      <dgm:prSet presAssocID="{BC1BC9C5-EAC4-4BD7-811E-EE8B3D0C4F19}" presName="node" presStyleLbl="node1" presStyleIdx="1" presStyleCnt="3" custRadScaleRad="79988" custRadScaleInc="-653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58767A-56F8-46D2-8639-DA3F63BD98E9}" type="pres">
      <dgm:prSet presAssocID="{151949DC-1D60-4FD2-9311-676E6A194CC5}" presName="sibTrans" presStyleLbl="sibTrans2D1" presStyleIdx="1" presStyleCnt="3"/>
      <dgm:spPr>
        <a:prstGeom prst="leftArrow">
          <a:avLst/>
        </a:prstGeom>
      </dgm:spPr>
      <dgm:t>
        <a:bodyPr/>
        <a:lstStyle/>
        <a:p>
          <a:endParaRPr lang="en-US"/>
        </a:p>
      </dgm:t>
    </dgm:pt>
    <dgm:pt modelId="{B7B22F77-138E-417A-952B-E18623B3A517}" type="pres">
      <dgm:prSet presAssocID="{151949DC-1D60-4FD2-9311-676E6A194CC5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A4831452-7823-421D-B3E4-AFBA4758F401}" type="pres">
      <dgm:prSet presAssocID="{07BF6314-94DA-49C0-97C6-0F362B05CA30}" presName="node" presStyleLbl="node1" presStyleIdx="2" presStyleCnt="3" custRadScaleRad="79742" custRadScaleInc="633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5546EA-6D8C-4989-9CB0-7105C7FF71F4}" type="pres">
      <dgm:prSet presAssocID="{2D0E4465-8EB8-4E5F-AE8B-6A9D16B8CC3E}" presName="sibTrans" presStyleLbl="sibTrans2D1" presStyleIdx="2" presStyleCnt="3" custLinFactNeighborX="-21323" custLinFactNeighborY="-17837"/>
      <dgm:spPr>
        <a:prstGeom prst="leftArrow">
          <a:avLst/>
        </a:prstGeom>
      </dgm:spPr>
      <dgm:t>
        <a:bodyPr/>
        <a:lstStyle/>
        <a:p>
          <a:endParaRPr lang="en-US"/>
        </a:p>
      </dgm:t>
    </dgm:pt>
    <dgm:pt modelId="{021C75D2-5708-47D3-8DAB-2831C0642BAF}" type="pres">
      <dgm:prSet presAssocID="{2D0E4465-8EB8-4E5F-AE8B-6A9D16B8CC3E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F74443A6-FBC6-4673-8F56-62ED378ED4AC}" type="presOf" srcId="{E6D38747-4C28-4DBB-ADF8-E323A91D1F1A}" destId="{D70A4380-0A0F-44C7-9150-7FB31420F46A}" srcOrd="0" destOrd="0" presId="urn:microsoft.com/office/officeart/2005/8/layout/cycle7"/>
    <dgm:cxn modelId="{D71244EB-9799-47CD-BEAB-54CD75A1E785}" type="presOf" srcId="{07BF6314-94DA-49C0-97C6-0F362B05CA30}" destId="{A4831452-7823-421D-B3E4-AFBA4758F401}" srcOrd="0" destOrd="0" presId="urn:microsoft.com/office/officeart/2005/8/layout/cycle7"/>
    <dgm:cxn modelId="{C56290C4-1C0F-460C-A761-F9AED854399D}" srcId="{E6D38747-4C28-4DBB-ADF8-E323A91D1F1A}" destId="{07BF6314-94DA-49C0-97C6-0F362B05CA30}" srcOrd="2" destOrd="0" parTransId="{F2C86D2C-0E21-4EE2-BC08-90FBA67488C9}" sibTransId="{2D0E4465-8EB8-4E5F-AE8B-6A9D16B8CC3E}"/>
    <dgm:cxn modelId="{9213BAB6-77A0-404C-8A6C-FA9183110079}" type="presOf" srcId="{BC1BC9C5-EAC4-4BD7-811E-EE8B3D0C4F19}" destId="{096DB70C-C059-463F-8538-11F83F9BD39E}" srcOrd="0" destOrd="0" presId="urn:microsoft.com/office/officeart/2005/8/layout/cycle7"/>
    <dgm:cxn modelId="{B7128ED5-E1BD-4FF5-BE5D-11E7A7E527E9}" type="presOf" srcId="{2D0E4465-8EB8-4E5F-AE8B-6A9D16B8CC3E}" destId="{6E5546EA-6D8C-4989-9CB0-7105C7FF71F4}" srcOrd="0" destOrd="0" presId="urn:microsoft.com/office/officeart/2005/8/layout/cycle7"/>
    <dgm:cxn modelId="{4C10565E-EA9E-4609-9ECE-D2B1F17DE179}" type="presOf" srcId="{9FFC1E84-A927-4F55-9425-BEAE55B79472}" destId="{36368247-4EE3-449D-B22E-CF179DD82BC7}" srcOrd="0" destOrd="0" presId="urn:microsoft.com/office/officeart/2005/8/layout/cycle7"/>
    <dgm:cxn modelId="{2C0DDF2E-13CF-4C07-9470-4403E1FE92E9}" type="presOf" srcId="{2D0E4465-8EB8-4E5F-AE8B-6A9D16B8CC3E}" destId="{021C75D2-5708-47D3-8DAB-2831C0642BAF}" srcOrd="1" destOrd="0" presId="urn:microsoft.com/office/officeart/2005/8/layout/cycle7"/>
    <dgm:cxn modelId="{D7EC616B-A210-4BB8-A0CC-B2CF756FEA15}" type="presOf" srcId="{151949DC-1D60-4FD2-9311-676E6A194CC5}" destId="{B7B22F77-138E-417A-952B-E18623B3A517}" srcOrd="1" destOrd="0" presId="urn:microsoft.com/office/officeart/2005/8/layout/cycle7"/>
    <dgm:cxn modelId="{29B3AE77-0354-462F-A455-85D3CD2F3933}" srcId="{E6D38747-4C28-4DBB-ADF8-E323A91D1F1A}" destId="{9FFC1E84-A927-4F55-9425-BEAE55B79472}" srcOrd="0" destOrd="0" parTransId="{547B95B4-BC3E-498E-BFCA-E460793B9460}" sibTransId="{731C5D08-A13F-46C9-8EF1-1B89D811A44F}"/>
    <dgm:cxn modelId="{25C5072E-E1FD-4EED-BA4E-D63315186CEF}" type="presOf" srcId="{731C5D08-A13F-46C9-8EF1-1B89D811A44F}" destId="{2D49D323-D6BD-4D69-B26F-47B1EB2F549B}" srcOrd="1" destOrd="0" presId="urn:microsoft.com/office/officeart/2005/8/layout/cycle7"/>
    <dgm:cxn modelId="{38BB6FAF-22E4-4837-AE95-49FB4F916E3E}" type="presOf" srcId="{731C5D08-A13F-46C9-8EF1-1B89D811A44F}" destId="{5AD0249B-FEBE-4615-A45B-8CB09342DD57}" srcOrd="0" destOrd="0" presId="urn:microsoft.com/office/officeart/2005/8/layout/cycle7"/>
    <dgm:cxn modelId="{DEC92BC5-3859-477B-A0B5-30F7E08D9404}" type="presOf" srcId="{151949DC-1D60-4FD2-9311-676E6A194CC5}" destId="{F858767A-56F8-46D2-8639-DA3F63BD98E9}" srcOrd="0" destOrd="0" presId="urn:microsoft.com/office/officeart/2005/8/layout/cycle7"/>
    <dgm:cxn modelId="{558FDA84-C4A9-4E81-A171-F4FA6A3D1506}" srcId="{E6D38747-4C28-4DBB-ADF8-E323A91D1F1A}" destId="{BC1BC9C5-EAC4-4BD7-811E-EE8B3D0C4F19}" srcOrd="1" destOrd="0" parTransId="{B59B4E2B-7803-4334-91B8-8B61CCA00D53}" sibTransId="{151949DC-1D60-4FD2-9311-676E6A194CC5}"/>
    <dgm:cxn modelId="{3C2328AC-8F54-4B99-AB24-0ED14915108B}" type="presParOf" srcId="{D70A4380-0A0F-44C7-9150-7FB31420F46A}" destId="{36368247-4EE3-449D-B22E-CF179DD82BC7}" srcOrd="0" destOrd="0" presId="urn:microsoft.com/office/officeart/2005/8/layout/cycle7"/>
    <dgm:cxn modelId="{9C93335A-73B7-4885-918C-F0A1EF5823FA}" type="presParOf" srcId="{D70A4380-0A0F-44C7-9150-7FB31420F46A}" destId="{5AD0249B-FEBE-4615-A45B-8CB09342DD57}" srcOrd="1" destOrd="0" presId="urn:microsoft.com/office/officeart/2005/8/layout/cycle7"/>
    <dgm:cxn modelId="{0A7222FE-AFB3-4EC2-AAEC-EE9E7E05335D}" type="presParOf" srcId="{5AD0249B-FEBE-4615-A45B-8CB09342DD57}" destId="{2D49D323-D6BD-4D69-B26F-47B1EB2F549B}" srcOrd="0" destOrd="0" presId="urn:microsoft.com/office/officeart/2005/8/layout/cycle7"/>
    <dgm:cxn modelId="{955105E2-77AE-4777-BB69-DE708F7B5F59}" type="presParOf" srcId="{D70A4380-0A0F-44C7-9150-7FB31420F46A}" destId="{096DB70C-C059-463F-8538-11F83F9BD39E}" srcOrd="2" destOrd="0" presId="urn:microsoft.com/office/officeart/2005/8/layout/cycle7"/>
    <dgm:cxn modelId="{8AAF4383-5CFC-4779-85B9-C678F4685C21}" type="presParOf" srcId="{D70A4380-0A0F-44C7-9150-7FB31420F46A}" destId="{F858767A-56F8-46D2-8639-DA3F63BD98E9}" srcOrd="3" destOrd="0" presId="urn:microsoft.com/office/officeart/2005/8/layout/cycle7"/>
    <dgm:cxn modelId="{C1060725-E678-4364-A62F-4FC8088EBFBE}" type="presParOf" srcId="{F858767A-56F8-46D2-8639-DA3F63BD98E9}" destId="{B7B22F77-138E-417A-952B-E18623B3A517}" srcOrd="0" destOrd="0" presId="urn:microsoft.com/office/officeart/2005/8/layout/cycle7"/>
    <dgm:cxn modelId="{A68D3123-7481-423C-BEE4-B598A407C415}" type="presParOf" srcId="{D70A4380-0A0F-44C7-9150-7FB31420F46A}" destId="{A4831452-7823-421D-B3E4-AFBA4758F401}" srcOrd="4" destOrd="0" presId="urn:microsoft.com/office/officeart/2005/8/layout/cycle7"/>
    <dgm:cxn modelId="{CFB7A3B3-E7E0-4797-9321-13C70C9B8B71}" type="presParOf" srcId="{D70A4380-0A0F-44C7-9150-7FB31420F46A}" destId="{6E5546EA-6D8C-4989-9CB0-7105C7FF71F4}" srcOrd="5" destOrd="0" presId="urn:microsoft.com/office/officeart/2005/8/layout/cycle7"/>
    <dgm:cxn modelId="{8023022D-7328-43CB-A70E-77CA84B4B60A}" type="presParOf" srcId="{6E5546EA-6D8C-4989-9CB0-7105C7FF71F4}" destId="{021C75D2-5708-47D3-8DAB-2831C0642BAF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368247-4EE3-449D-B22E-CF179DD82BC7}">
      <dsp:nvSpPr>
        <dsp:cNvPr id="0" name=""/>
        <dsp:cNvSpPr/>
      </dsp:nvSpPr>
      <dsp:spPr>
        <a:xfrm>
          <a:off x="598199" y="133612"/>
          <a:ext cx="6347401" cy="8731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MAHASISWA BARU PERANTAU DI UNIVERSITAS ESA UNGGUL</a:t>
          </a:r>
        </a:p>
      </dsp:txBody>
      <dsp:txXfrm>
        <a:off x="623773" y="159186"/>
        <a:ext cx="6296253" cy="822022"/>
      </dsp:txXfrm>
    </dsp:sp>
    <dsp:sp modelId="{5AD0249B-FEBE-4615-A45B-8CB09342DD57}">
      <dsp:nvSpPr>
        <dsp:cNvPr id="0" name=""/>
        <dsp:cNvSpPr/>
      </dsp:nvSpPr>
      <dsp:spPr>
        <a:xfrm rot="2870603">
          <a:off x="4083241" y="1203507"/>
          <a:ext cx="919984" cy="398370"/>
        </a:xfrm>
        <a:prstGeom prst="right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202752" y="1283181"/>
        <a:ext cx="680962" cy="239022"/>
      </dsp:txXfrm>
    </dsp:sp>
    <dsp:sp modelId="{096DB70C-C059-463F-8538-11F83F9BD39E}">
      <dsp:nvSpPr>
        <dsp:cNvPr id="0" name=""/>
        <dsp:cNvSpPr/>
      </dsp:nvSpPr>
      <dsp:spPr>
        <a:xfrm>
          <a:off x="4346866" y="1893334"/>
          <a:ext cx="2276400" cy="1138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PENYESUAIAN SOSIAL </a:t>
          </a:r>
        </a:p>
      </dsp:txBody>
      <dsp:txXfrm>
        <a:off x="4380203" y="1926671"/>
        <a:ext cx="2209726" cy="1071526"/>
      </dsp:txXfrm>
    </dsp:sp>
    <dsp:sp modelId="{F858767A-56F8-46D2-8639-DA3F63BD98E9}">
      <dsp:nvSpPr>
        <dsp:cNvPr id="0" name=""/>
        <dsp:cNvSpPr/>
      </dsp:nvSpPr>
      <dsp:spPr>
        <a:xfrm rot="10764368">
          <a:off x="3311915" y="2281007"/>
          <a:ext cx="919984" cy="398370"/>
        </a:xfrm>
        <a:prstGeom prst="left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3431426" y="2360681"/>
        <a:ext cx="680962" cy="239022"/>
      </dsp:txXfrm>
    </dsp:sp>
    <dsp:sp modelId="{A4831452-7823-421D-B3E4-AFBA4758F401}">
      <dsp:nvSpPr>
        <dsp:cNvPr id="0" name=""/>
        <dsp:cNvSpPr/>
      </dsp:nvSpPr>
      <dsp:spPr>
        <a:xfrm>
          <a:off x="920547" y="1928850"/>
          <a:ext cx="2276400" cy="1138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KECERDASAN EMOSIONAL</a:t>
          </a:r>
        </a:p>
      </dsp:txBody>
      <dsp:txXfrm>
        <a:off x="953884" y="1962187"/>
        <a:ext cx="2209726" cy="1071526"/>
      </dsp:txXfrm>
    </dsp:sp>
    <dsp:sp modelId="{6E5546EA-6D8C-4989-9CB0-7105C7FF71F4}">
      <dsp:nvSpPr>
        <dsp:cNvPr id="0" name=""/>
        <dsp:cNvSpPr/>
      </dsp:nvSpPr>
      <dsp:spPr>
        <a:xfrm rot="18697608">
          <a:off x="2318045" y="1197574"/>
          <a:ext cx="919984" cy="398370"/>
        </a:xfrm>
        <a:prstGeom prst="left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2437556" y="1277248"/>
        <a:ext cx="680962" cy="2390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d-ID" dirty="0" smtClean="0"/>
              <a:t>Seminar Topik Skripsi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d-ID" dirty="0" smtClean="0"/>
              <a:t>Aries Yulianto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E4C71-5A92-43CC-81D6-B6A775AE33F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06805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36513" y="-26988"/>
            <a:ext cx="9204326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16832" y="1698627"/>
            <a:ext cx="5470376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16832" y="3405370"/>
            <a:ext cx="5470375" cy="1391783"/>
          </a:xfrm>
        </p:spPr>
        <p:txBody>
          <a:bodyPr/>
          <a:lstStyle>
            <a:lvl1pPr marL="0" indent="0" algn="ctr" eaLnBrk="1" hangingPunct="1">
              <a:spcBef>
                <a:spcPct val="0"/>
              </a:spcBef>
              <a:buFontTx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395C05-C139-4FF7-B29F-1F3EBDDC516B}" type="datetimeFigureOut">
              <a:rPr lang="id-ID" smtClean="0"/>
              <a:t>31/10/2017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39980-4900-447D-96C6-3F1441B0076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37310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20690"/>
            <a:ext cx="2057400" cy="5505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20690"/>
            <a:ext cx="6019800" cy="5505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395C05-C139-4FF7-B29F-1F3EBDDC516B}" type="datetimeFigureOut">
              <a:rPr lang="id-ID" smtClean="0"/>
              <a:t>31/10/2017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39980-4900-447D-96C6-3F1441B0076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91185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395C05-C139-4FF7-B29F-1F3EBDDC516B}" type="datetimeFigureOut">
              <a:rPr lang="id-ID" smtClean="0"/>
              <a:t>31/10/2017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39980-4900-447D-96C6-3F1441B0076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13727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561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561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395C05-C139-4FF7-B29F-1F3EBDDC516B}" type="datetimeFigureOut">
              <a:rPr lang="id-ID" smtClean="0"/>
              <a:t>31/10/2017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39980-4900-447D-96C6-3F1441B0076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42946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418147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418147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395C05-C139-4FF7-B29F-1F3EBDDC516B}" type="datetimeFigureOut">
              <a:rPr lang="id-ID" smtClean="0"/>
              <a:t>31/10/2017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39980-4900-447D-96C6-3F1441B0076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27019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395C05-C139-4FF7-B29F-1F3EBDDC516B}" type="datetimeFigureOut">
              <a:rPr lang="id-ID" smtClean="0"/>
              <a:t>31/10/2017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39980-4900-447D-96C6-3F1441B0076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16312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395C05-C139-4FF7-B29F-1F3EBDDC516B}" type="datetimeFigureOut">
              <a:rPr lang="id-ID" smtClean="0"/>
              <a:t>31/10/2017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39980-4900-447D-96C6-3F1441B0076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45795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20688"/>
            <a:ext cx="3008313" cy="81441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20688"/>
            <a:ext cx="5111750" cy="573566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92125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395C05-C139-4FF7-B29F-1F3EBDDC516B}" type="datetimeFigureOut">
              <a:rPr lang="id-ID" smtClean="0"/>
              <a:t>31/10/2017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39980-4900-447D-96C6-3F1441B0076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7890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395C05-C139-4FF7-B29F-1F3EBDDC516B}" type="datetimeFigureOut">
              <a:rPr lang="id-ID" smtClean="0"/>
              <a:t>31/10/2017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39980-4900-447D-96C6-3F1441B0076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0786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395C05-C139-4FF7-B29F-1F3EBDDC516B}" type="datetimeFigureOut">
              <a:rPr lang="id-ID" smtClean="0"/>
              <a:t>31/10/2017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39980-4900-447D-96C6-3F1441B0076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09223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rsil\Desktop\Smartcreative2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49277"/>
            <a:ext cx="8229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17638"/>
            <a:ext cx="8229600" cy="493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1395C05-C139-4FF7-B29F-1F3EBDDC516B}" type="datetimeFigureOut">
              <a:rPr lang="id-ID" smtClean="0"/>
              <a:t>31/10/2017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50">
                <a:latin typeface="Calibri" panose="020F0502020204030204" pitchFamily="34" charset="0"/>
              </a:defRPr>
            </a:lvl1pPr>
          </a:lstStyle>
          <a:p>
            <a:fld id="{B5439980-4900-447D-96C6-3F1441B0076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0868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FF00"/>
                </a:solidFill>
              </a:rPr>
              <a:t>Kerangka Berpikir</a:t>
            </a:r>
            <a:endParaRPr lang="id-ID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Seminar Topik Skripsi – kuliah 07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Aries Yulianto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Fakultas Psikologi</a:t>
            </a:r>
            <a:endParaRPr lang="id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26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Kerangka Berpikir (berikan perbaikan)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Rounded Rectangle 3"/>
          <p:cNvSpPr/>
          <p:nvPr/>
        </p:nvSpPr>
        <p:spPr>
          <a:xfrm>
            <a:off x="2843808" y="2708920"/>
            <a:ext cx="3168352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Health belief pengkonsumsi junk food pada mahasiswa universitas esa unggul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3059832" y="4221088"/>
            <a:ext cx="1008112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932040" y="4293096"/>
            <a:ext cx="864096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2627784" y="5157192"/>
            <a:ext cx="136815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Tinggi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364088" y="5157192"/>
            <a:ext cx="129614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Rendah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7200" y="1918573"/>
            <a:ext cx="80816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/>
              <a:t>Gambaran Health Belief Pengkonsumsi Junk Food pada Mahasiswa Universitas Esa Unggul</a:t>
            </a:r>
          </a:p>
        </p:txBody>
      </p:sp>
    </p:spTree>
    <p:extLst>
      <p:ext uri="{BB962C8B-B14F-4D97-AF65-F5344CB8AC3E}">
        <p14:creationId xmlns:p14="http://schemas.microsoft.com/office/powerpoint/2010/main" val="363224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Kerangka Berpikir (berikan perbaikan)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CustomShape 1"/>
          <p:cNvSpPr/>
          <p:nvPr/>
        </p:nvSpPr>
        <p:spPr>
          <a:xfrm>
            <a:off x="2017080" y="4409640"/>
            <a:ext cx="5073840" cy="54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Mampu      Tidak Mampu	                    Tinggi	     Rendah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CustomShape 2"/>
          <p:cNvSpPr/>
          <p:nvPr/>
        </p:nvSpPr>
        <p:spPr>
          <a:xfrm>
            <a:off x="3238560" y="1541160"/>
            <a:ext cx="2399040" cy="865440"/>
          </a:xfrm>
          <a:prstGeom prst="ellipse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Times New Roman"/>
              </a:rPr>
              <a:t>Mahasiswa baru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 flipH="1">
            <a:off x="3490560" y="2423520"/>
            <a:ext cx="724320" cy="496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7" name="CustomShape 4"/>
          <p:cNvSpPr/>
          <p:nvPr/>
        </p:nvSpPr>
        <p:spPr>
          <a:xfrm>
            <a:off x="2480040" y="2921400"/>
            <a:ext cx="1515600" cy="90864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Times New Roman"/>
              </a:rPr>
              <a:t>Penyesuaian Sosial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CustomShape 5"/>
          <p:cNvSpPr/>
          <p:nvPr/>
        </p:nvSpPr>
        <p:spPr>
          <a:xfrm>
            <a:off x="4724280" y="2423520"/>
            <a:ext cx="912960" cy="496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9" name="CustomShape 6"/>
          <p:cNvSpPr/>
          <p:nvPr/>
        </p:nvSpPr>
        <p:spPr>
          <a:xfrm>
            <a:off x="5082480" y="2921400"/>
            <a:ext cx="1515600" cy="90864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Times New Roman"/>
              </a:rPr>
              <a:t>Perilaku Alturisme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CustomShape 7"/>
          <p:cNvSpPr/>
          <p:nvPr/>
        </p:nvSpPr>
        <p:spPr>
          <a:xfrm>
            <a:off x="4084560" y="3232440"/>
            <a:ext cx="973800" cy="28656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11" name="CustomShape 8"/>
          <p:cNvSpPr/>
          <p:nvPr/>
        </p:nvSpPr>
        <p:spPr>
          <a:xfrm>
            <a:off x="6228360" y="3831480"/>
            <a:ext cx="360" cy="574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" name="CustomShape 9"/>
          <p:cNvSpPr/>
          <p:nvPr/>
        </p:nvSpPr>
        <p:spPr>
          <a:xfrm>
            <a:off x="5436000" y="3831480"/>
            <a:ext cx="360" cy="574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" name="CustomShape 10"/>
          <p:cNvSpPr/>
          <p:nvPr/>
        </p:nvSpPr>
        <p:spPr>
          <a:xfrm>
            <a:off x="3636000" y="3831480"/>
            <a:ext cx="360" cy="574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" name="CustomShape 11"/>
          <p:cNvSpPr/>
          <p:nvPr/>
        </p:nvSpPr>
        <p:spPr>
          <a:xfrm>
            <a:off x="2771640" y="3831480"/>
            <a:ext cx="360" cy="574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" name="Rectangle 14"/>
          <p:cNvSpPr/>
          <p:nvPr/>
        </p:nvSpPr>
        <p:spPr>
          <a:xfrm>
            <a:off x="608760" y="4812736"/>
            <a:ext cx="78225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PENGARUH PENYESUAIAN SOSIAL TERHADAP PERILAKU ALTURISME PADA MAHASISWA BARU UNIVERSITAS ESA UNGGUL</a:t>
            </a:r>
            <a:endParaRPr lang="en-US" sz="105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312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Kerangka Berpikir (berikan perbaikan)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2950514" y="2286001"/>
            <a:ext cx="302433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Pelajar SMK</a:t>
            </a:r>
            <a:endParaRPr lang="id-ID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698486" y="3092777"/>
            <a:ext cx="50405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726378" y="4086201"/>
            <a:ext cx="22322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konformitas</a:t>
            </a:r>
            <a:endParaRPr lang="id-ID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977318" y="3012830"/>
            <a:ext cx="573596" cy="8573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254770" y="4086201"/>
            <a:ext cx="23042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Perilaku membolos</a:t>
            </a:r>
            <a:endParaRPr lang="id-ID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102642" y="3114093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446458" y="4878289"/>
            <a:ext cx="100811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IV</a:t>
            </a:r>
            <a:endParaRPr lang="id-ID" dirty="0"/>
          </a:p>
        </p:txBody>
      </p:sp>
      <p:sp>
        <p:nvSpPr>
          <p:cNvPr id="11" name="Oval 10"/>
          <p:cNvSpPr/>
          <p:nvPr/>
        </p:nvSpPr>
        <p:spPr>
          <a:xfrm>
            <a:off x="5545270" y="4878289"/>
            <a:ext cx="100564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DV</a:t>
            </a:r>
            <a:endParaRPr lang="id-ID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102642" y="4302225"/>
            <a:ext cx="93610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56502" y="5438903"/>
            <a:ext cx="81302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b="1" dirty="0"/>
              <a:t>Hubungan Antara Konformitas Teman Sebaya Dengan Perilaku Membolos Pada Pelajar SMK X Balaraja 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5023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Kerangka Berpikir (berikan perbaikan)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02481" y="1220724"/>
          <a:ext cx="7543800" cy="4394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753034" y="4523166"/>
            <a:ext cx="79337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HUBUNGAN ANTARA KECERDASAN EMOSIONAL DENGAN PENYESUAIAN SOSIAL PADA MAHASISWA BARU PERANTAU DI UNIVERSITAS ESA UNGGUL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9209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Mahasiwa mampu menyusun kerangka berpikir yang sesuai dengan rencana penelitian.</a:t>
            </a:r>
          </a:p>
        </p:txBody>
      </p:sp>
    </p:spTree>
    <p:extLst>
      <p:ext uri="{BB962C8B-B14F-4D97-AF65-F5344CB8AC3E}">
        <p14:creationId xmlns:p14="http://schemas.microsoft.com/office/powerpoint/2010/main" val="386949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KESALAHAN YG SERING TERJADI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id-ID" dirty="0" smtClean="0"/>
              <a:t>Dalam pembuatan skripsi, sering kali ditemui mahasiswa membuat KERANGKA BERPIKIR yg mirip dgn IDENTIFIKASI MASALAH.</a:t>
            </a:r>
          </a:p>
          <a:p>
            <a:pPr marL="444500" indent="0">
              <a:spcBef>
                <a:spcPts val="0"/>
              </a:spcBef>
              <a:buNone/>
            </a:pPr>
            <a:r>
              <a:rPr lang="id-ID" dirty="0" smtClean="0">
                <a:sym typeface="Wingdings" panose="05000000000000000000" pitchFamily="2" charset="2"/>
              </a:rPr>
              <a:t> lihat pedoman skripsi hlm 19 &amp; 20.</a:t>
            </a:r>
            <a:endParaRPr lang="id-ID" dirty="0" smtClean="0"/>
          </a:p>
          <a:p>
            <a:pPr>
              <a:spcBef>
                <a:spcPts val="0"/>
              </a:spcBef>
            </a:pPr>
            <a:r>
              <a:rPr lang="id-ID" dirty="0" smtClean="0"/>
              <a:t>Skema pada Kerangka Berpikir sering kali tdk menggambarkan apa yg mau diteliti.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4048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Identifikasi Masalah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id-ID" sz="2200" dirty="0" smtClean="0">
                <a:solidFill>
                  <a:srgbClr val="0070C0"/>
                </a:solidFill>
              </a:rPr>
              <a:t>Pedoman Penyusunan Skripsi hlm 19</a:t>
            </a:r>
          </a:p>
          <a:p>
            <a:pPr>
              <a:spcBef>
                <a:spcPts val="0"/>
              </a:spcBef>
            </a:pPr>
            <a:r>
              <a:rPr lang="id-ID" dirty="0" smtClean="0"/>
              <a:t>Memuat penjelasan secara terinci &amp; menyatakan secara jelas serta spesifik mengenai permasalahan yg akan diteliti.</a:t>
            </a:r>
          </a:p>
          <a:p>
            <a:pPr>
              <a:spcBef>
                <a:spcPts val="0"/>
              </a:spcBef>
            </a:pPr>
            <a:r>
              <a:rPr lang="id-ID" dirty="0"/>
              <a:t>Uraikan pokok-pokok </a:t>
            </a:r>
            <a:r>
              <a:rPr lang="id-ID" dirty="0" smtClean="0"/>
              <a:t>bahasan </a:t>
            </a:r>
            <a:r>
              <a:rPr lang="id-ID" dirty="0"/>
              <a:t>dari masing-masing variabel.</a:t>
            </a:r>
          </a:p>
          <a:p>
            <a:pPr>
              <a:spcBef>
                <a:spcPts val="0"/>
              </a:spcBef>
            </a:pPr>
            <a:r>
              <a:rPr lang="id-ID" dirty="0" smtClean="0"/>
              <a:t>Definisikan masalah secara operasional ke dlm rumusan yg terukur atau dpt diamati.</a:t>
            </a:r>
          </a:p>
          <a:p>
            <a:pPr>
              <a:spcBef>
                <a:spcPts val="0"/>
              </a:spcBef>
            </a:pPr>
            <a:r>
              <a:rPr lang="id-ID" dirty="0" smtClean="0"/>
              <a:t>Diajukan dlm bentuk kalimat pertanyaan ttg variabel yg telah dirumuskan, apakah ada pengaruh /perbedaan / hubungan antara variabel tsb (pada bagian akhir).</a:t>
            </a:r>
          </a:p>
          <a:p>
            <a:pPr>
              <a:spcBef>
                <a:spcPts val="0"/>
              </a:spcBef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8913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CC00CC"/>
                </a:solidFill>
              </a:rPr>
              <a:t>Kerangka Berpikir</a:t>
            </a:r>
            <a:endParaRPr lang="id-ID" dirty="0">
              <a:solidFill>
                <a:srgbClr val="CC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id-ID" sz="2200" dirty="0" smtClean="0">
                <a:solidFill>
                  <a:srgbClr val="0070C0"/>
                </a:solidFill>
              </a:rPr>
              <a:t>Pedoman Penyusunan Skripsi hlm 20</a:t>
            </a:r>
          </a:p>
          <a:p>
            <a:pPr>
              <a:spcBef>
                <a:spcPts val="0"/>
              </a:spcBef>
            </a:pPr>
            <a:r>
              <a:rPr lang="id-ID" dirty="0" smtClean="0">
                <a:solidFill>
                  <a:srgbClr val="C00000"/>
                </a:solidFill>
              </a:rPr>
              <a:t>= kerangka berpikir peneliti dlm menguraikan permasalahan yg akan diteliti.</a:t>
            </a:r>
          </a:p>
          <a:p>
            <a:pPr>
              <a:spcBef>
                <a:spcPts val="0"/>
              </a:spcBef>
            </a:pPr>
            <a:r>
              <a:rPr lang="id-ID" dirty="0" smtClean="0"/>
              <a:t>Penjelasan mengenai variabel2 yg akan diteliti digambarkan secara jelas, runtut, &amp; sistematis.</a:t>
            </a:r>
          </a:p>
          <a:p>
            <a:pPr>
              <a:spcBef>
                <a:spcPts val="0"/>
              </a:spcBef>
            </a:pPr>
            <a:r>
              <a:rPr lang="id-ID" dirty="0" smtClean="0"/>
              <a:t>Apabila antar variabel akan dilihat hubungan/perbedaan/ pengaruh, maka penting digambarkan bgmn hubungan / perbedaan / pengaruhnya secara teoritis.</a:t>
            </a:r>
          </a:p>
          <a:p>
            <a:pPr>
              <a:spcBef>
                <a:spcPts val="0"/>
              </a:spcBef>
            </a:pPr>
            <a:r>
              <a:rPr lang="id-ID" dirty="0" smtClean="0"/>
              <a:t>Kaitan antar variabel perlu diperkuat dgn landasan teoritis, berupa teori2 penting yg dibutuhkan utk menjelaskan per-asalahan dlm penelitian, serta diuraikan secara sistematis &amp; logis.</a:t>
            </a:r>
          </a:p>
          <a:p>
            <a:pPr>
              <a:spcBef>
                <a:spcPts val="0"/>
              </a:spcBef>
            </a:pPr>
            <a:r>
              <a:rPr lang="id-ID" dirty="0"/>
              <a:t>Dapat digambarkan secara skematis.</a:t>
            </a:r>
          </a:p>
          <a:p>
            <a:pPr marL="0" indent="0">
              <a:spcBef>
                <a:spcPts val="0"/>
              </a:spcBef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8947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PERBEDAAN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id-ID" dirty="0" smtClean="0">
                <a:solidFill>
                  <a:srgbClr val="00B050"/>
                </a:solidFill>
              </a:rPr>
              <a:t>Jadi, apa perbedaan antara IDENTIFIKASI MASALAH &amp; KERANGKA BERPIKIR?</a:t>
            </a:r>
          </a:p>
          <a:p>
            <a:pPr>
              <a:spcBef>
                <a:spcPts val="0"/>
              </a:spcBef>
            </a:pPr>
            <a:r>
              <a:rPr lang="id-ID" dirty="0" smtClean="0">
                <a:solidFill>
                  <a:srgbClr val="FF0000"/>
                </a:solidFill>
              </a:rPr>
              <a:t>Identifikasi Masalah:</a:t>
            </a:r>
          </a:p>
          <a:p>
            <a:pPr marL="538163">
              <a:spcBef>
                <a:spcPts val="0"/>
              </a:spcBef>
            </a:pPr>
            <a:r>
              <a:rPr lang="id-ID" sz="2000" dirty="0" smtClean="0"/>
              <a:t>Ringkasan dr latar belakang berkaitan dgn fakta/data &amp; studi2 sblmnya.</a:t>
            </a:r>
          </a:p>
          <a:p>
            <a:pPr marL="538163">
              <a:spcBef>
                <a:spcPts val="0"/>
              </a:spcBef>
            </a:pPr>
            <a:r>
              <a:rPr lang="id-ID" sz="2000" dirty="0" smtClean="0"/>
              <a:t>Indikasi dari variabel (bgmn perilaku yg tinggi &amp; rendah dlm variabel terkait dgn fenomena).</a:t>
            </a:r>
          </a:p>
          <a:p>
            <a:pPr marL="538163">
              <a:spcBef>
                <a:spcPts val="0"/>
              </a:spcBef>
            </a:pPr>
            <a:r>
              <a:rPr lang="id-ID" sz="2000" dirty="0" smtClean="0"/>
              <a:t>Tanpa pemaparan teoritis (hanya definisi variabel).</a:t>
            </a:r>
          </a:p>
          <a:p>
            <a:pPr marL="538163">
              <a:spcBef>
                <a:spcPts val="0"/>
              </a:spcBef>
            </a:pPr>
            <a:r>
              <a:rPr lang="id-ID" sz="2000" dirty="0" smtClean="0"/>
              <a:t>Mengarahkan ke permasalahan yg mau diteliti (diakhiri pertanyaan penelitian).</a:t>
            </a:r>
          </a:p>
          <a:p>
            <a:pPr>
              <a:spcBef>
                <a:spcPts val="0"/>
              </a:spcBef>
            </a:pPr>
            <a:r>
              <a:rPr lang="id-ID" dirty="0" smtClean="0">
                <a:solidFill>
                  <a:srgbClr val="CC00CC"/>
                </a:solidFill>
              </a:rPr>
              <a:t>Kerangka Berpikir:</a:t>
            </a:r>
          </a:p>
          <a:p>
            <a:pPr marL="538163" indent="-163513">
              <a:spcBef>
                <a:spcPts val="0"/>
              </a:spcBef>
            </a:pPr>
            <a:r>
              <a:rPr lang="id-ID" sz="2000" dirty="0" smtClean="0"/>
              <a:t>Lanjutan dari identifikasi masalah, dgn memasukkan teori (misal: faktor penyebab).</a:t>
            </a:r>
          </a:p>
          <a:p>
            <a:pPr marL="538163" indent="-163513">
              <a:spcBef>
                <a:spcPts val="0"/>
              </a:spcBef>
            </a:pPr>
            <a:r>
              <a:rPr lang="id-ID" sz="2000" dirty="0" smtClean="0"/>
              <a:t>Diakhiri dgn skema (utk penelitian hub/korelasi, perbedaan, &amp; pengaruh).</a:t>
            </a:r>
          </a:p>
          <a:p>
            <a:pPr>
              <a:spcBef>
                <a:spcPts val="0"/>
              </a:spcBef>
            </a:pPr>
            <a:endParaRPr lang="id-ID" sz="2000" dirty="0" smtClean="0"/>
          </a:p>
        </p:txBody>
      </p:sp>
    </p:spTree>
    <p:extLst>
      <p:ext uri="{BB962C8B-B14F-4D97-AF65-F5344CB8AC3E}">
        <p14:creationId xmlns:p14="http://schemas.microsoft.com/office/powerpoint/2010/main" val="89380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SKEMA KERANGKA BERPIKIR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id-ID" dirty="0" smtClean="0"/>
              <a:t>Harus spesifik sesuai dgn permasalahan yg diteliti.</a:t>
            </a:r>
          </a:p>
          <a:p>
            <a:pPr>
              <a:spcBef>
                <a:spcPts val="0"/>
              </a:spcBef>
            </a:pPr>
            <a:r>
              <a:rPr lang="id-ID" dirty="0" smtClean="0"/>
              <a:t>Kotak menunjukkan hal atau variabel yg ingin diungkap.</a:t>
            </a:r>
          </a:p>
          <a:p>
            <a:pPr>
              <a:spcBef>
                <a:spcPts val="0"/>
              </a:spcBef>
            </a:pPr>
            <a:r>
              <a:rPr lang="id-ID" dirty="0" smtClean="0"/>
              <a:t>Panah menunjukkan dugaan hubungan antar variabel.</a:t>
            </a:r>
          </a:p>
          <a:p>
            <a:pPr>
              <a:spcBef>
                <a:spcPts val="0"/>
              </a:spcBef>
            </a:pPr>
            <a:r>
              <a:rPr lang="id-ID" dirty="0" smtClean="0"/>
              <a:t>Korelasi/hubungan : variabel 1 ↔ variabel 2</a:t>
            </a:r>
          </a:p>
          <a:p>
            <a:pPr>
              <a:spcBef>
                <a:spcPts val="0"/>
              </a:spcBef>
            </a:pPr>
            <a:r>
              <a:rPr lang="id-ID" dirty="0" smtClean="0"/>
              <a:t>Pengaruh : IV → DV</a:t>
            </a:r>
          </a:p>
          <a:p>
            <a:pPr>
              <a:spcBef>
                <a:spcPts val="0"/>
              </a:spcBef>
            </a:pPr>
            <a:endParaRPr lang="id-ID" dirty="0" smtClean="0"/>
          </a:p>
          <a:p>
            <a:pPr>
              <a:spcBef>
                <a:spcPts val="0"/>
              </a:spcBef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58400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389" y="1715294"/>
            <a:ext cx="8153399" cy="4343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7200" y="796815"/>
            <a:ext cx="79741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penderita</a:t>
            </a:r>
            <a:r>
              <a:rPr lang="en-US" dirty="0"/>
              <a:t> </a:t>
            </a:r>
            <a:r>
              <a:rPr lang="en-US" dirty="0" err="1"/>
              <a:t>skizofrenia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3242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d-ID" dirty="0" smtClean="0"/>
              <a:t>Kerangka </a:t>
            </a:r>
            <a:r>
              <a:rPr lang="id-ID" dirty="0" smtClean="0"/>
              <a:t>Berpikir (berikan perbaikan)</a:t>
            </a:r>
            <a:endParaRPr lang="id-ID" dirty="0"/>
          </a:p>
        </p:txBody>
      </p:sp>
      <p:pic>
        <p:nvPicPr>
          <p:cNvPr id="4" name="Content Placeholder 3" descr="PTS kerangka brpikir.png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57158" y="1857364"/>
            <a:ext cx="8410238" cy="4453980"/>
          </a:xfrm>
        </p:spPr>
      </p:pic>
      <p:sp>
        <p:nvSpPr>
          <p:cNvPr id="3" name="Rectangle 2"/>
          <p:cNvSpPr/>
          <p:nvPr/>
        </p:nvSpPr>
        <p:spPr>
          <a:xfrm>
            <a:off x="357158" y="1175837"/>
            <a:ext cx="84102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/>
              <a:t>PENGARUH POLA ASUH TERHADAP KEDISIPLINAN BELAJAR MAHASISWA UNIVERSITAS ESA UNGGUL</a:t>
            </a:r>
          </a:p>
        </p:txBody>
      </p:sp>
    </p:spTree>
    <p:extLst>
      <p:ext uri="{BB962C8B-B14F-4D97-AF65-F5344CB8AC3E}">
        <p14:creationId xmlns:p14="http://schemas.microsoft.com/office/powerpoint/2010/main" val="41534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a unggul 20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354FA26-DF42-4A5C-A6F9-6E98B93C76D7}" vid="{BF65A41C-7C5D-4184-B732-14E8E24BE8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 2017</Template>
  <TotalTime>119</TotalTime>
  <Words>492</Words>
  <Application>Microsoft Office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Narrow</vt:lpstr>
      <vt:lpstr>Calibri</vt:lpstr>
      <vt:lpstr>DejaVu Sans</vt:lpstr>
      <vt:lpstr>Times New Roman</vt:lpstr>
      <vt:lpstr>Wingdings</vt:lpstr>
      <vt:lpstr>esa unggul 2017</vt:lpstr>
      <vt:lpstr>Kerangka Berpikir</vt:lpstr>
      <vt:lpstr>KEMAMPUAN AKHIR YANG DIHARAPKAN</vt:lpstr>
      <vt:lpstr>KESALAHAN YG SERING TERJADI</vt:lpstr>
      <vt:lpstr>Identifikasi Masalah</vt:lpstr>
      <vt:lpstr>Kerangka Berpikir</vt:lpstr>
      <vt:lpstr>PERBEDAAN</vt:lpstr>
      <vt:lpstr>SKEMA KERANGKA BERPIKIR</vt:lpstr>
      <vt:lpstr>PowerPoint Presentation</vt:lpstr>
      <vt:lpstr>Kerangka Berpikir (berikan perbaikan)</vt:lpstr>
      <vt:lpstr>Kerangka Berpikir (berikan perbaikan)</vt:lpstr>
      <vt:lpstr>Kerangka Berpikir (berikan perbaikan)</vt:lpstr>
      <vt:lpstr>Kerangka Berpikir (berikan perbaikan)</vt:lpstr>
      <vt:lpstr>Kerangka Berpikir (berikan perbaikan)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Kerangka Berpikir</dc:title>
  <dc:creator>aries yulianto</dc:creator>
  <cp:lastModifiedBy>aries yulianto</cp:lastModifiedBy>
  <cp:revision>14</cp:revision>
  <dcterms:created xsi:type="dcterms:W3CDTF">2017-10-24T09:32:09Z</dcterms:created>
  <dcterms:modified xsi:type="dcterms:W3CDTF">2017-10-31T07:50:33Z</dcterms:modified>
</cp:coreProperties>
</file>