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65" r:id="rId4"/>
    <p:sldId id="271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36513" y="-26988"/>
            <a:ext cx="9204326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6831" y="1698625"/>
            <a:ext cx="5470376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16831" y="3405369"/>
            <a:ext cx="5470375" cy="1391783"/>
          </a:xfrm>
        </p:spPr>
        <p:txBody>
          <a:bodyPr/>
          <a:lstStyle>
            <a:lvl1pPr marL="0" indent="0" algn="ctr" eaLnBrk="1" hangingPunct="1">
              <a:spcBef>
                <a:spcPct val="0"/>
              </a:spcBef>
              <a:buFontTx/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D6CA1-3E25-4769-BB44-78E1129ADB8F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B0A94-138C-426A-B1BC-324DAA908B8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961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20688"/>
            <a:ext cx="2057400" cy="5505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20688"/>
            <a:ext cx="6019800" cy="5505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D6CA1-3E25-4769-BB44-78E1129ADB8F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B0A94-138C-426A-B1BC-324DAA908B8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687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D6CA1-3E25-4769-BB44-78E1129ADB8F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B0A94-138C-426A-B1BC-324DAA908B8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52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D6CA1-3E25-4769-BB44-78E1129ADB8F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B0A94-138C-426A-B1BC-324DAA908B8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40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D6CA1-3E25-4769-BB44-78E1129ADB8F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B0A94-138C-426A-B1BC-324DAA908B8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763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D6CA1-3E25-4769-BB44-78E1129ADB8F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B0A94-138C-426A-B1BC-324DAA908B8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285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D6CA1-3E25-4769-BB44-78E1129ADB8F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B0A94-138C-426A-B1BC-324DAA908B8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46189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3008313" cy="8144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0688"/>
            <a:ext cx="5111750" cy="5735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D6CA1-3E25-4769-BB44-78E1129ADB8F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B0A94-138C-426A-B1BC-324DAA908B8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7516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D6CA1-3E25-4769-BB44-78E1129ADB8F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B0A94-138C-426A-B1BC-324DAA908B8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715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2D6CA1-3E25-4769-BB44-78E1129ADB8F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B0A94-138C-426A-B1BC-324DAA908B8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936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rsil\Desktop\Smartcreative2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93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EB2D6CA1-3E25-4769-BB44-78E1129ADB8F}" type="datetimeFigureOut">
              <a:rPr lang="id-ID" smtClean="0"/>
              <a:pPr/>
              <a:t>05/12/2017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Calibri" panose="020F0502020204030204" pitchFamily="34" charset="0"/>
              </a:defRPr>
            </a:lvl1pPr>
          </a:lstStyle>
          <a:p>
            <a:fld id="{D4DB0A94-138C-426A-B1BC-324DAA908B8E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80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id-ID" dirty="0" smtClean="0"/>
              <a:t>Feedback UTS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mtClean="0">
                <a:solidFill>
                  <a:schemeClr val="bg1"/>
                </a:solidFill>
              </a:rPr>
              <a:t>Seminar </a:t>
            </a:r>
            <a:r>
              <a:rPr lang="id-ID" smtClean="0">
                <a:solidFill>
                  <a:schemeClr val="bg1"/>
                </a:solidFill>
              </a:rPr>
              <a:t>Topik </a:t>
            </a:r>
            <a:r>
              <a:rPr lang="id-ID">
                <a:solidFill>
                  <a:schemeClr val="bg1"/>
                </a:solidFill>
              </a:rPr>
              <a:t>Skripsi - </a:t>
            </a:r>
            <a:r>
              <a:rPr lang="id-ID">
                <a:solidFill>
                  <a:schemeClr val="bg1"/>
                </a:solidFill>
              </a:rPr>
              <a:t>Kuliah </a:t>
            </a:r>
            <a:r>
              <a:rPr lang="id-ID" smtClean="0">
                <a:solidFill>
                  <a:schemeClr val="bg1"/>
                </a:solidFill>
              </a:rPr>
              <a:t>8</a:t>
            </a:r>
            <a:endParaRPr lang="id-ID" dirty="0" smtClean="0">
              <a:solidFill>
                <a:schemeClr val="bg1"/>
              </a:solidFill>
            </a:endParaRPr>
          </a:p>
          <a:p>
            <a:r>
              <a:rPr lang="id-ID" dirty="0" smtClean="0">
                <a:solidFill>
                  <a:schemeClr val="bg1"/>
                </a:solidFill>
              </a:rPr>
              <a:t>Aries </a:t>
            </a:r>
            <a:r>
              <a:rPr lang="id-ID" dirty="0" smtClean="0">
                <a:solidFill>
                  <a:schemeClr val="bg1"/>
                </a:solidFill>
              </a:rPr>
              <a:t>Yulianto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Fakultas Psikologi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Mahasiwa </a:t>
            </a:r>
            <a:r>
              <a:rPr lang="id-ID" dirty="0"/>
              <a:t>mampu </a:t>
            </a:r>
            <a:r>
              <a:rPr lang="id-ID" dirty="0" smtClean="0"/>
              <a:t>memahami kekurangan-kekurangan dari proposal bab 1 yang dibuatnya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8504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Feedback UTS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id-ID" sz="2600" dirty="0" smtClean="0"/>
              <a:t>Sistematika penulisan (hlm, spasi, subbab).</a:t>
            </a:r>
          </a:p>
          <a:p>
            <a:pPr>
              <a:spcBef>
                <a:spcPts val="0"/>
              </a:spcBef>
            </a:pPr>
            <a:r>
              <a:rPr lang="id-ID" sz="2600" dirty="0"/>
              <a:t>Penulisan daftar pustaka</a:t>
            </a:r>
            <a:r>
              <a:rPr lang="id-ID" sz="26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id-ID" sz="2600" dirty="0" smtClean="0"/>
              <a:t>Banyak asumsi, tanpa dasar (data/fakta, teori, studi).</a:t>
            </a:r>
          </a:p>
          <a:p>
            <a:pPr>
              <a:spcBef>
                <a:spcPts val="0"/>
              </a:spcBef>
            </a:pPr>
            <a:r>
              <a:rPr lang="id-ID" sz="2600" dirty="0"/>
              <a:t>Teori dibahas dulu, bukannya fenomena.</a:t>
            </a:r>
          </a:p>
          <a:p>
            <a:pPr>
              <a:spcBef>
                <a:spcPts val="0"/>
              </a:spcBef>
            </a:pPr>
            <a:r>
              <a:rPr lang="id-ID" sz="2600" dirty="0" smtClean="0"/>
              <a:t>Banyak teori tapi tidak dikaitkan dgn fenomena (fenomena tdk dibahas).</a:t>
            </a:r>
            <a:endParaRPr lang="id-ID" sz="2600" dirty="0"/>
          </a:p>
          <a:p>
            <a:pPr>
              <a:spcBef>
                <a:spcPts val="0"/>
              </a:spcBef>
            </a:pPr>
            <a:r>
              <a:rPr lang="id-ID" sz="2600" dirty="0" smtClean="0"/>
              <a:t>Tidak sesuai dgn alur/hal-hal yg seharusnya ada di latar belakang. </a:t>
            </a:r>
            <a:r>
              <a:rPr lang="id-ID" sz="2600" dirty="0" smtClean="0">
                <a:sym typeface="Wingdings" panose="05000000000000000000" pitchFamily="2" charset="2"/>
              </a:rPr>
              <a:t> pembahasan tidak ‘mengalir’</a:t>
            </a:r>
            <a:endParaRPr lang="id-ID" sz="2600" dirty="0" smtClean="0"/>
          </a:p>
          <a:p>
            <a:pPr>
              <a:spcBef>
                <a:spcPts val="0"/>
              </a:spcBef>
            </a:pPr>
            <a:r>
              <a:rPr lang="id-ID" sz="2600" dirty="0" smtClean="0"/>
              <a:t>3 studi sblmnya.</a:t>
            </a:r>
          </a:p>
          <a:p>
            <a:pPr>
              <a:spcBef>
                <a:spcPts val="0"/>
              </a:spcBef>
            </a:pPr>
            <a:endParaRPr lang="id-ID" sz="2600" dirty="0" smtClean="0"/>
          </a:p>
          <a:p>
            <a:pPr>
              <a:spcBef>
                <a:spcPts val="0"/>
              </a:spcBef>
            </a:pPr>
            <a:endParaRPr lang="id-ID" sz="2600" dirty="0"/>
          </a:p>
        </p:txBody>
      </p:sp>
    </p:spTree>
    <p:extLst>
      <p:ext uri="{BB962C8B-B14F-4D97-AF65-F5344CB8AC3E}">
        <p14:creationId xmlns:p14="http://schemas.microsoft.com/office/powerpoint/2010/main" val="2457117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Feedback UTS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id-ID" sz="2600" dirty="0" smtClean="0"/>
              <a:t>Analisis </a:t>
            </a:r>
            <a:r>
              <a:rPr lang="id-ID" sz="2600" dirty="0" smtClean="0"/>
              <a:t>pilot study (wawancara) tdk dikaitkan dgn fenomena &amp; teori. Isi sama dgn wawancara. Tdk ada pertanyaannya</a:t>
            </a:r>
          </a:p>
          <a:p>
            <a:pPr>
              <a:spcBef>
                <a:spcPts val="0"/>
              </a:spcBef>
            </a:pPr>
            <a:r>
              <a:rPr lang="id-ID" sz="2600" dirty="0" smtClean="0"/>
              <a:t>Identifikasi masalah &amp; kerangka berpikir.</a:t>
            </a:r>
          </a:p>
          <a:p>
            <a:pPr>
              <a:spcBef>
                <a:spcPts val="0"/>
              </a:spcBef>
            </a:pPr>
            <a:r>
              <a:rPr lang="id-ID" sz="2600" dirty="0" smtClean="0"/>
              <a:t>Mengutip, parafrase, meringkas.</a:t>
            </a:r>
          </a:p>
          <a:p>
            <a:pPr>
              <a:spcBef>
                <a:spcPts val="0"/>
              </a:spcBef>
            </a:pPr>
            <a:r>
              <a:rPr lang="id-ID" sz="2600" dirty="0" smtClean="0"/>
              <a:t>Kata-kata “dalam penelitian ini”, “peneliti memilih”.</a:t>
            </a:r>
          </a:p>
          <a:p>
            <a:pPr>
              <a:spcBef>
                <a:spcPts val="0"/>
              </a:spcBef>
            </a:pPr>
            <a:r>
              <a:rPr lang="id-ID" sz="2600" dirty="0" smtClean="0"/>
              <a:t>Belum ada penelitian sebelumnya...</a:t>
            </a:r>
          </a:p>
          <a:p>
            <a:pPr>
              <a:spcBef>
                <a:spcPts val="0"/>
              </a:spcBef>
            </a:pPr>
            <a:r>
              <a:rPr lang="id-ID" sz="2600" dirty="0" smtClean="0"/>
              <a:t>cari/baca utk referensi variabel.</a:t>
            </a:r>
          </a:p>
          <a:p>
            <a:pPr>
              <a:spcBef>
                <a:spcPts val="0"/>
              </a:spcBef>
            </a:pPr>
            <a:endParaRPr lang="id-ID" sz="2600" dirty="0" smtClean="0"/>
          </a:p>
          <a:p>
            <a:pPr>
              <a:spcBef>
                <a:spcPts val="0"/>
              </a:spcBef>
            </a:pPr>
            <a:endParaRPr lang="id-ID" sz="2600" dirty="0"/>
          </a:p>
        </p:txBody>
      </p:sp>
    </p:spTree>
    <p:extLst>
      <p:ext uri="{BB962C8B-B14F-4D97-AF65-F5344CB8AC3E}">
        <p14:creationId xmlns:p14="http://schemas.microsoft.com/office/powerpoint/2010/main" val="2621758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id-ID" sz="3400" dirty="0" smtClean="0">
                <a:solidFill>
                  <a:srgbClr val="FF0000"/>
                </a:solidFill>
              </a:rPr>
              <a:t>Apa yang perlu ditulis dalam </a:t>
            </a:r>
            <a:br>
              <a:rPr lang="id-ID" sz="3400" dirty="0" smtClean="0">
                <a:solidFill>
                  <a:srgbClr val="FF0000"/>
                </a:solidFill>
              </a:rPr>
            </a:br>
            <a:r>
              <a:rPr lang="id-ID" sz="3400" dirty="0" smtClean="0">
                <a:solidFill>
                  <a:srgbClr val="FF0000"/>
                </a:solidFill>
              </a:rPr>
              <a:t>Latar Belakang?</a:t>
            </a:r>
            <a:endParaRPr lang="id-ID" sz="3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54461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600" dirty="0" err="1" smtClean="0">
                <a:solidFill>
                  <a:srgbClr val="0070C0"/>
                </a:solidFill>
              </a:rPr>
              <a:t>Secara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</a:rPr>
              <a:t>umum</a:t>
            </a:r>
            <a:r>
              <a:rPr lang="en-US" sz="2600" dirty="0" smtClean="0">
                <a:solidFill>
                  <a:srgbClr val="0070C0"/>
                </a:solidFill>
              </a:rPr>
              <a:t>, </a:t>
            </a:r>
            <a:r>
              <a:rPr lang="id-ID" sz="2600" dirty="0" smtClean="0">
                <a:solidFill>
                  <a:srgbClr val="0070C0"/>
                </a:solidFill>
              </a:rPr>
              <a:t>berisi</a:t>
            </a:r>
            <a:r>
              <a:rPr lang="en-US" sz="2600" dirty="0" smtClean="0">
                <a:solidFill>
                  <a:srgbClr val="0070C0"/>
                </a:solidFill>
              </a:rPr>
              <a:t>: </a:t>
            </a:r>
            <a:endParaRPr lang="id-ID" sz="2600" dirty="0" smtClean="0">
              <a:solidFill>
                <a:srgbClr val="0070C0"/>
              </a:solidFill>
            </a:endParaRP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id-ID" sz="2600" dirty="0" smtClean="0"/>
              <a:t>pengungkapan konteks dari gejala/fenomena,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id-ID" sz="2600" dirty="0" smtClean="0"/>
              <a:t>perkenalan gejala yg </a:t>
            </a:r>
            <a:r>
              <a:rPr lang="en-US" sz="2600" dirty="0" err="1" smtClean="0"/>
              <a:t>akan</a:t>
            </a:r>
            <a:r>
              <a:rPr lang="en-US" sz="2600" dirty="0" smtClean="0"/>
              <a:t> </a:t>
            </a:r>
            <a:r>
              <a:rPr lang="en-US" sz="2600" dirty="0" err="1" smtClean="0"/>
              <a:t>diteliti</a:t>
            </a:r>
            <a:r>
              <a:rPr lang="en-US" sz="2600" dirty="0" smtClean="0"/>
              <a:t> </a:t>
            </a:r>
            <a:r>
              <a:rPr lang="id-ID" sz="2600" dirty="0" smtClean="0"/>
              <a:t>&amp;</a:t>
            </a:r>
            <a:r>
              <a:rPr lang="en-US" sz="2600" dirty="0" smtClean="0"/>
              <a:t> </a:t>
            </a:r>
            <a:r>
              <a:rPr lang="en-US" sz="2600" dirty="0" err="1" smtClean="0"/>
              <a:t>memiliki</a:t>
            </a:r>
            <a:r>
              <a:rPr lang="en-US" sz="2600" dirty="0" smtClean="0"/>
              <a:t> </a:t>
            </a:r>
            <a:r>
              <a:rPr lang="en-US" sz="2600" dirty="0" err="1" smtClean="0"/>
              <a:t>kelayakan</a:t>
            </a:r>
            <a:r>
              <a:rPr lang="en-US" sz="2600" dirty="0" smtClean="0"/>
              <a:t> </a:t>
            </a:r>
            <a:r>
              <a:rPr lang="en-US" sz="2600" dirty="0" err="1" smtClean="0"/>
              <a:t>utk</a:t>
            </a:r>
            <a:r>
              <a:rPr lang="id-ID" sz="2600" dirty="0" smtClean="0"/>
              <a:t> diteliti,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id-ID" sz="2600" dirty="0" smtClean="0"/>
              <a:t>perkenalan variabel</a:t>
            </a:r>
            <a:r>
              <a:rPr lang="en-US" sz="2600" dirty="0" smtClean="0"/>
              <a:t> &amp;</a:t>
            </a:r>
            <a:r>
              <a:rPr lang="id-ID" sz="2600" dirty="0" smtClean="0"/>
              <a:t> kaitan antar variabel (teori),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id-ID" sz="2600" dirty="0" smtClean="0"/>
              <a:t>penyajian data/informasi ttg kondisi yg ada di lapangan shg terlihat kesenjangan dgn kondisi yg di</a:t>
            </a:r>
            <a:r>
              <a:rPr lang="en-US" sz="2600" dirty="0" smtClean="0"/>
              <a:t>h</a:t>
            </a:r>
            <a:r>
              <a:rPr lang="id-ID" sz="2600" dirty="0" smtClean="0"/>
              <a:t>arapkan,</a:t>
            </a:r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id-ID" sz="2600" dirty="0" smtClean="0"/>
              <a:t>Pengungkapan studi/penelitian2 sblmnya</a:t>
            </a:r>
            <a:r>
              <a:rPr lang="id-ID" sz="2600" i="1" dirty="0"/>
              <a:t>,</a:t>
            </a:r>
            <a:endParaRPr lang="id-ID" sz="2600" i="1" dirty="0" smtClean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id-ID" sz="2600" dirty="0" smtClean="0"/>
              <a:t>Perbedaan penelitian ini dgn penelitian2 sblmnya,</a:t>
            </a:r>
            <a:r>
              <a:rPr lang="en-US" sz="2600" dirty="0" smtClean="0"/>
              <a:t> </a:t>
            </a:r>
            <a:endParaRPr lang="id-ID" sz="2600" dirty="0" smtClean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r>
              <a:rPr lang="en-US" sz="2600" dirty="0" smtClean="0"/>
              <a:t>r</a:t>
            </a:r>
            <a:r>
              <a:rPr lang="id-ID" sz="2600" dirty="0" smtClean="0"/>
              <a:t>umusan masalah atau pertanyaan penelitian (paragraf akhir dari </a:t>
            </a:r>
            <a:r>
              <a:rPr lang="en-US" sz="2600" dirty="0" smtClean="0"/>
              <a:t>l</a:t>
            </a:r>
            <a:r>
              <a:rPr lang="id-ID" sz="2600" dirty="0" smtClean="0"/>
              <a:t>atar </a:t>
            </a:r>
            <a:r>
              <a:rPr lang="en-US" sz="2600" dirty="0" smtClean="0"/>
              <a:t>b</a:t>
            </a:r>
            <a:r>
              <a:rPr lang="id-ID" sz="2600" dirty="0" smtClean="0"/>
              <a:t>elakang)</a:t>
            </a:r>
          </a:p>
        </p:txBody>
      </p:sp>
    </p:spTree>
    <p:extLst>
      <p:ext uri="{BB962C8B-B14F-4D97-AF65-F5344CB8AC3E}">
        <p14:creationId xmlns:p14="http://schemas.microsoft.com/office/powerpoint/2010/main" val="351930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Checklist Umum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d-ID" dirty="0" smtClean="0"/>
              <a:t> Format penulisan skripsi (ukuran kertas, margin, no. Hlm, font, bab &amp; subbab, spasi, dsb).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d-ID" dirty="0" smtClean="0"/>
              <a:t> Setiap referensi pada isi skripsi ada di daftar pustaka.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d-ID" dirty="0" smtClean="0"/>
              <a:t> Penulisan setiap literatur di daftar pustaka berdasarkan A.P.A.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d-ID" dirty="0"/>
              <a:t> </a:t>
            </a:r>
            <a:r>
              <a:rPr lang="id-ID" dirty="0" smtClean="0"/>
              <a:t>Referensi kredibel/dpt dipercaya.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7103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Checklist Bab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d-ID" dirty="0" smtClean="0"/>
              <a:t>Data &amp; fakta berupa angka, &amp; dari sumber yg relevan.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d-ID" dirty="0" smtClean="0"/>
              <a:t>Analisis pilot study dikaitkan dgn variabel.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d-ID" dirty="0"/>
              <a:t> </a:t>
            </a:r>
            <a:r>
              <a:rPr lang="id-ID" dirty="0" smtClean="0"/>
              <a:t>hanya 1 definisi variabel, dimana definisi ini akan dipakai seterusnya.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d-ID" dirty="0"/>
              <a:t> </a:t>
            </a:r>
            <a:r>
              <a:rPr lang="id-ID" dirty="0" smtClean="0"/>
              <a:t>3 bh atau lebih studi sebelumnya yg relevan.</a:t>
            </a:r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d-ID" dirty="0" smtClean="0"/>
              <a:t>Identifikasi masalah </a:t>
            </a:r>
            <a:r>
              <a:rPr lang="id-ID" dirty="0" smtClean="0">
                <a:sym typeface="Wingdings" panose="05000000000000000000" pitchFamily="2" charset="2"/>
              </a:rPr>
              <a:t> hlm 19</a:t>
            </a:r>
            <a:endParaRPr lang="id-ID" dirty="0" smtClean="0"/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id-ID" dirty="0" smtClean="0"/>
              <a:t> Kerangka berpikir mengkaitkan fenomena &amp; teori. </a:t>
            </a:r>
            <a:r>
              <a:rPr lang="id-ID" dirty="0" smtClean="0">
                <a:sym typeface="Wingdings" panose="05000000000000000000" pitchFamily="2" charset="2"/>
              </a:rPr>
              <a:t> hlm 20</a:t>
            </a:r>
            <a:endParaRPr lang="id-ID" dirty="0" smtClean="0"/>
          </a:p>
          <a:p>
            <a:pPr marL="628650" indent="-271463">
              <a:spcBef>
                <a:spcPts val="0"/>
              </a:spcBef>
              <a:buNone/>
            </a:pPr>
            <a:r>
              <a:rPr lang="id-ID" dirty="0"/>
              <a:t> </a:t>
            </a:r>
            <a:r>
              <a:rPr lang="id-ID" sz="2900" dirty="0" smtClean="0"/>
              <a:t>utk hub./perbedaan/pengaruh antar variabel, ungkapkan penjelasan logis &amp; teoritisnya.</a:t>
            </a:r>
            <a:endParaRPr lang="id-ID" sz="2900" dirty="0"/>
          </a:p>
        </p:txBody>
      </p:sp>
    </p:spTree>
    <p:extLst>
      <p:ext uri="{BB962C8B-B14F-4D97-AF65-F5344CB8AC3E}">
        <p14:creationId xmlns:p14="http://schemas.microsoft.com/office/powerpoint/2010/main" val="312311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sa unggul 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354FA26-DF42-4A5C-A6F9-6E98B93C76D7}" vid="{BF65A41C-7C5D-4184-B732-14E8E24BE8A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 2017</Template>
  <TotalTime>551</TotalTime>
  <Words>355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esa unggul 2017</vt:lpstr>
      <vt:lpstr>Feedback UTS</vt:lpstr>
      <vt:lpstr>KEMAMPUAN AKHIR YANG DIHARAPKAN</vt:lpstr>
      <vt:lpstr>Feedback UTS</vt:lpstr>
      <vt:lpstr>Feedback UTS</vt:lpstr>
      <vt:lpstr>Apa yang perlu ditulis dalam  Latar Belakang?</vt:lpstr>
      <vt:lpstr>Checklist Umum</vt:lpstr>
      <vt:lpstr>Checklist Bab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yang baik dan benar</dc:title>
  <dc:creator>Aries Yulianto</dc:creator>
  <cp:lastModifiedBy>Aries Yulianto</cp:lastModifiedBy>
  <cp:revision>21</cp:revision>
  <dcterms:created xsi:type="dcterms:W3CDTF">2016-10-04T04:16:11Z</dcterms:created>
  <dcterms:modified xsi:type="dcterms:W3CDTF">2017-12-04T23:32:17Z</dcterms:modified>
</cp:coreProperties>
</file>