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73" r:id="rId3"/>
    <p:sldId id="272" r:id="rId4"/>
    <p:sldId id="257" r:id="rId5"/>
    <p:sldId id="27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CC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9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Seminar Topik Skripsi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36106-F320-456F-94EF-A896F7CDD8C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9707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2" y="1698627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2" y="3405370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C79C9-2A7E-49C9-B620-2D330C8B732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A4319-C3FF-48EA-AE03-AD9DEB0B6C6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624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90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90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C79C9-2A7E-49C9-B620-2D330C8B732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A4319-C3FF-48EA-AE03-AD9DEB0B6C6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487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C79C9-2A7E-49C9-B620-2D330C8B732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A4319-C3FF-48EA-AE03-AD9DEB0B6C6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091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C79C9-2A7E-49C9-B620-2D330C8B732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A4319-C3FF-48EA-AE03-AD9DEB0B6C6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094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14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41814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C79C9-2A7E-49C9-B620-2D330C8B732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A4319-C3FF-48EA-AE03-AD9DEB0B6C6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979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C79C9-2A7E-49C9-B620-2D330C8B732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A4319-C3FF-48EA-AE03-AD9DEB0B6C6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322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C79C9-2A7E-49C9-B620-2D330C8B732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A4319-C3FF-48EA-AE03-AD9DEB0B6C6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452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20688"/>
            <a:ext cx="3008313" cy="81441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92125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C79C9-2A7E-49C9-B620-2D330C8B732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A4319-C3FF-48EA-AE03-AD9DEB0B6C6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911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C79C9-2A7E-49C9-B620-2D330C8B732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A4319-C3FF-48EA-AE03-AD9DEB0B6C6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651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C79C9-2A7E-49C9-B620-2D330C8B732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A4319-C3FF-48EA-AE03-AD9DEB0B6C6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669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7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22C79C9-2A7E-49C9-B620-2D330C8B732A}" type="datetimeFigureOut">
              <a:rPr lang="id-ID" smtClean="0"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latin typeface="Calibri" panose="020F0502020204030204" pitchFamily="34" charset="0"/>
              </a:defRPr>
            </a:lvl1pPr>
          </a:lstStyle>
          <a:p>
            <a:fld id="{D3FA4319-C3FF-48EA-AE03-AD9DEB0B6C6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745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adanbahasa.kemdikbud.go.id/lamanbahasa/sites/default/files/PUEBI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>
                <a:solidFill>
                  <a:srgbClr val="FFFF00"/>
                </a:solidFill>
              </a:rPr>
              <a:t>PEDOMAN UMUM EJAAN</a:t>
            </a:r>
            <a:br>
              <a:rPr lang="id-ID" b="1" dirty="0">
                <a:solidFill>
                  <a:srgbClr val="FFFF00"/>
                </a:solidFill>
              </a:rPr>
            </a:br>
            <a:r>
              <a:rPr lang="id-ID" b="1" dirty="0">
                <a:solidFill>
                  <a:srgbClr val="FFFF00"/>
                </a:solidFill>
              </a:rPr>
              <a:t>BAHASA INDONESIA</a:t>
            </a:r>
            <a:r>
              <a:rPr lang="id-ID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Seminar </a:t>
            </a:r>
            <a:r>
              <a:rPr lang="id-ID" smtClean="0">
                <a:solidFill>
                  <a:schemeClr val="bg1"/>
                </a:solidFill>
              </a:rPr>
              <a:t>topik </a:t>
            </a:r>
            <a:r>
              <a:rPr lang="id-ID" smtClean="0">
                <a:solidFill>
                  <a:schemeClr val="bg1"/>
                </a:solidFill>
              </a:rPr>
              <a:t>Skripsi – </a:t>
            </a:r>
            <a:r>
              <a:rPr lang="id-ID" dirty="0" smtClean="0">
                <a:solidFill>
                  <a:schemeClr val="bg1"/>
                </a:solidFill>
              </a:rPr>
              <a:t>Kuliah </a:t>
            </a:r>
            <a:r>
              <a:rPr lang="id-ID" dirty="0" smtClean="0">
                <a:solidFill>
                  <a:schemeClr val="bg1"/>
                </a:solidFill>
              </a:rPr>
              <a:t>9</a:t>
            </a:r>
            <a:endParaRPr lang="id-ID" dirty="0" smtClean="0">
              <a:solidFill>
                <a:schemeClr val="bg1"/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Aries </a:t>
            </a:r>
            <a:r>
              <a:rPr lang="id-ID" dirty="0" smtClean="0">
                <a:solidFill>
                  <a:schemeClr val="bg1"/>
                </a:solidFill>
              </a:rPr>
              <a:t>Yulianto</a:t>
            </a:r>
          </a:p>
          <a:p>
            <a:r>
              <a:rPr lang="id-ID" dirty="0">
                <a:solidFill>
                  <a:schemeClr val="bg1"/>
                </a:solidFill>
              </a:rPr>
              <a:t>Fakultas Psikologi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8352" y="5033871"/>
            <a:ext cx="60377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/>
            <a:r>
              <a:rPr lang="id-ID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Panitia Pengembang Pedoman Bahasa Indonesia, Kementerian Pendidikan dan Kebudayaan. (2016). </a:t>
            </a:r>
            <a:r>
              <a:rPr lang="id-ID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Pedoman Umum Ejaan Bahasa Indonesia</a:t>
            </a:r>
            <a:r>
              <a:rPr lang="id-ID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Edisi keempat. Jakarta: Badan Pengembangan dan Pembinaan Bahasa. (</a:t>
            </a:r>
            <a:r>
              <a:rPr lang="id-ID" u="sng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http://badanbahasa.kemdikbud.go.id/lamanbahasa/sites/default/files/PUEBI.pdf</a:t>
            </a:r>
            <a:r>
              <a:rPr lang="id-ID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id-ID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0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Mahasiwa mampu </a:t>
            </a:r>
            <a:r>
              <a:rPr lang="id-ID" dirty="0"/>
              <a:t>menulis sesuai Pedoman Umum Ejaan bahasa Indonesia (PUEBI</a:t>
            </a:r>
            <a:r>
              <a:rPr lang="id-ID" dirty="0" smtClean="0"/>
              <a:t>)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2924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29" y="549277"/>
            <a:ext cx="8364071" cy="868363"/>
          </a:xfrm>
        </p:spPr>
        <p:txBody>
          <a:bodyPr/>
          <a:lstStyle/>
          <a:p>
            <a:r>
              <a:rPr lang="id-ID" b="1" dirty="0">
                <a:solidFill>
                  <a:srgbClr val="C00000"/>
                </a:solidFill>
              </a:rPr>
              <a:t>PEDOMAN UMUM </a:t>
            </a:r>
            <a:r>
              <a:rPr lang="id-ID" b="1" dirty="0" smtClean="0">
                <a:solidFill>
                  <a:srgbClr val="C00000"/>
                </a:solidFill>
              </a:rPr>
              <a:t>EJAAN BAHASA </a:t>
            </a:r>
            <a:r>
              <a:rPr lang="id-ID" b="1" dirty="0">
                <a:solidFill>
                  <a:srgbClr val="C00000"/>
                </a:solidFill>
              </a:rPr>
              <a:t>INDONESIA</a:t>
            </a:r>
            <a:r>
              <a:rPr lang="id-ID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117633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r>
              <a:rPr lang="id-ID" b="1" dirty="0">
                <a:solidFill>
                  <a:srgbClr val="0070C0"/>
                </a:solidFill>
              </a:rPr>
              <a:t>I. PEMAKAIAN </a:t>
            </a:r>
            <a:r>
              <a:rPr lang="id-ID" b="1" dirty="0" smtClean="0">
                <a:solidFill>
                  <a:srgbClr val="0070C0"/>
                </a:solidFill>
              </a:rPr>
              <a:t>HURUF</a:t>
            </a:r>
          </a:p>
          <a:p>
            <a:pPr marL="268288" indent="0">
              <a:spcBef>
                <a:spcPts val="0"/>
              </a:spcBef>
              <a:buNone/>
            </a:pPr>
            <a:r>
              <a:rPr lang="id-ID" dirty="0" smtClean="0"/>
              <a:t>A</a:t>
            </a:r>
            <a:r>
              <a:rPr lang="id-ID" dirty="0"/>
              <a:t>. Huruf </a:t>
            </a:r>
            <a:r>
              <a:rPr lang="id-ID" dirty="0" smtClean="0"/>
              <a:t>Abjad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B. Huruf </a:t>
            </a:r>
            <a:r>
              <a:rPr lang="id-ID" dirty="0" smtClean="0"/>
              <a:t>Vokal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C. Huruf </a:t>
            </a:r>
            <a:r>
              <a:rPr lang="id-ID" dirty="0" smtClean="0"/>
              <a:t>Konsonan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D. Huruf </a:t>
            </a:r>
            <a:r>
              <a:rPr lang="id-ID" dirty="0" smtClean="0"/>
              <a:t>Diftong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E. Gabungan Huruf </a:t>
            </a:r>
            <a:r>
              <a:rPr lang="id-ID" dirty="0" smtClean="0"/>
              <a:t>Konsonan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F. Huruf </a:t>
            </a:r>
            <a:r>
              <a:rPr lang="id-ID" dirty="0" smtClean="0"/>
              <a:t>Kapital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G. Huruf </a:t>
            </a:r>
            <a:r>
              <a:rPr lang="id-ID" dirty="0" smtClean="0"/>
              <a:t>Miring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H. Huruf </a:t>
            </a:r>
            <a:r>
              <a:rPr lang="id-ID" dirty="0" smtClean="0"/>
              <a:t>Tebal</a:t>
            </a:r>
          </a:p>
        </p:txBody>
      </p:sp>
    </p:spTree>
    <p:extLst>
      <p:ext uri="{BB962C8B-B14F-4D97-AF65-F5344CB8AC3E}">
        <p14:creationId xmlns:p14="http://schemas.microsoft.com/office/powerpoint/2010/main" val="380803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29" y="549277"/>
            <a:ext cx="8364071" cy="868363"/>
          </a:xfrm>
        </p:spPr>
        <p:txBody>
          <a:bodyPr/>
          <a:lstStyle/>
          <a:p>
            <a:r>
              <a:rPr lang="id-ID" b="1" dirty="0">
                <a:solidFill>
                  <a:srgbClr val="C00000"/>
                </a:solidFill>
              </a:rPr>
              <a:t>PEDOMAN UMUM </a:t>
            </a:r>
            <a:r>
              <a:rPr lang="id-ID" b="1" dirty="0" smtClean="0">
                <a:solidFill>
                  <a:srgbClr val="C00000"/>
                </a:solidFill>
              </a:rPr>
              <a:t>EJAAN BAHASA </a:t>
            </a:r>
            <a:r>
              <a:rPr lang="id-ID" b="1" dirty="0">
                <a:solidFill>
                  <a:srgbClr val="C00000"/>
                </a:solidFill>
              </a:rPr>
              <a:t>INDONESIA</a:t>
            </a:r>
            <a:r>
              <a:rPr lang="id-ID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117633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r>
              <a:rPr lang="id-ID" b="1" dirty="0" smtClean="0">
                <a:solidFill>
                  <a:srgbClr val="0070C0"/>
                </a:solidFill>
              </a:rPr>
              <a:t>II</a:t>
            </a:r>
            <a:r>
              <a:rPr lang="id-ID" b="1" dirty="0">
                <a:solidFill>
                  <a:srgbClr val="0070C0"/>
                </a:solidFill>
              </a:rPr>
              <a:t>. PENULISAN </a:t>
            </a:r>
            <a:r>
              <a:rPr lang="id-ID" b="1" dirty="0" smtClean="0">
                <a:solidFill>
                  <a:srgbClr val="0070C0"/>
                </a:solidFill>
              </a:rPr>
              <a:t>KATA</a:t>
            </a:r>
          </a:p>
          <a:p>
            <a:pPr marL="268288" indent="0">
              <a:spcBef>
                <a:spcPts val="0"/>
              </a:spcBef>
              <a:buNone/>
            </a:pPr>
            <a:r>
              <a:rPr lang="id-ID" dirty="0" smtClean="0"/>
              <a:t>A</a:t>
            </a:r>
            <a:r>
              <a:rPr lang="id-ID" dirty="0"/>
              <a:t>. Kata </a:t>
            </a:r>
            <a:r>
              <a:rPr lang="id-ID" dirty="0" smtClean="0"/>
              <a:t>Dasar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B. Kata </a:t>
            </a:r>
            <a:r>
              <a:rPr lang="id-ID" dirty="0" smtClean="0"/>
              <a:t>Berimbuhan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C. Bentuk </a:t>
            </a:r>
            <a:r>
              <a:rPr lang="id-ID" dirty="0" smtClean="0"/>
              <a:t>Ulang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D. Gabungan </a:t>
            </a:r>
            <a:r>
              <a:rPr lang="id-ID" dirty="0" smtClean="0"/>
              <a:t>Kata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E. Pemenggalan Kata </a:t>
            </a:r>
            <a:br>
              <a:rPr lang="id-ID" dirty="0"/>
            </a:br>
            <a:r>
              <a:rPr lang="id-ID" dirty="0"/>
              <a:t>F. Kata </a:t>
            </a:r>
            <a:r>
              <a:rPr lang="id-ID" dirty="0" smtClean="0"/>
              <a:t>Depan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G. </a:t>
            </a:r>
            <a:r>
              <a:rPr lang="id-ID" dirty="0" smtClean="0"/>
              <a:t>Partikel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H. Singkatan dan </a:t>
            </a:r>
            <a:r>
              <a:rPr lang="id-ID" dirty="0" smtClean="0"/>
              <a:t>Akronim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I. Angka dan </a:t>
            </a:r>
            <a:r>
              <a:rPr lang="id-ID" dirty="0" smtClean="0"/>
              <a:t>Bilangan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J. Kata Ganti ku-, kau-, -ku, -mu, -</a:t>
            </a:r>
            <a:r>
              <a:rPr lang="id-ID" dirty="0" smtClean="0"/>
              <a:t>nya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K. Kata Sandang si dan </a:t>
            </a:r>
            <a:r>
              <a:rPr lang="id-ID" dirty="0" smtClean="0"/>
              <a:t>sang</a:t>
            </a:r>
            <a:r>
              <a:rPr lang="id-ID" dirty="0"/>
              <a:t/>
            </a:r>
            <a:br>
              <a:rPr lang="id-ID" dirty="0"/>
            </a:b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802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29" y="549277"/>
            <a:ext cx="8364071" cy="868363"/>
          </a:xfrm>
        </p:spPr>
        <p:txBody>
          <a:bodyPr/>
          <a:lstStyle/>
          <a:p>
            <a:r>
              <a:rPr lang="id-ID" b="1" dirty="0">
                <a:solidFill>
                  <a:srgbClr val="C00000"/>
                </a:solidFill>
              </a:rPr>
              <a:t>PEDOMAN UMUM </a:t>
            </a:r>
            <a:r>
              <a:rPr lang="id-ID" b="1" dirty="0" smtClean="0">
                <a:solidFill>
                  <a:srgbClr val="C00000"/>
                </a:solidFill>
              </a:rPr>
              <a:t>EJAAN BAHASA </a:t>
            </a:r>
            <a:r>
              <a:rPr lang="id-ID" b="1" dirty="0">
                <a:solidFill>
                  <a:srgbClr val="C00000"/>
                </a:solidFill>
              </a:rPr>
              <a:t>INDONESIA</a:t>
            </a:r>
            <a:r>
              <a:rPr lang="id-ID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117633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r>
              <a:rPr lang="id-ID" b="1" dirty="0">
                <a:solidFill>
                  <a:srgbClr val="0070C0"/>
                </a:solidFill>
              </a:rPr>
              <a:t>III. PEMAKAIAN TANDA </a:t>
            </a:r>
            <a:r>
              <a:rPr lang="id-ID" b="1" dirty="0" smtClean="0">
                <a:solidFill>
                  <a:srgbClr val="0070C0"/>
                </a:solidFill>
              </a:rPr>
              <a:t>BACA</a:t>
            </a:r>
          </a:p>
          <a:p>
            <a:pPr marL="268288" indent="0">
              <a:spcBef>
                <a:spcPts val="0"/>
              </a:spcBef>
              <a:buNone/>
            </a:pPr>
            <a:r>
              <a:rPr lang="id-ID" dirty="0" smtClean="0"/>
              <a:t>A</a:t>
            </a:r>
            <a:r>
              <a:rPr lang="id-ID" dirty="0"/>
              <a:t>. Tanda Titik </a:t>
            </a:r>
            <a:r>
              <a:rPr lang="id-ID" dirty="0" smtClean="0"/>
              <a:t>(.)			B</a:t>
            </a:r>
            <a:r>
              <a:rPr lang="id-ID" dirty="0"/>
              <a:t>. Tanda Koma </a:t>
            </a:r>
            <a:r>
              <a:rPr lang="id-ID" dirty="0" smtClean="0"/>
              <a:t>(,)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C. Tanda Titik Koma </a:t>
            </a:r>
            <a:r>
              <a:rPr lang="id-ID" dirty="0" smtClean="0"/>
              <a:t>(;)		D</a:t>
            </a:r>
            <a:r>
              <a:rPr lang="id-ID" dirty="0"/>
              <a:t>. Tanda Titik Dua </a:t>
            </a:r>
            <a:r>
              <a:rPr lang="id-ID" dirty="0" smtClean="0"/>
              <a:t>(:)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E. Tanda Hubung </a:t>
            </a:r>
            <a:r>
              <a:rPr lang="id-ID" dirty="0" smtClean="0"/>
              <a:t>(-)			F</a:t>
            </a:r>
            <a:r>
              <a:rPr lang="id-ID" dirty="0"/>
              <a:t>. Tanda Pisah </a:t>
            </a:r>
            <a:r>
              <a:rPr lang="id-ID" dirty="0" smtClean="0"/>
              <a:t>(—)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G. Tanda Tanya </a:t>
            </a:r>
            <a:r>
              <a:rPr lang="id-ID" dirty="0" smtClean="0"/>
              <a:t>(?)			H</a:t>
            </a:r>
            <a:r>
              <a:rPr lang="id-ID" dirty="0"/>
              <a:t>. Tanda Seru </a:t>
            </a:r>
            <a:r>
              <a:rPr lang="id-ID" dirty="0" smtClean="0"/>
              <a:t>(!)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I. Tanda Elipsis </a:t>
            </a:r>
            <a:r>
              <a:rPr lang="id-ID" dirty="0" smtClean="0"/>
              <a:t>(...)			J</a:t>
            </a:r>
            <a:r>
              <a:rPr lang="id-ID" dirty="0"/>
              <a:t>. Tanda Petik </a:t>
            </a:r>
            <a:r>
              <a:rPr lang="id-ID" dirty="0" smtClean="0"/>
              <a:t>(“...”)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K. Tanda Petik Tunggal </a:t>
            </a:r>
            <a:r>
              <a:rPr lang="id-ID" dirty="0" smtClean="0"/>
              <a:t>(‘...’)		L</a:t>
            </a:r>
            <a:r>
              <a:rPr lang="id-ID" dirty="0"/>
              <a:t>. Tanda Kurung </a:t>
            </a:r>
            <a:r>
              <a:rPr lang="id-ID" dirty="0" smtClean="0"/>
              <a:t>((...))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M. Tanda Kurung Siku </a:t>
            </a:r>
            <a:r>
              <a:rPr lang="id-ID" dirty="0" smtClean="0"/>
              <a:t>([...])		N</a:t>
            </a:r>
            <a:r>
              <a:rPr lang="id-ID" dirty="0"/>
              <a:t>. Tanda Garis Miring </a:t>
            </a:r>
            <a:r>
              <a:rPr lang="id-ID" dirty="0" smtClean="0"/>
              <a:t>(/)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O. Tanda Penyingkat atau Apostrof </a:t>
            </a:r>
            <a:r>
              <a:rPr lang="id-ID" dirty="0" smtClean="0"/>
              <a:t>(‘)</a:t>
            </a:r>
          </a:p>
          <a:p>
            <a:pPr>
              <a:spcBef>
                <a:spcPts val="0"/>
              </a:spcBef>
            </a:pPr>
            <a:r>
              <a:rPr lang="id-ID" b="1" dirty="0" smtClean="0">
                <a:solidFill>
                  <a:srgbClr val="0070C0"/>
                </a:solidFill>
              </a:rPr>
              <a:t>IV</a:t>
            </a:r>
            <a:r>
              <a:rPr lang="id-ID" b="1" dirty="0">
                <a:solidFill>
                  <a:srgbClr val="0070C0"/>
                </a:solidFill>
              </a:rPr>
              <a:t>. PENULISAN UNSUR </a:t>
            </a:r>
            <a:r>
              <a:rPr lang="id-ID" b="1" dirty="0" smtClean="0">
                <a:solidFill>
                  <a:srgbClr val="0070C0"/>
                </a:solidFill>
              </a:rPr>
              <a:t>SERAPAN</a:t>
            </a:r>
            <a:endParaRPr lang="id-ID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8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643</TotalTime>
  <Words>106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esa unggul 2017</vt:lpstr>
      <vt:lpstr>PEDOMAN UMUM EJAAN BAHASA INDONESIA </vt:lpstr>
      <vt:lpstr>KEMAMPUAN AKHIR YANG DIHARAPKAN</vt:lpstr>
      <vt:lpstr>PEDOMAN UMUM EJAAN BAHASA INDONESIA </vt:lpstr>
      <vt:lpstr>PEDOMAN UMUM EJAAN BAHASA INDONESIA </vt:lpstr>
      <vt:lpstr>PEDOMAN UMUM EJAAN BAHASA INDONESIA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6: Memahami Bacaan</dc:title>
  <dc:creator>aries yulianto</dc:creator>
  <cp:lastModifiedBy>Aries Yulianto</cp:lastModifiedBy>
  <cp:revision>29</cp:revision>
  <cp:lastPrinted>2017-11-15T03:03:36Z</cp:lastPrinted>
  <dcterms:created xsi:type="dcterms:W3CDTF">2017-10-22T11:56:29Z</dcterms:created>
  <dcterms:modified xsi:type="dcterms:W3CDTF">2017-12-04T23:31:38Z</dcterms:modified>
</cp:coreProperties>
</file>