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4" r:id="rId3"/>
  </p:sldMasterIdLst>
  <p:notesMasterIdLst>
    <p:notesMasterId r:id="rId17"/>
  </p:notesMasterIdLst>
  <p:handoutMasterIdLst>
    <p:handoutMasterId r:id="rId18"/>
  </p:handoutMasterIdLst>
  <p:sldIdLst>
    <p:sldId id="299" r:id="rId4"/>
    <p:sldId id="258" r:id="rId5"/>
    <p:sldId id="302" r:id="rId6"/>
    <p:sldId id="285" r:id="rId7"/>
    <p:sldId id="265" r:id="rId8"/>
    <p:sldId id="303" r:id="rId9"/>
    <p:sldId id="267" r:id="rId10"/>
    <p:sldId id="304" r:id="rId11"/>
    <p:sldId id="305" r:id="rId12"/>
    <p:sldId id="306" r:id="rId13"/>
    <p:sldId id="307" r:id="rId14"/>
    <p:sldId id="308" r:id="rId15"/>
    <p:sldId id="291" r:id="rId1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7DE1"/>
    <a:srgbClr val="F4BD2D"/>
    <a:srgbClr val="F07624"/>
    <a:srgbClr val="1ED4DE"/>
    <a:srgbClr val="E6294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04" autoAdjust="0"/>
    <p:restoredTop sz="94660"/>
  </p:normalViewPr>
  <p:slideViewPr>
    <p:cSldViewPr showGuides="1">
      <p:cViewPr varScale="1">
        <p:scale>
          <a:sx n="60" d="100"/>
          <a:sy n="60" d="100"/>
        </p:scale>
        <p:origin x="-798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5850" y="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52B2B-0BBC-4845-BD5C-6186374697E3}" type="datetimeFigureOut">
              <a:rPr lang="ko-KR" altLang="en-US" smtClean="0"/>
              <a:pPr/>
              <a:t>2018-09-01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153E3-D943-4A51-8AD5-41FA50EBC5B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595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E6462-BD6E-44A4-BA13-46AA687C2434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CE46B-B9A3-4821-9AA9-72AD229A1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>
            <a:spLocks noGrp="1"/>
          </p:cNvSpPr>
          <p:nvPr>
            <p:ph type="title" hasCustomPrompt="1"/>
          </p:nvPr>
        </p:nvSpPr>
        <p:spPr>
          <a:xfrm>
            <a:off x="0" y="627534"/>
            <a:ext cx="9144000" cy="533308"/>
          </a:xfrm>
          <a:prstGeom prst="rect">
            <a:avLst/>
          </a:prstGeom>
        </p:spPr>
        <p:txBody>
          <a:bodyPr anchor="ctr"/>
          <a:lstStyle>
            <a:lvl1pPr>
              <a:buFontTx/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xmlns="" id="{B3F0AB86-7940-4230-BC06-4EF20DC497B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203598"/>
            <a:ext cx="9143999" cy="43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0461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2716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0202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48178" y="557440"/>
            <a:ext cx="2592000" cy="40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12448" y="557440"/>
            <a:ext cx="2592000" cy="40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280313" y="557440"/>
            <a:ext cx="2592000" cy="4032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8208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059900" y="1"/>
            <a:ext cx="30242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572100" y="2571750"/>
            <a:ext cx="151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059900" y="2571750"/>
            <a:ext cx="151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7647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426012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53804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298220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46261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96912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그림 개체 틀 5">
            <a:extLst>
              <a:ext uri="{FF2B5EF4-FFF2-40B4-BE49-F238E27FC236}">
                <a16:creationId xmlns:a16="http://schemas.microsoft.com/office/drawing/2014/main" xmlns="" id="{C7304401-68B8-4E0E-A9DB-540B76DF928B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563888" y="638650"/>
            <a:ext cx="4320480" cy="4504851"/>
          </a:xfrm>
          <a:custGeom>
            <a:avLst/>
            <a:gdLst>
              <a:gd name="connsiteX0" fmla="*/ 2160240 w 4320480"/>
              <a:gd name="connsiteY0" fmla="*/ 0 h 4504851"/>
              <a:gd name="connsiteX1" fmla="*/ 4320480 w 4320480"/>
              <a:gd name="connsiteY1" fmla="*/ 4504851 h 4504851"/>
              <a:gd name="connsiteX2" fmla="*/ 0 w 4320480"/>
              <a:gd name="connsiteY2" fmla="*/ 4504851 h 450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0480" h="4504851">
                <a:moveTo>
                  <a:pt x="2160240" y="0"/>
                </a:moveTo>
                <a:lnTo>
                  <a:pt x="4320480" y="4504851"/>
                </a:lnTo>
                <a:lnTo>
                  <a:pt x="0" y="45048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xmlns="" id="{D2ABAD60-FE41-4786-B9AF-4454375D212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5635630" y="1"/>
            <a:ext cx="3508370" cy="4339267"/>
          </a:xfrm>
          <a:custGeom>
            <a:avLst/>
            <a:gdLst>
              <a:gd name="connsiteX0" fmla="*/ 0 w 3508370"/>
              <a:gd name="connsiteY0" fmla="*/ 0 h 4339267"/>
              <a:gd name="connsiteX1" fmla="*/ 3508370 w 3508370"/>
              <a:gd name="connsiteY1" fmla="*/ 0 h 4339267"/>
              <a:gd name="connsiteX2" fmla="*/ 3504823 w 3508370"/>
              <a:gd name="connsiteY2" fmla="*/ 1594801 h 4339267"/>
              <a:gd name="connsiteX3" fmla="*/ 2097974 w 3508370"/>
              <a:gd name="connsiteY3" fmla="*/ 4339267 h 433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8370" h="4339267">
                <a:moveTo>
                  <a:pt x="0" y="0"/>
                </a:moveTo>
                <a:lnTo>
                  <a:pt x="3508370" y="0"/>
                </a:lnTo>
                <a:cubicBezTo>
                  <a:pt x="3507188" y="531600"/>
                  <a:pt x="3506005" y="1063201"/>
                  <a:pt x="3504823" y="1594801"/>
                </a:cubicBezTo>
                <a:lnTo>
                  <a:pt x="2097974" y="43392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72180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5076056" cy="51435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6572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xmlns="" val="45239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3" name="Rounded Rectangle 12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Half Frame 16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5604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96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 rot="10800000">
            <a:off x="3222000" y="3337155"/>
            <a:ext cx="2700000" cy="1806344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 rot="10800000">
            <a:off x="3746892" y="0"/>
            <a:ext cx="1650216" cy="812260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 rot="10800000">
            <a:off x="4041648" y="99959"/>
            <a:ext cx="1060704" cy="55436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xmlns="" id="{8E48000A-B218-4CCF-8C0E-D9ACDAFA26B8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312000" y="3430238"/>
            <a:ext cx="2520000" cy="1713262"/>
          </a:xfrm>
          <a:custGeom>
            <a:avLst/>
            <a:gdLst>
              <a:gd name="connsiteX0" fmla="*/ 1260000 w 2520000"/>
              <a:gd name="connsiteY0" fmla="*/ 0 h 1713262"/>
              <a:gd name="connsiteX1" fmla="*/ 2520000 w 2520000"/>
              <a:gd name="connsiteY1" fmla="*/ 1260000 h 1713262"/>
              <a:gd name="connsiteX2" fmla="*/ 2066250 w 2520000"/>
              <a:gd name="connsiteY2" fmla="*/ 1713262 h 1713262"/>
              <a:gd name="connsiteX3" fmla="*/ 439730 w 2520000"/>
              <a:gd name="connsiteY3" fmla="*/ 1706453 h 1713262"/>
              <a:gd name="connsiteX4" fmla="*/ 0 w 2520000"/>
              <a:gd name="connsiteY4" fmla="*/ 1260000 h 171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1713262">
                <a:moveTo>
                  <a:pt x="1260000" y="0"/>
                </a:moveTo>
                <a:lnTo>
                  <a:pt x="2520000" y="1260000"/>
                </a:lnTo>
                <a:lnTo>
                  <a:pt x="2066250" y="1713262"/>
                </a:lnTo>
                <a:lnTo>
                  <a:pt x="439730" y="1706453"/>
                </a:lnTo>
                <a:lnTo>
                  <a:pt x="0" y="126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6530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1503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60125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7155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>
            <a:off x="3203848" y="-2322"/>
            <a:ext cx="2700000" cy="1806344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>
            <a:off x="3746892" y="4331240"/>
            <a:ext cx="1650216" cy="812260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>
            <a:off x="4041648" y="4493810"/>
            <a:ext cx="1060704" cy="55436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xmlns="" id="{28FC5FB3-D739-474A-9148-1ABF4FC2769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93848" y="1"/>
            <a:ext cx="2520000" cy="1711155"/>
          </a:xfrm>
          <a:custGeom>
            <a:avLst/>
            <a:gdLst>
              <a:gd name="connsiteX0" fmla="*/ 442968 w 2520000"/>
              <a:gd name="connsiteY0" fmla="*/ 0 h 1711155"/>
              <a:gd name="connsiteX1" fmla="*/ 985757 w 2520000"/>
              <a:gd name="connsiteY1" fmla="*/ 0 h 1711155"/>
              <a:gd name="connsiteX2" fmla="*/ 2080270 w 2520000"/>
              <a:gd name="connsiteY2" fmla="*/ 4702 h 1711155"/>
              <a:gd name="connsiteX3" fmla="*/ 2520000 w 2520000"/>
              <a:gd name="connsiteY3" fmla="*/ 451155 h 1711155"/>
              <a:gd name="connsiteX4" fmla="*/ 1260000 w 2520000"/>
              <a:gd name="connsiteY4" fmla="*/ 1711155 h 1711155"/>
              <a:gd name="connsiteX5" fmla="*/ 0 w 2520000"/>
              <a:gd name="connsiteY5" fmla="*/ 451155 h 171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000" h="1711155">
                <a:moveTo>
                  <a:pt x="442968" y="0"/>
                </a:moveTo>
                <a:lnTo>
                  <a:pt x="985757" y="0"/>
                </a:lnTo>
                <a:lnTo>
                  <a:pt x="2080270" y="4702"/>
                </a:lnTo>
                <a:lnTo>
                  <a:pt x="2520000" y="451155"/>
                </a:lnTo>
                <a:lnTo>
                  <a:pt x="1260000" y="1711155"/>
                </a:lnTo>
                <a:lnTo>
                  <a:pt x="0" y="4511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93945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65878" y="1176692"/>
            <a:ext cx="1871760" cy="30512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612855" y="1176061"/>
            <a:ext cx="1871760" cy="30512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59832" y="1175430"/>
            <a:ext cx="1871760" cy="30512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706810" y="1174799"/>
            <a:ext cx="1871760" cy="30512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825475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966407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872452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919429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0497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3754" y="451443"/>
            <a:ext cx="3282039" cy="327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363708" y="584771"/>
            <a:ext cx="2991584" cy="20767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43454" y="1295867"/>
            <a:ext cx="3055840" cy="22313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4814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4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9742"/>
            <a:ext cx="3600400" cy="183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753800" y="2764640"/>
            <a:ext cx="1711407" cy="12496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009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932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2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7415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7" r:id="rId3"/>
    <p:sldLayoutId id="2147483671" r:id="rId4"/>
    <p:sldLayoutId id="2147483658" r:id="rId5"/>
    <p:sldLayoutId id="2147483659" r:id="rId6"/>
    <p:sldLayoutId id="2147483673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75" r:id="rId15"/>
    <p:sldLayoutId id="2147483674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2270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" y="730425"/>
            <a:ext cx="9144000" cy="533308"/>
          </a:xfrm>
        </p:spPr>
        <p:txBody>
          <a:bodyPr/>
          <a:lstStyle/>
          <a:p>
            <a:r>
              <a:rPr lang="en-US" altLang="ko-KR" dirty="0" err="1" smtClean="0">
                <a:ea typeface="맑은 고딕" pitchFamily="50" charset="-127"/>
              </a:rPr>
              <a:t>Pertemuan</a:t>
            </a:r>
            <a:r>
              <a:rPr lang="en-US" altLang="ko-KR" dirty="0" smtClean="0">
                <a:ea typeface="맑은 고딕" pitchFamily="50" charset="-127"/>
              </a:rPr>
              <a:t> 1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8256" y="1306489"/>
            <a:ext cx="9143999" cy="432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Menyimpang</a:t>
            </a:r>
            <a:endParaRPr lang="en-US" altLang="ko-K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Regina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Navira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Pratiwi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S.Psi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US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M.Sc</a:t>
            </a:r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hlinkClick r:id="rId2"/>
          </p:cNvPr>
          <p:cNvSpPr txBox="1"/>
          <p:nvPr/>
        </p:nvSpPr>
        <p:spPr>
          <a:xfrm>
            <a:off x="0" y="4928056"/>
            <a:ext cx="91805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cs typeface="Arial" pitchFamily="34" charset="0"/>
                <a:hlinkClick r:id="rId2"/>
              </a:rPr>
              <a:t>http://www.free-powerpoint-templates-design.com</a:t>
            </a:r>
            <a:endParaRPr lang="ko-KR" alt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0" y="2571750"/>
            <a:ext cx="9143999" cy="432000"/>
          </a:xfrm>
          <a:prstGeom prst="rect">
            <a:avLst/>
          </a:prstGeom>
        </p:spPr>
        <p:txBody>
          <a:bodyPr lIns="10800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24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KONSEPSI PERILAKU MENYIMPANG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434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Anomie (2)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047750"/>
            <a:ext cx="845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Anomie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kultural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ketidakserasian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2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/>
              <a:t>struktur</a:t>
            </a:r>
            <a:r>
              <a:rPr lang="en-US" b="1" dirty="0" smtClean="0"/>
              <a:t> </a:t>
            </a:r>
            <a:r>
              <a:rPr lang="en-US" b="1" dirty="0" err="1" smtClean="0"/>
              <a:t>Kultural</a:t>
            </a:r>
            <a:r>
              <a:rPr lang="en-US" b="1" dirty="0" smtClean="0"/>
              <a:t> ? </a:t>
            </a:r>
          </a:p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(ideal)</a:t>
            </a:r>
          </a:p>
          <a:p>
            <a:r>
              <a:rPr lang="en-US" b="1" dirty="0" err="1" smtClean="0"/>
              <a:t>Struktur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?</a:t>
            </a:r>
          </a:p>
          <a:p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interpersonal yang </a:t>
            </a:r>
            <a:r>
              <a:rPr lang="en-US" dirty="0" err="1" smtClean="0"/>
              <a:t>berlaku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Konform</a:t>
            </a:r>
            <a:r>
              <a:rPr lang="en-US" dirty="0" smtClean="0"/>
              <a:t> (</a:t>
            </a:r>
            <a:r>
              <a:rPr lang="en-US" dirty="0" err="1" smtClean="0"/>
              <a:t>patuh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yang </a:t>
            </a:r>
            <a:r>
              <a:rPr lang="en-US" dirty="0" err="1" smtClean="0"/>
              <a:t>hancur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berantakan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kaku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mayoritas</a:t>
            </a:r>
            <a:endParaRPr lang="en-US" dirty="0" smtClean="0"/>
          </a:p>
          <a:p>
            <a:r>
              <a:rPr lang="en-US" b="1" dirty="0" err="1" smtClean="0"/>
              <a:t>Misalnya</a:t>
            </a:r>
            <a:r>
              <a:rPr lang="en-US" dirty="0" smtClean="0"/>
              <a:t> : reactance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pemberontakan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Korut</a:t>
            </a:r>
            <a:r>
              <a:rPr lang="en-US" dirty="0" smtClean="0"/>
              <a:t>,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smtClean="0"/>
              <a:t>Anomie (3)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352550"/>
            <a:ext cx="6858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anomie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terpaksa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Misalnya</a:t>
            </a:r>
            <a:r>
              <a:rPr lang="en-US" dirty="0" smtClean="0"/>
              <a:t> : Rakyat </a:t>
            </a:r>
            <a:r>
              <a:rPr lang="en-US" dirty="0" err="1" smtClean="0"/>
              <a:t>mengharapkan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tunjangan</a:t>
            </a:r>
            <a:r>
              <a:rPr lang="en-US" dirty="0" smtClean="0"/>
              <a:t>, 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terpaksa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IMF.</a:t>
            </a:r>
          </a:p>
          <a:p>
            <a:endParaRPr lang="en-US" dirty="0" smtClean="0"/>
          </a:p>
          <a:p>
            <a:r>
              <a:rPr lang="en-US" dirty="0" err="1" smtClean="0"/>
              <a:t>Mahasiswa</a:t>
            </a:r>
            <a:r>
              <a:rPr lang="en-US" dirty="0" smtClean="0"/>
              <a:t> Indonesia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tradisi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Indonesia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adaptasi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tekanan-tekanan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Social Reaction Approach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12395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896183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umumnya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formal..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esensial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terkesan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menitikberatkan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tndakan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dielaborasi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ditransformasikan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PROSES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INTERPRETASI </a:t>
            </a:r>
            <a:r>
              <a:rPr lang="en-US" dirty="0" err="1" smtClean="0"/>
              <a:t>orang</a:t>
            </a:r>
            <a:r>
              <a:rPr lang="en-US" dirty="0" smtClean="0"/>
              <a:t> lain (</a:t>
            </a:r>
            <a:r>
              <a:rPr lang="en-US" dirty="0" err="1" smtClean="0"/>
              <a:t>kohesi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terpaku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label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 descr="tumblr_inline_n0dyanf7bm1r37yea.png"/>
          <p:cNvPicPr>
            <a:picLocks noGrp="1" noChangeAspect="1"/>
          </p:cNvPicPr>
          <p:nvPr>
            <p:ph type="pic" idx="12"/>
          </p:nvPr>
        </p:nvPicPr>
        <p:blipFill>
          <a:blip r:embed="rId2"/>
          <a:srcRect t="21875" b="21875"/>
          <a:stretch>
            <a:fillRect/>
          </a:stretch>
        </p:blipFill>
        <p:spPr>
          <a:xfrm>
            <a:off x="2819400" y="1047750"/>
            <a:ext cx="2971800" cy="1671638"/>
          </a:xfrm>
        </p:spPr>
      </p:pic>
      <p:sp>
        <p:nvSpPr>
          <p:cNvPr id="5" name="Rectangle 4"/>
          <p:cNvSpPr/>
          <p:nvPr/>
        </p:nvSpPr>
        <p:spPr>
          <a:xfrm>
            <a:off x="1187624" y="3579862"/>
            <a:ext cx="6768752" cy="15636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/>
        </p:nvSpPr>
        <p:spPr>
          <a:xfrm rot="10800000">
            <a:off x="3746892" y="11875"/>
            <a:ext cx="1650216" cy="812260"/>
          </a:xfrm>
          <a:prstGeom prst="triangl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" name="Isosceles Triangle 6"/>
          <p:cNvSpPr/>
          <p:nvPr/>
        </p:nvSpPr>
        <p:spPr>
          <a:xfrm rot="10800000">
            <a:off x="4041648" y="111834"/>
            <a:ext cx="1060704" cy="55436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3669157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Thank you !</a:t>
            </a:r>
            <a:endParaRPr lang="ko-KR" altLang="en-US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5696" y="4486349"/>
            <a:ext cx="5436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cs typeface="Arial" pitchFamily="34" charset="0"/>
              </a:rPr>
              <a:t>Do you have any question ?</a:t>
            </a:r>
            <a:endParaRPr lang="en-US" altLang="ko-KR" sz="24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0407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610600" cy="884466"/>
          </a:xfrm>
        </p:spPr>
        <p:txBody>
          <a:bodyPr/>
          <a:lstStyle/>
          <a:p>
            <a:r>
              <a:rPr lang="en-US" altLang="ko-KR" dirty="0" err="1" smtClean="0">
                <a:solidFill>
                  <a:schemeClr val="accent5"/>
                </a:solidFill>
              </a:rPr>
              <a:t>Konsep</a:t>
            </a:r>
            <a:r>
              <a:rPr lang="en-US" altLang="ko-KR" dirty="0" smtClean="0">
                <a:solidFill>
                  <a:schemeClr val="accent5"/>
                </a:solidFill>
              </a:rPr>
              <a:t> </a:t>
            </a:r>
            <a:r>
              <a:rPr lang="en-US" altLang="ko-KR" dirty="0" err="1" smtClean="0">
                <a:solidFill>
                  <a:schemeClr val="accent5"/>
                </a:solidFill>
              </a:rPr>
              <a:t>perilaku</a:t>
            </a:r>
            <a:r>
              <a:rPr lang="en-US" altLang="ko-KR" dirty="0" smtClean="0">
                <a:solidFill>
                  <a:schemeClr val="accent5"/>
                </a:solidFill>
              </a:rPr>
              <a:t> </a:t>
            </a:r>
            <a:r>
              <a:rPr lang="en-US" altLang="ko-KR" dirty="0" err="1" smtClean="0">
                <a:solidFill>
                  <a:schemeClr val="accent5"/>
                </a:solidFill>
              </a:rPr>
              <a:t>menyimpang</a:t>
            </a:r>
            <a:endParaRPr lang="ko-KR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161101" y="1288494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4800" y="89535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Sejarah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perilaku</a:t>
            </a:r>
            <a:r>
              <a:rPr lang="en-US" sz="1600" dirty="0" smtClean="0"/>
              <a:t> </a:t>
            </a:r>
            <a:r>
              <a:rPr lang="en-US" sz="1600" dirty="0" err="1" smtClean="0"/>
              <a:t>menyimpang</a:t>
            </a:r>
            <a:r>
              <a:rPr lang="en-US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err="1" smtClean="0"/>
              <a:t>Perilaku</a:t>
            </a:r>
            <a:r>
              <a:rPr lang="en-US" sz="1600" dirty="0" smtClean="0"/>
              <a:t> </a:t>
            </a:r>
            <a:r>
              <a:rPr lang="en-US" sz="1600" dirty="0" err="1" smtClean="0"/>
              <a:t>menyimpang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ilmiah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istlah</a:t>
            </a:r>
            <a:r>
              <a:rPr lang="en-US" sz="1600" dirty="0" smtClean="0"/>
              <a:t> </a:t>
            </a:r>
            <a:r>
              <a:rPr lang="en-US" sz="1600" dirty="0" err="1" smtClean="0"/>
              <a:t>perilaku</a:t>
            </a:r>
            <a:r>
              <a:rPr lang="en-US" sz="1600" dirty="0" smtClean="0"/>
              <a:t> </a:t>
            </a:r>
            <a:r>
              <a:rPr lang="en-US" sz="1600" dirty="0" err="1" smtClean="0"/>
              <a:t>menyimpang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 </a:t>
            </a:r>
            <a:r>
              <a:rPr lang="en-US" sz="1600" dirty="0" err="1" smtClean="0"/>
              <a:t>bersamaan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munculnya</a:t>
            </a:r>
            <a:r>
              <a:rPr lang="en-US" sz="1600" dirty="0" smtClean="0"/>
              <a:t> </a:t>
            </a:r>
            <a:r>
              <a:rPr lang="en-US" sz="1600" dirty="0" err="1" smtClean="0"/>
              <a:t>istilah</a:t>
            </a:r>
            <a:r>
              <a:rPr lang="en-US" sz="1600" dirty="0" smtClean="0"/>
              <a:t> “</a:t>
            </a:r>
            <a:r>
              <a:rPr lang="en-US" sz="1600" dirty="0" err="1" smtClean="0"/>
              <a:t>masalah-masalah</a:t>
            </a:r>
            <a:r>
              <a:rPr lang="en-US" sz="1600" dirty="0" smtClean="0"/>
              <a:t> </a:t>
            </a:r>
            <a:r>
              <a:rPr lang="en-US" sz="1600" dirty="0" err="1" smtClean="0"/>
              <a:t>sosial</a:t>
            </a:r>
            <a:r>
              <a:rPr lang="en-US" sz="1600" dirty="0" smtClean="0"/>
              <a:t>” </a:t>
            </a:r>
            <a:r>
              <a:rPr lang="en-US" sz="1600" dirty="0" err="1" smtClean="0"/>
              <a:t>dan</a:t>
            </a:r>
            <a:r>
              <a:rPr lang="en-US" sz="1600" dirty="0" smtClean="0"/>
              <a:t> “</a:t>
            </a:r>
            <a:r>
              <a:rPr lang="en-US" sz="1600" dirty="0" err="1" smtClean="0"/>
              <a:t>patologi</a:t>
            </a:r>
            <a:r>
              <a:rPr lang="en-US" sz="1600" dirty="0" smtClean="0"/>
              <a:t> </a:t>
            </a:r>
            <a:r>
              <a:rPr lang="en-US" sz="1600" dirty="0" err="1" smtClean="0"/>
              <a:t>sosial</a:t>
            </a:r>
            <a:r>
              <a:rPr lang="en-US" sz="1600" dirty="0" smtClean="0"/>
              <a:t>”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Cohen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err="1" smtClean="0">
                <a:sym typeface="Wingdings" pitchFamily="2" charset="2"/>
              </a:rPr>
              <a:t>perilaku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menyimpang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tergantung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pada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aturan-aturan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normatif</a:t>
            </a:r>
            <a:r>
              <a:rPr lang="en-US" sz="1600" b="1" dirty="0" smtClean="0">
                <a:sym typeface="Wingdings" pitchFamily="2" charset="2"/>
              </a:rPr>
              <a:t> yang </a:t>
            </a:r>
            <a:r>
              <a:rPr lang="en-US" sz="1600" b="1" dirty="0" err="1" smtClean="0">
                <a:sym typeface="Wingdings" pitchFamily="2" charset="2"/>
              </a:rPr>
              <a:t>dianut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penilai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pada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kondisi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tersebut</a:t>
            </a:r>
            <a:endParaRPr lang="en-US" sz="1600" b="1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err="1" smtClean="0">
                <a:sym typeface="Wingdings" pitchFamily="2" charset="2"/>
              </a:rPr>
              <a:t>Interpretasi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dari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istilah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tersebut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dapat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dipahami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melalui</a:t>
            </a:r>
            <a:r>
              <a:rPr lang="en-US" sz="1600" dirty="0" smtClean="0">
                <a:sym typeface="Wingdings" pitchFamily="2" charset="2"/>
              </a:rPr>
              <a:t> “</a:t>
            </a:r>
            <a:r>
              <a:rPr lang="en-US" sz="1600" dirty="0" err="1" smtClean="0">
                <a:sym typeface="Wingdings" pitchFamily="2" charset="2"/>
              </a:rPr>
              <a:t>simptom</a:t>
            </a:r>
            <a:r>
              <a:rPr lang="en-US" sz="1600" dirty="0" smtClean="0">
                <a:sym typeface="Wingdings" pitchFamily="2" charset="2"/>
              </a:rPr>
              <a:t>” </a:t>
            </a:r>
            <a:r>
              <a:rPr lang="en-US" sz="1600" dirty="0" err="1" smtClean="0">
                <a:sym typeface="Wingdings" pitchFamily="2" charset="2"/>
              </a:rPr>
              <a:t>atau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ciri-ciri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pperilaku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tertentu</a:t>
            </a:r>
            <a:r>
              <a:rPr lang="en-US" sz="1600" dirty="0" smtClean="0">
                <a:sym typeface="Wingdings" pitchFamily="2" charset="2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>
              <a:sym typeface="Wingdings" pitchFamily="2" charset="2"/>
            </a:endParaRPr>
          </a:p>
          <a:p>
            <a:r>
              <a:rPr lang="en-US" sz="1600" dirty="0" err="1" smtClean="0">
                <a:sym typeface="Wingdings" pitchFamily="2" charset="2"/>
              </a:rPr>
              <a:t>Secara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tradisional</a:t>
            </a:r>
            <a:r>
              <a:rPr lang="en-US" sz="1600" dirty="0" smtClean="0">
                <a:sym typeface="Wingdings" pitchFamily="2" charset="2"/>
              </a:rPr>
              <a:t> (</a:t>
            </a:r>
            <a:r>
              <a:rPr lang="en-US" sz="1600" dirty="0" err="1" smtClean="0">
                <a:sym typeface="Wingdings" pitchFamily="2" charset="2"/>
              </a:rPr>
              <a:t>klasik</a:t>
            </a:r>
            <a:r>
              <a:rPr lang="en-US" sz="1600" dirty="0" smtClean="0">
                <a:sym typeface="Wingdings" pitchFamily="2" charset="2"/>
              </a:rPr>
              <a:t>) , </a:t>
            </a:r>
            <a:r>
              <a:rPr lang="en-US" sz="1600" dirty="0" err="1" smtClean="0">
                <a:sym typeface="Wingdings" pitchFamily="2" charset="2"/>
              </a:rPr>
              <a:t>perilaku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menyimpang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merujuk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pada</a:t>
            </a:r>
            <a:r>
              <a:rPr lang="en-US" sz="1600" dirty="0" smtClean="0">
                <a:sym typeface="Wingdings" pitchFamily="2" charset="2"/>
              </a:rPr>
              <a:t> :</a:t>
            </a:r>
          </a:p>
          <a:p>
            <a:pPr marL="342900" indent="-342900">
              <a:buAutoNum type="arabicPeriod"/>
            </a:pPr>
            <a:r>
              <a:rPr lang="en-US" sz="1600" dirty="0" err="1" smtClean="0">
                <a:sym typeface="Wingdings" pitchFamily="2" charset="2"/>
              </a:rPr>
              <a:t>Kenakalan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remaja</a:t>
            </a:r>
            <a:endParaRPr lang="en-US" sz="1600" dirty="0" smtClean="0">
              <a:sym typeface="Wingdings" pitchFamily="2" charset="2"/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ym typeface="Wingdings" pitchFamily="2" charset="2"/>
              </a:rPr>
              <a:t>Kecanduan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i="1" dirty="0" smtClean="0">
                <a:sym typeface="Wingdings" pitchFamily="2" charset="2"/>
              </a:rPr>
              <a:t>drugs</a:t>
            </a:r>
            <a:endParaRPr lang="en-US" sz="1600" dirty="0" smtClean="0">
              <a:sym typeface="Wingdings" pitchFamily="2" charset="2"/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ym typeface="Wingdings" pitchFamily="2" charset="2"/>
              </a:rPr>
              <a:t>Kriminalitas</a:t>
            </a:r>
            <a:endParaRPr lang="en-US" sz="1600" dirty="0" smtClean="0">
              <a:sym typeface="Wingdings" pitchFamily="2" charset="2"/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sym typeface="Wingdings" pitchFamily="2" charset="2"/>
              </a:rPr>
              <a:t>Prostitusi</a:t>
            </a:r>
            <a:endParaRPr lang="en-US" sz="1600" dirty="0" smtClean="0">
              <a:sym typeface="Wingdings" pitchFamily="2" charset="2"/>
            </a:endParaRPr>
          </a:p>
          <a:p>
            <a:pPr marL="342900" indent="-342900">
              <a:buAutoNum type="arabicPeriod"/>
            </a:pPr>
            <a:r>
              <a:rPr lang="en-US" sz="1600" i="1" dirty="0" smtClean="0">
                <a:sym typeface="Wingdings" pitchFamily="2" charset="2"/>
              </a:rPr>
              <a:t>Suicides</a:t>
            </a:r>
          </a:p>
          <a:p>
            <a:pPr marL="342900" indent="-342900">
              <a:buAutoNum type="arabicPeriod"/>
            </a:pPr>
            <a:r>
              <a:rPr lang="en-US" sz="1600" i="1" dirty="0" err="1" smtClean="0"/>
              <a:t>Homosexualitas</a:t>
            </a:r>
            <a:endParaRPr lang="en-US" sz="1600" i="1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Individu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digolongkan</a:t>
            </a:r>
            <a:r>
              <a:rPr lang="en-US" sz="1600" dirty="0" smtClean="0"/>
              <a:t> </a:t>
            </a:r>
            <a:r>
              <a:rPr lang="en-US" sz="1600" dirty="0" err="1" smtClean="0"/>
              <a:t>kedalam</a:t>
            </a:r>
            <a:r>
              <a:rPr lang="en-US" sz="1600" dirty="0" smtClean="0"/>
              <a:t> </a:t>
            </a:r>
            <a:r>
              <a:rPr lang="en-US" sz="1600" dirty="0" err="1" smtClean="0"/>
              <a:t>kaum</a:t>
            </a:r>
            <a:r>
              <a:rPr lang="en-US" sz="1600" dirty="0" smtClean="0"/>
              <a:t> </a:t>
            </a:r>
            <a:r>
              <a:rPr lang="en-US" sz="1600" dirty="0" err="1" smtClean="0"/>
              <a:t>radikal</a:t>
            </a:r>
            <a:r>
              <a:rPr lang="en-US" sz="1600" dirty="0" smtClean="0"/>
              <a:t> </a:t>
            </a:r>
            <a:r>
              <a:rPr lang="en-US" sz="1600" dirty="0" err="1" smtClean="0"/>
              <a:t>politik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religius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3219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38150"/>
            <a:ext cx="7620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essai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penggolongannya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 18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yang </a:t>
            </a:r>
            <a:r>
              <a:rPr lang="en-US" dirty="0" err="1" smtClean="0"/>
              <a:t>dipelopori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pendeta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golongkan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ilmu-ilmu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Durkheim, E., Weber. M, </a:t>
            </a:r>
            <a:r>
              <a:rPr lang="en-US" dirty="0" err="1" smtClean="0"/>
              <a:t>dan</a:t>
            </a:r>
            <a:r>
              <a:rPr lang="en-US" dirty="0" smtClean="0"/>
              <a:t> Sumner W.G Para </a:t>
            </a:r>
            <a:r>
              <a:rPr lang="en-US" dirty="0" err="1" smtClean="0"/>
              <a:t>ahli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sistematika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periaku</a:t>
            </a:r>
            <a:r>
              <a:rPr lang="en-US" dirty="0" smtClean="0"/>
              <a:t>  </a:t>
            </a:r>
            <a:r>
              <a:rPr lang="en-US" dirty="0" err="1" smtClean="0"/>
              <a:t>menyimpang</a:t>
            </a:r>
            <a:r>
              <a:rPr lang="en-US" dirty="0" smtClean="0"/>
              <a:t> yang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yang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daii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Lahirlah</a:t>
            </a:r>
            <a:r>
              <a:rPr lang="en-US" dirty="0" smtClean="0"/>
              <a:t> American Social Science Association </a:t>
            </a:r>
            <a:r>
              <a:rPr lang="en-US" dirty="0" err="1" smtClean="0"/>
              <a:t>tahun</a:t>
            </a:r>
            <a:r>
              <a:rPr lang="en-US" dirty="0" smtClean="0"/>
              <a:t> 1865 ,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memperkenalan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“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” yang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114338"/>
            <a:ext cx="9144000" cy="2304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457200" y="1428750"/>
            <a:ext cx="7696200" cy="18288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Dalam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lingkup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akademisi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lahirlah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definisi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perilaku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menyimpang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dalam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bidang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sosiologi</a:t>
            </a:r>
            <a:endParaRPr lang="en-US" altLang="ko-KR" sz="1600" b="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Perilaku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menyimpang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: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tingkah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laku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menyimpang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dari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norma-norma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sosial</a:t>
            </a:r>
            <a:endParaRPr lang="en-US" altLang="ko-KR" sz="1600" b="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Perilaku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menyimpang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= In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Abstracto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(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perilaku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menyimpang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tidak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pernah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berdiri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sebdiri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selalu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ada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kaitannya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dengan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aturan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normatif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berlaku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di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lingkungan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sosial</a:t>
            </a:r>
            <a:r>
              <a:rPr lang="en-US" altLang="ko-KR" sz="1600" b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600" b="0" dirty="0" err="1" smtClean="0">
                <a:solidFill>
                  <a:schemeClr val="bg1"/>
                </a:solidFill>
                <a:latin typeface="+mj-lt"/>
              </a:rPr>
              <a:t>tertentu</a:t>
            </a:r>
            <a:endParaRPr lang="en-US" altLang="ko-KR" sz="1600" b="0" dirty="0" smtClean="0">
              <a:solidFill>
                <a:schemeClr val="bg1"/>
              </a:solidFill>
              <a:latin typeface="+mj-lt"/>
            </a:endParaRPr>
          </a:p>
          <a:p>
            <a:pPr algn="ctr"/>
            <a:endParaRPr lang="en-US" altLang="ko-KR" sz="1600" b="0" dirty="0" smtClean="0">
              <a:solidFill>
                <a:schemeClr val="bg1"/>
              </a:solidFill>
              <a:latin typeface="+mj-lt"/>
            </a:endParaRPr>
          </a:p>
          <a:p>
            <a:pPr algn="ctr"/>
            <a:endParaRPr lang="ko-KR" altLang="en-US" sz="1600" b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114800" y="0"/>
            <a:ext cx="683574" cy="730559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66675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6357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" y="1352550"/>
            <a:ext cx="8458200" cy="3422414"/>
            <a:chOff x="3490611" y="1445439"/>
            <a:chExt cx="4978034" cy="1285463"/>
          </a:xfrm>
        </p:grpSpPr>
        <p:sp>
          <p:nvSpPr>
            <p:cNvPr id="6" name="TextBox 5"/>
            <p:cNvSpPr txBox="1"/>
            <p:nvPr/>
          </p:nvSpPr>
          <p:spPr>
            <a:xfrm>
              <a:off x="3490611" y="1863893"/>
              <a:ext cx="4978034" cy="867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Perilaku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sosial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menyimpang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adalah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tingkah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laku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melanggar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bertentangan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atau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menyimpang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dari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aturan-aturan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normatif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dari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pengertian-pengertian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normatif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maupun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dari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harapan-harapan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lingkungan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sosial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bersangkutan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</a:p>
            <a:p>
              <a:pPr algn="ctr"/>
              <a:endPara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Prototype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dari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Penyimpangan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sosial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adalah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tindakan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kejahatan</a:t>
              </a:r>
              <a:endPara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Mencuri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kenakalan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remaja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dan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lain-lain.</a:t>
              </a:r>
            </a:p>
            <a:p>
              <a:pPr algn="ctr"/>
              <a:endPara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Dalam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hubungan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tersebut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dinyatakan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bahwa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aturan-aturan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normatif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adalah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bagian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integral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dalam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bentuk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kolektivitas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(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pertemanan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organisasi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pekerjaan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dsb</a:t>
              </a:r>
              <a:r>
                <a:rPr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)</a:t>
              </a:r>
              <a:endPara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" name="Text Placeholder 13"/>
            <p:cNvSpPr txBox="1">
              <a:spLocks/>
            </p:cNvSpPr>
            <p:nvPr/>
          </p:nvSpPr>
          <p:spPr>
            <a:xfrm>
              <a:off x="3714846" y="1445439"/>
              <a:ext cx="4529562" cy="576064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3600" b="1" dirty="0" err="1" smtClean="0">
                  <a:solidFill>
                    <a:schemeClr val="accent5"/>
                  </a:solidFill>
                  <a:latin typeface="+mj-lt"/>
                  <a:cs typeface="Arial" pitchFamily="34" charset="0"/>
                </a:rPr>
                <a:t>Definisi</a:t>
              </a:r>
              <a:r>
                <a:rPr lang="en-US" altLang="ko-KR" sz="3600" b="1" dirty="0" smtClean="0">
                  <a:solidFill>
                    <a:schemeClr val="accent5"/>
                  </a:solidFill>
                  <a:latin typeface="+mj-lt"/>
                  <a:cs typeface="Arial" pitchFamily="34" charset="0"/>
                </a:rPr>
                <a:t> </a:t>
              </a:r>
              <a:r>
                <a:rPr lang="en-US" altLang="ko-KR" sz="3600" b="1" dirty="0" err="1" smtClean="0">
                  <a:solidFill>
                    <a:schemeClr val="accent5"/>
                  </a:solidFill>
                  <a:latin typeface="+mj-lt"/>
                  <a:cs typeface="Arial" pitchFamily="34" charset="0"/>
                </a:rPr>
                <a:t>Umum</a:t>
              </a:r>
              <a:endParaRPr lang="ko-KR" altLang="en-US" sz="3600" b="1" dirty="0">
                <a:solidFill>
                  <a:schemeClr val="accent5"/>
                </a:solidFill>
                <a:latin typeface="+mj-lt"/>
                <a:cs typeface="Arial" pitchFamily="34" charset="0"/>
              </a:endParaRPr>
            </a:p>
          </p:txBody>
        </p:sp>
      </p:grpSp>
      <p:pic>
        <p:nvPicPr>
          <p:cNvPr id="9" name="Picture Placeholder 8" descr="Perilaku Menyimpang.jpg"/>
          <p:cNvPicPr>
            <a:picLocks noGrp="1" noChangeAspect="1"/>
          </p:cNvPicPr>
          <p:nvPr>
            <p:ph type="pic" idx="12"/>
          </p:nvPr>
        </p:nvPicPr>
        <p:blipFill>
          <a:blip r:embed="rId2"/>
          <a:srcRect t="3723" b="3723"/>
          <a:stretch>
            <a:fillRect/>
          </a:stretch>
        </p:blipFill>
        <p:spPr>
          <a:xfrm>
            <a:off x="1828800" y="2"/>
            <a:ext cx="3429000" cy="1829653"/>
          </a:xfrm>
        </p:spPr>
      </p:pic>
    </p:spTree>
    <p:extLst>
      <p:ext uri="{BB962C8B-B14F-4D97-AF65-F5344CB8AC3E}">
        <p14:creationId xmlns:p14="http://schemas.microsoft.com/office/powerpoint/2010/main" xmlns="" val="1868040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 descr="9c8d7c10cbe21396f5e6b462a1fdfc189279bca0.jpg"/>
          <p:cNvPicPr>
            <a:picLocks noGrp="1" noChangeAspect="1"/>
          </p:cNvPicPr>
          <p:nvPr>
            <p:ph type="pic" idx="12"/>
          </p:nvPr>
        </p:nvPicPr>
        <p:blipFill>
          <a:blip r:embed="rId2"/>
          <a:srcRect l="19330" r="19330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0" y="2038350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perilaku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menyimpang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abnormalitas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statis</a:t>
            </a:r>
            <a:r>
              <a:rPr lang="en-US" sz="2400" dirty="0" smtClean="0"/>
              <a:t>?</a:t>
            </a:r>
          </a:p>
          <a:p>
            <a:endParaRPr lang="en-US" dirty="0" smtClean="0"/>
          </a:p>
          <a:p>
            <a:r>
              <a:rPr lang="en-US" dirty="0" err="1" smtClean="0"/>
              <a:t>Abnormalitas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membicarakan</a:t>
            </a:r>
            <a:r>
              <a:rPr lang="en-US" dirty="0" smtClean="0">
                <a:sym typeface="Wingdings" pitchFamily="2" charset="2"/>
              </a:rPr>
              <a:t> “</a:t>
            </a:r>
            <a:r>
              <a:rPr lang="en-US" dirty="0" err="1" smtClean="0">
                <a:sym typeface="Wingdings" pitchFamily="2" charset="2"/>
              </a:rPr>
              <a:t>hal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kurang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baik</a:t>
            </a:r>
            <a:r>
              <a:rPr lang="en-US" dirty="0" smtClean="0">
                <a:sym typeface="Wingdings" pitchFamily="2" charset="2"/>
              </a:rPr>
              <a:t>”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“</a:t>
            </a:r>
            <a:r>
              <a:rPr lang="en-US" dirty="0" err="1" smtClean="0">
                <a:sym typeface="Wingdings" pitchFamily="2" charset="2"/>
              </a:rPr>
              <a:t>kurang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diinginkan</a:t>
            </a:r>
            <a:r>
              <a:rPr lang="en-US" dirty="0" smtClean="0">
                <a:sym typeface="Wingdings" pitchFamily="2" charset="2"/>
              </a:rPr>
              <a:t>” </a:t>
            </a:r>
            <a:r>
              <a:rPr lang="en-US" dirty="0" err="1" smtClean="0">
                <a:sym typeface="Wingdings" pitchFamily="2" charset="2"/>
              </a:rPr>
              <a:t>merupakan</a:t>
            </a:r>
            <a:r>
              <a:rPr lang="en-US" dirty="0" smtClean="0">
                <a:sym typeface="Wingdings" pitchFamily="2" charset="2"/>
              </a:rPr>
              <a:t> abnormal </a:t>
            </a:r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“</a:t>
            </a:r>
            <a:r>
              <a:rPr lang="en-US" dirty="0" err="1" smtClean="0">
                <a:sym typeface="Wingdings" pitchFamily="2" charset="2"/>
              </a:rPr>
              <a:t>sering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” </a:t>
            </a:r>
            <a:r>
              <a:rPr lang="en-US" dirty="0" err="1" smtClean="0">
                <a:sym typeface="Wingdings" pitchFamily="2" charset="2"/>
              </a:rPr>
              <a:t>terpaku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intensitas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waktu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1950"/>
            <a:ext cx="8686800" cy="293916"/>
          </a:xfrm>
        </p:spPr>
        <p:txBody>
          <a:bodyPr/>
          <a:lstStyle/>
          <a:p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err="1" smtClean="0"/>
              <a:t>Perilaku</a:t>
            </a:r>
            <a:r>
              <a:rPr lang="en-US" altLang="ko-KR" sz="2400" dirty="0" smtClean="0"/>
              <a:t> </a:t>
            </a:r>
            <a:r>
              <a:rPr lang="en-US" altLang="ko-KR" sz="2400" dirty="0" err="1" smtClean="0"/>
              <a:t>Sosial</a:t>
            </a:r>
            <a:r>
              <a:rPr lang="en-US" altLang="ko-KR" sz="2400" dirty="0" smtClean="0"/>
              <a:t> </a:t>
            </a:r>
            <a:r>
              <a:rPr lang="en-US" altLang="ko-KR" sz="2400" dirty="0" err="1" smtClean="0"/>
              <a:t>Menyimpang</a:t>
            </a:r>
            <a:r>
              <a:rPr lang="en-US" altLang="ko-KR" sz="2400" dirty="0" smtClean="0"/>
              <a:t>?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en-US" altLang="ko-KR" sz="1400" dirty="0" smtClean="0"/>
              <a:t>a</a:t>
            </a:r>
            <a:r>
              <a:rPr lang="en-US" altLang="ko-KR" sz="3200" dirty="0" smtClean="0"/>
              <a:t>. </a:t>
            </a:r>
            <a:r>
              <a:rPr lang="en-US" altLang="ko-KR" sz="1400" b="1" dirty="0" err="1" smtClean="0"/>
              <a:t>Perilaku</a:t>
            </a:r>
            <a:r>
              <a:rPr lang="en-US" altLang="ko-KR" sz="1400" b="1" dirty="0" smtClean="0"/>
              <a:t> yang </a:t>
            </a:r>
            <a:r>
              <a:rPr lang="en-US" altLang="ko-KR" sz="1400" b="1" dirty="0" err="1" smtClean="0"/>
              <a:t>kurang</a:t>
            </a:r>
            <a:r>
              <a:rPr lang="en-US" altLang="ko-KR" sz="1400" b="1" dirty="0" smtClean="0"/>
              <a:t> </a:t>
            </a:r>
            <a:r>
              <a:rPr lang="en-US" altLang="ko-KR" sz="1400" b="1" dirty="0" err="1" smtClean="0"/>
              <a:t>diinginkan</a:t>
            </a:r>
            <a:r>
              <a:rPr lang="en-US" altLang="ko-KR" sz="1400" b="1" dirty="0" smtClean="0"/>
              <a:t> (disvalued)</a:t>
            </a:r>
            <a:r>
              <a:rPr lang="en-US" altLang="ko-KR" sz="3200" b="1" dirty="0" smtClean="0"/>
              <a:t/>
            </a:r>
            <a:br>
              <a:rPr lang="en-US" altLang="ko-KR" sz="3200" b="1" dirty="0" smtClean="0"/>
            </a:br>
            <a:endParaRPr lang="ko-KR" altLang="en-US" sz="3200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819150"/>
            <a:ext cx="3662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just"/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Merujuk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kepada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tindakan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kriminal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dianggap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jahat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merugikan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Menciptakan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stigma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bagi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individu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bersikap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negatif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memalukan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akhirnya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mayotitas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memberikan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atribut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atau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cap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negatif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terhadap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individu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tersebut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  <a:p>
            <a:pPr algn="just"/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just"/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Mengakibatkan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individu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memiliki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kedudukan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secara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sosial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tidak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diinginkan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berdasarkan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pertimbangan-pertimbangan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normatif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(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mantan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napi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tidak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bisa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menjadi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presiden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</a:t>
            </a:r>
          </a:p>
          <a:p>
            <a:pPr algn="just"/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just"/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Efek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negatif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jika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terjadi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kepada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dibawah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umur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adalah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berkembang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menjadi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individu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deasa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kriminal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0" y="895350"/>
            <a:ext cx="411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Oleh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karenanya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perlu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diperhatikan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antara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individu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memiliki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perilaku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menyimpang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atau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individu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memiliki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“stigma”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tidak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diinginkan</a:t>
            </a:r>
            <a:endParaRPr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Karena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tidak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semua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perilaku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tidak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diinginkan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itu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menyimpang</a:t>
            </a:r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Misalnya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:</a:t>
            </a:r>
          </a:p>
          <a:p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Individu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sudah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bebas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dari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penjara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TIPIKOR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melakukan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bakti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sosial</a:t>
            </a:r>
            <a:endParaRPr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Individu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tersebut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pernah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melakukan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penyimpangan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sosial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tapi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dipemikiran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masyarakat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memiliki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stigma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negatif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jadi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semua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dilakukan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oleh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org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tsb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menjadi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tidak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diinginkan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padahal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belum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tentu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melanggar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norma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113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Placeholder 31" descr="13320062_f520.jpg"/>
          <p:cNvPicPr>
            <a:picLocks noGrp="1" noChangeAspect="1"/>
          </p:cNvPicPr>
          <p:nvPr>
            <p:ph type="pic" idx="12"/>
          </p:nvPr>
        </p:nvPicPr>
        <p:blipFill>
          <a:blip r:embed="rId2" cstate="print"/>
          <a:srcRect t="24170" b="24170"/>
          <a:stretch>
            <a:fillRect/>
          </a:stretch>
        </p:blipFill>
        <p:spPr>
          <a:xfrm>
            <a:off x="304800" y="-19050"/>
            <a:ext cx="762000" cy="381000"/>
          </a:xfrm>
        </p:spPr>
      </p:pic>
      <p:sp>
        <p:nvSpPr>
          <p:cNvPr id="13" name="TextBox 12"/>
          <p:cNvSpPr txBox="1"/>
          <p:nvPr/>
        </p:nvSpPr>
        <p:spPr>
          <a:xfrm>
            <a:off x="1524000" y="1047750"/>
            <a:ext cx="64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 </a:t>
            </a:r>
            <a:r>
              <a:rPr lang="en-US" altLang="ko-KR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Pendekatan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dari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konsepsi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perilaku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sosial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menyimpang</a:t>
            </a:r>
            <a:endParaRPr lang="en-US" altLang="ko-KR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" name="Group 19"/>
          <p:cNvGrpSpPr/>
          <p:nvPr/>
        </p:nvGrpSpPr>
        <p:grpSpPr>
          <a:xfrm>
            <a:off x="228600" y="1504949"/>
            <a:ext cx="2819400" cy="3582542"/>
            <a:chOff x="-2770893" y="2988229"/>
            <a:chExt cx="5881600" cy="1251876"/>
          </a:xfrm>
        </p:grpSpPr>
        <p:sp>
          <p:nvSpPr>
            <p:cNvPr id="21" name="TextBox 20"/>
            <p:cNvSpPr txBox="1"/>
            <p:nvPr/>
          </p:nvSpPr>
          <p:spPr>
            <a:xfrm>
              <a:off x="-2770893" y="3110842"/>
              <a:ext cx="5697798" cy="1129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Asumsi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dasar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dari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pandangan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biologis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patologis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adalah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bahwa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sesuatu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didalam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diri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seorang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berperilaku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menyimpang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(something inherent) yang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membedakan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pelaku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dari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mereka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tidak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berkelakuan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demikian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SHELDON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menganggap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bahwa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penjahat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merupakan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individu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memiliki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kelainan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atau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kekhususan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biologis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</a:p>
            <a:p>
              <a:pPr algn="ctr"/>
              <a:endPara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Namun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konsep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diangggap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tidak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adequat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baik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hasill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riset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maupun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observasi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tidak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mendukung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teioi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ini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-2770893" y="2988229"/>
              <a:ext cx="5881600" cy="161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1.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Pendekatan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biologis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dan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patologis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" name="Group 22"/>
          <p:cNvGrpSpPr/>
          <p:nvPr/>
        </p:nvGrpSpPr>
        <p:grpSpPr>
          <a:xfrm>
            <a:off x="3352798" y="1504950"/>
            <a:ext cx="5105398" cy="3167122"/>
            <a:chOff x="5238257" y="3368914"/>
            <a:chExt cx="3702725" cy="3167122"/>
          </a:xfrm>
        </p:grpSpPr>
        <p:sp>
          <p:nvSpPr>
            <p:cNvPr id="24" name="TextBox 23"/>
            <p:cNvSpPr txBox="1"/>
            <p:nvPr/>
          </p:nvSpPr>
          <p:spPr>
            <a:xfrm>
              <a:off x="5238257" y="3673714"/>
              <a:ext cx="3647458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FontTx/>
                <a:buChar char="-"/>
              </a:pP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Konsepsi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memandang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perilaku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menyimpang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sebagai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perilaku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membahayakan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kehidupan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bermasyarakat</a:t>
              </a:r>
              <a:endPara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>
                <a:buFontTx/>
                <a:buChar char="-"/>
              </a:pP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konsep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fokus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dalam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membangun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ciri-ciri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konsep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analisa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terhadap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perilaku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dianggap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menyimpang</a:t>
              </a:r>
              <a:endPara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>
                <a:buFontTx/>
                <a:buChar char="-"/>
              </a:pP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Misalnya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: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Prostitusi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homoseksual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kenakalan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remaja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dst</a:t>
              </a:r>
              <a:endPara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>
                <a:buFontTx/>
                <a:buChar char="-"/>
              </a:pPr>
              <a:endPara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>
                <a:buFontTx/>
                <a:buChar char="-"/>
              </a:pP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Kekurangan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dari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teori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dapat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bersifat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irasional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Mengacu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kepda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norma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formal yang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tidak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dapar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diubah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kaku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sehingga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penalaran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terhadap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perilaku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tersebut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dianggap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menyimpang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karena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tidak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sesuai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dengan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norma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tidak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dapat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dipertanggungjawabkan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alasannya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bahkan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masyarakat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tidak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bisa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menjelaskan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mengapa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perilaku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tersebut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dianggap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menyimpang</a:t>
              </a:r>
              <a:endPara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>
                <a:buFontTx/>
                <a:buChar char="-"/>
              </a:pPr>
              <a:endPara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>
                <a:buFontTx/>
                <a:buChar char="-"/>
              </a:pP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Misalnya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: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Menyetir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timur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tengah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dilarang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bagi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kaum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perempuan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Lalu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muncul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pemberontakan</a:t>
              </a:r>
              <a:endPara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93522" y="3368914"/>
              <a:ext cx="36474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2.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Konsepsi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analitis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-247650"/>
            <a:ext cx="9144000" cy="884466"/>
          </a:xfrm>
        </p:spPr>
        <p:txBody>
          <a:bodyPr/>
          <a:lstStyle/>
          <a:p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 b. </a:t>
            </a:r>
            <a:r>
              <a:rPr lang="en-US" altLang="ko-KR" sz="2000" dirty="0" err="1" smtClean="0"/>
              <a:t>Perilaku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menyimpang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dan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peranan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menyimpang</a:t>
            </a:r>
            <a:endParaRPr lang="ko-KR" alt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81000" y="385286"/>
            <a:ext cx="838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hubungannya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perilaku</a:t>
            </a:r>
            <a:r>
              <a:rPr lang="en-US" sz="1400" dirty="0" smtClean="0"/>
              <a:t> </a:t>
            </a:r>
            <a:r>
              <a:rPr lang="en-US" sz="1400" dirty="0" err="1" smtClean="0"/>
              <a:t>menyimpang</a:t>
            </a:r>
            <a:r>
              <a:rPr lang="en-US" sz="1400" dirty="0" smtClean="0"/>
              <a:t> </a:t>
            </a:r>
            <a:r>
              <a:rPr lang="en-US" sz="1400" dirty="0" err="1" smtClean="0"/>
              <a:t>perlu</a:t>
            </a:r>
            <a:r>
              <a:rPr lang="en-US" sz="1400" dirty="0" smtClean="0"/>
              <a:t> </a:t>
            </a:r>
            <a:r>
              <a:rPr lang="en-US" sz="1400" dirty="0" err="1" smtClean="0"/>
              <a:t>dibedakan</a:t>
            </a:r>
            <a:r>
              <a:rPr lang="en-US" sz="1400" dirty="0" smtClean="0"/>
              <a:t> </a:t>
            </a:r>
            <a:r>
              <a:rPr lang="en-US" sz="1400" dirty="0" err="1" smtClean="0"/>
              <a:t>antara</a:t>
            </a:r>
            <a:r>
              <a:rPr lang="en-US" sz="1400" dirty="0" smtClean="0"/>
              <a:t> </a:t>
            </a:r>
            <a:r>
              <a:rPr lang="en-US" sz="1400" dirty="0" err="1" smtClean="0"/>
              <a:t>apa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dilakukan</a:t>
            </a:r>
            <a:r>
              <a:rPr lang="en-US" sz="1400" dirty="0" smtClean="0"/>
              <a:t> </a:t>
            </a:r>
            <a:r>
              <a:rPr lang="en-US" sz="1400" dirty="0" err="1" smtClean="0"/>
              <a:t>seorang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bagaimana</a:t>
            </a:r>
            <a:r>
              <a:rPr lang="en-US" sz="1400" dirty="0" smtClean="0"/>
              <a:t> </a:t>
            </a:r>
            <a:r>
              <a:rPr lang="en-US" sz="1400" dirty="0" err="1" smtClean="0"/>
              <a:t>orang</a:t>
            </a:r>
            <a:r>
              <a:rPr lang="en-US" sz="1400" dirty="0" smtClean="0"/>
              <a:t> </a:t>
            </a:r>
            <a:r>
              <a:rPr lang="en-US" sz="1400" dirty="0" err="1" smtClean="0"/>
              <a:t>tersebut</a:t>
            </a:r>
            <a:r>
              <a:rPr lang="en-US" sz="1400" dirty="0" smtClean="0"/>
              <a:t> </a:t>
            </a:r>
            <a:r>
              <a:rPr lang="en-US" sz="1400" dirty="0" err="1" smtClean="0"/>
              <a:t>didefinisikan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dikategorisasikan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sesama</a:t>
            </a:r>
            <a:r>
              <a:rPr lang="en-US" sz="1400" dirty="0" smtClean="0"/>
              <a:t> </a:t>
            </a:r>
            <a:r>
              <a:rPr lang="en-US" sz="1400" dirty="0" err="1" smtClean="0"/>
              <a:t>anggota</a:t>
            </a:r>
            <a:r>
              <a:rPr lang="en-US" sz="1400" dirty="0" smtClean="0"/>
              <a:t> </a:t>
            </a:r>
            <a:r>
              <a:rPr lang="en-US" sz="1400" dirty="0" err="1" smtClean="0"/>
              <a:t>kelompok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lingkungannya,karena</a:t>
            </a:r>
            <a:r>
              <a:rPr lang="en-US" sz="1400" dirty="0" smtClean="0"/>
              <a:t> </a:t>
            </a:r>
            <a:r>
              <a:rPr lang="en-US" sz="1400" dirty="0" err="1" smtClean="0"/>
              <a:t>peranan</a:t>
            </a:r>
            <a:r>
              <a:rPr lang="en-US" sz="1400" dirty="0" smtClean="0"/>
              <a:t> </a:t>
            </a:r>
            <a:r>
              <a:rPr lang="en-US" sz="1400" dirty="0" err="1" smtClean="0"/>
              <a:t>sosial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diatributkan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6608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5"/>
                </a:solidFill>
              </a:rPr>
              <a:t>3. </a:t>
            </a:r>
            <a:r>
              <a:rPr lang="en-US" altLang="ko-KR" dirty="0" err="1" smtClean="0">
                <a:solidFill>
                  <a:schemeClr val="accent5"/>
                </a:solidFill>
              </a:rPr>
              <a:t>Teori</a:t>
            </a:r>
            <a:r>
              <a:rPr lang="en-US" altLang="ko-KR" dirty="0" smtClean="0">
                <a:solidFill>
                  <a:schemeClr val="accent5"/>
                </a:solidFill>
              </a:rPr>
              <a:t> Anomie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971550"/>
            <a:ext cx="792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-Durkheim, Parsons, </a:t>
            </a:r>
            <a:r>
              <a:rPr lang="en-US" dirty="0" err="1" smtClean="0"/>
              <a:t>dan</a:t>
            </a:r>
            <a:r>
              <a:rPr lang="en-US" dirty="0" smtClean="0"/>
              <a:t> Merton </a:t>
            </a:r>
            <a:r>
              <a:rPr lang="en-US" dirty="0" err="1" smtClean="0"/>
              <a:t>menarahkan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etiologi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diskontinuitas</a:t>
            </a:r>
            <a:r>
              <a:rPr lang="en-US" dirty="0" smtClean="0"/>
              <a:t> ,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anomie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ketegangan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  <a:p>
            <a:pPr>
              <a:buFontTx/>
              <a:buChar char="-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diskrepansi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aspirasi</a:t>
            </a:r>
            <a:r>
              <a:rPr lang="en-US" dirty="0" smtClean="0"/>
              <a:t> individual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individual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merelasiasikannya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anomie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dharapkan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anggotanya</a:t>
            </a:r>
            <a:r>
              <a:rPr lang="en-US" dirty="0" smtClean="0"/>
              <a:t>. </a:t>
            </a:r>
          </a:p>
          <a:p>
            <a:pPr>
              <a:buFontTx/>
              <a:buChar char="-"/>
            </a:pPr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kerengganan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421843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1069</Words>
  <Application>Microsoft Office PowerPoint</Application>
  <PresentationFormat>On-screen Show (16:9)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Cover and End Slide Master</vt:lpstr>
      <vt:lpstr>Contents Slide Master</vt:lpstr>
      <vt:lpstr>Section Break Slide Master</vt:lpstr>
      <vt:lpstr>Pertemuan 1</vt:lpstr>
      <vt:lpstr>Konsep perilaku menyimpang</vt:lpstr>
      <vt:lpstr>Slide 3</vt:lpstr>
      <vt:lpstr>Slide 4</vt:lpstr>
      <vt:lpstr>Slide 5</vt:lpstr>
      <vt:lpstr>Slide 6</vt:lpstr>
      <vt:lpstr> Perilaku Sosial Menyimpang? a. Perilaku yang kurang diinginkan (disvalued) </vt:lpstr>
      <vt:lpstr>  b. Perilaku menyimpang dan peranan menyimpang</vt:lpstr>
      <vt:lpstr>3. Teori Anomie</vt:lpstr>
      <vt:lpstr>Teori Anomie (2)</vt:lpstr>
      <vt:lpstr>Teori Anomie (3)</vt:lpstr>
      <vt:lpstr>4. Social Reaction Approach</vt:lpstr>
      <vt:lpstr>Slide 13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Asus</cp:lastModifiedBy>
  <cp:revision>142</cp:revision>
  <dcterms:created xsi:type="dcterms:W3CDTF">2016-12-01T00:32:25Z</dcterms:created>
  <dcterms:modified xsi:type="dcterms:W3CDTF">2018-09-01T03:05:32Z</dcterms:modified>
</cp:coreProperties>
</file>