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85" r:id="rId11"/>
    <p:sldId id="286" r:id="rId12"/>
    <p:sldId id="264" r:id="rId13"/>
    <p:sldId id="265" r:id="rId14"/>
    <p:sldId id="287" r:id="rId15"/>
    <p:sldId id="266" r:id="rId16"/>
    <p:sldId id="267" r:id="rId17"/>
    <p:sldId id="268" r:id="rId18"/>
    <p:sldId id="288" r:id="rId19"/>
    <p:sldId id="269" r:id="rId20"/>
    <p:sldId id="270" r:id="rId21"/>
    <p:sldId id="279" r:id="rId22"/>
  </p:sldIdLst>
  <p:sldSz cx="9144000" cy="5143500" type="screen16x9"/>
  <p:notesSz cx="6858000" cy="9144000"/>
  <p:embeddedFontLst>
    <p:embeddedFont>
      <p:font typeface="Dosis Light" charset="0"/>
      <p:regular r:id="rId24"/>
      <p:bold r:id="rId25"/>
    </p:embeddedFont>
    <p:embeddedFont>
      <p:font typeface="Pontano Sans" charset="0"/>
      <p:regular r:id="rId26"/>
    </p:embeddedFont>
    <p:embeddedFont>
      <p:font typeface="Dosis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F15B335-79AC-4409-85C8-FBB82FB64AA7}">
  <a:tblStyle styleId="{1F15B335-79AC-4409-85C8-FBB82FB64A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0256" autoAdjust="0"/>
  </p:normalViewPr>
  <p:slideViewPr>
    <p:cSldViewPr>
      <p:cViewPr>
        <p:scale>
          <a:sx n="70" d="100"/>
          <a:sy n="70" d="100"/>
        </p:scale>
        <p:origin x="-516" y="-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0" t="0" r="0" b="0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0" t="0" r="0" b="0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0" t="0" r="0" b="0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0" t="0" r="0" b="0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_2">
    <p:bg>
      <p:bgPr>
        <a:solidFill>
          <a:srgbClr val="9BCF6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4" name="Shape 94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0" t="0" r="0" b="0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0" t="0" r="0" b="0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0" t="0" r="0" b="0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0" t="0" r="0" b="0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51B148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0" name="Shape 100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0" t="0" r="0" b="0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0" t="0" r="0" b="0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0" t="0" r="0" b="0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0" t="0" r="0" b="0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0" t="0" r="0" b="0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0" t="0" r="0" b="0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0" t="0" r="0" b="0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0" t="0" r="0" b="0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0" t="0" r="0" b="0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0" t="0" r="0" b="0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0" t="0" r="0" b="0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0" t="0" r="0" b="0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0" t="0" r="0" b="0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1" name="Shape 21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0" t="0" r="0" b="0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0" t="0" r="0" b="0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0" t="0" r="0" b="0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0" t="0" r="0" b="0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0" t="0" r="0" b="0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0" t="0" r="0" b="0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0" t="0" r="0" b="0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0" t="0" r="0" b="0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rgbClr val="51B148"/>
              </a:buClr>
              <a:buSzPts val="2600"/>
              <a:buChar char="⊷"/>
              <a:defRPr sz="2600" i="1">
                <a:solidFill>
                  <a:srgbClr val="51B148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⊶"/>
              <a:defRPr sz="2600" i="1">
                <a:solidFill>
                  <a:srgbClr val="51B148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⊸"/>
              <a:defRPr sz="2600" i="1">
                <a:solidFill>
                  <a:srgbClr val="51B148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sz="2600" i="1">
                <a:solidFill>
                  <a:srgbClr val="51B148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sz="2600" i="1">
                <a:solidFill>
                  <a:srgbClr val="51B148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sz="2600" i="1">
                <a:solidFill>
                  <a:srgbClr val="51B148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sz="2600" i="1">
                <a:solidFill>
                  <a:srgbClr val="51B148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sz="2600" i="1">
                <a:solidFill>
                  <a:srgbClr val="51B148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sz="2600" i="1">
                <a:solidFill>
                  <a:srgbClr val="51B148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84F56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rgbClr val="484F5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0" t="0" r="0" b="0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0" t="0" r="0" b="0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0" t="0" r="0" b="0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0" t="0" r="0" b="0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0" t="0" r="0" b="0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0" t="0" r="0" b="0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0" t="0" r="0" b="0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0" t="0" r="0" b="0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0" t="0" r="0" b="0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0" t="0" r="0" b="0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0" t="0" r="0" b="0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0" t="0" r="0" b="0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0" t="0" r="0" b="0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0" t="0" r="0" b="0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0" t="0" r="0" b="0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0" t="0" r="0" b="0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0" t="0" r="0" b="0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0" t="0" r="0" b="0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0" t="0" r="0" b="0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0" t="0" r="0" b="0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0" t="0" r="0" b="0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0" t="0" r="0" b="0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0" t="0" r="0" b="0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0" t="0" r="0" b="0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0" t="0" r="0" b="0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0" t="0" r="0" b="0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9BCF6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1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1143000" y="361950"/>
            <a:ext cx="776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1"/>
                </a:solidFill>
              </a:rPr>
              <a:t>Social Influence :</a:t>
            </a:r>
            <a:br>
              <a:rPr lang="en" dirty="0" smtClean="0">
                <a:solidFill>
                  <a:schemeClr val="tx1"/>
                </a:solidFill>
              </a:rPr>
            </a:br>
            <a:r>
              <a:rPr lang="en" dirty="0" smtClean="0">
                <a:solidFill>
                  <a:schemeClr val="tx1"/>
                </a:solidFill>
              </a:rPr>
              <a:t>Conformity</a:t>
            </a:r>
            <a:r>
              <a:rPr lang="en" dirty="0" smtClean="0"/>
              <a:t> </a:t>
            </a:r>
            <a:r>
              <a:rPr lang="en" smtClean="0">
                <a:solidFill>
                  <a:schemeClr val="tx1"/>
                </a:solidFill>
              </a:rPr>
              <a:t>and</a:t>
            </a:r>
            <a:r>
              <a:rPr lang="en" smtClean="0"/>
              <a:t> </a:t>
            </a:r>
            <a:r>
              <a:rPr lang="en" smtClean="0">
                <a:solidFill>
                  <a:schemeClr val="tx1"/>
                </a:solidFill>
              </a:rPr>
              <a:t>Obedience</a:t>
            </a:r>
            <a:br>
              <a:rPr lang="en" smtClean="0">
                <a:solidFill>
                  <a:schemeClr val="tx1"/>
                </a:solidFill>
              </a:rPr>
            </a:br>
            <a:r>
              <a:rPr lang="en" smtClean="0">
                <a:solidFill>
                  <a:schemeClr val="tx1"/>
                </a:solidFill>
              </a:rPr>
              <a:t>Bullying and cyber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" name="Shape 108"/>
          <p:cNvSpPr txBox="1">
            <a:spLocks/>
          </p:cNvSpPr>
          <p:nvPr/>
        </p:nvSpPr>
        <p:spPr>
          <a:xfrm>
            <a:off x="4953000" y="2038350"/>
            <a:ext cx="3957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4800"/>
              <a:buFont typeface="Dosis Light"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9BCF63"/>
              </a:solidFill>
              <a:effectLst/>
              <a:uLnTx/>
              <a:uFillTx/>
              <a:latin typeface="Dosis Light"/>
              <a:ea typeface="Dosis Light"/>
              <a:cs typeface="Dosis Light"/>
              <a:sym typeface="Dosis Light"/>
            </a:endParaRPr>
          </a:p>
        </p:txBody>
      </p:sp>
      <p:sp>
        <p:nvSpPr>
          <p:cNvPr id="4" name="Shape 108"/>
          <p:cNvSpPr txBox="1">
            <a:spLocks/>
          </p:cNvSpPr>
          <p:nvPr/>
        </p:nvSpPr>
        <p:spPr>
          <a:xfrm>
            <a:off x="2362200" y="3562350"/>
            <a:ext cx="7767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4800"/>
              <a:buFont typeface="Dosis Light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osis Light"/>
                <a:ea typeface="Dosis Light"/>
                <a:cs typeface="Dosis Light"/>
                <a:sym typeface="Dosis Light"/>
              </a:rPr>
              <a:t>Lecturing with Regina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osis Light"/>
                <a:ea typeface="Dosis Light"/>
                <a:cs typeface="Dosis Light"/>
                <a:sym typeface="Dosis Light"/>
              </a:rPr>
              <a:t>Navira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osis Light"/>
                <a:ea typeface="Dosis Light"/>
                <a:cs typeface="Dosis Light"/>
                <a:sym typeface="Dosis Light"/>
              </a:rPr>
              <a:t>Pratiwi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osis Light"/>
                <a:ea typeface="Dosis Light"/>
                <a:cs typeface="Dosis Light"/>
                <a:sym typeface="Dosis Light"/>
              </a:rPr>
              <a:t>,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osis Light"/>
                <a:ea typeface="Dosis Light"/>
                <a:cs typeface="Dosis Light"/>
                <a:sym typeface="Dosis Light"/>
              </a:rPr>
              <a:t>S.Psi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osis Light"/>
                <a:ea typeface="Dosis Light"/>
                <a:cs typeface="Dosis Light"/>
                <a:sym typeface="Dosis Light"/>
              </a:rPr>
              <a:t>.,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osis Light"/>
                <a:ea typeface="Dosis Light"/>
                <a:cs typeface="Dosis Light"/>
                <a:sym typeface="Dosis Light"/>
              </a:rPr>
              <a:t>M.Sc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osis Light"/>
              <a:ea typeface="Dosis Light"/>
              <a:cs typeface="Dosis Light"/>
              <a:sym typeface="Dosi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4800"/>
              <a:buFont typeface="Dosis Light"/>
              <a:buNone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osis Light"/>
                <a:ea typeface="Dosis Light"/>
                <a:cs typeface="Dosis Light"/>
                <a:sym typeface="Dosis Light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osis Light"/>
              <a:ea typeface="Dosis Light"/>
              <a:cs typeface="Dosis Light"/>
              <a:sym typeface="Dosi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2002435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body" idx="4294967295"/>
          </p:nvPr>
        </p:nvSpPr>
        <p:spPr>
          <a:xfrm>
            <a:off x="4419600" y="0"/>
            <a:ext cx="4724400" cy="514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The liberating effects of group influence</a:t>
            </a:r>
            <a:endParaRPr sz="1200">
              <a:solidFill>
                <a:schemeClr val="bg1"/>
              </a:solidFill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209575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8" name="Picture 7" descr="WT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43400" cy="2343150"/>
          </a:xfrm>
          <a:prstGeom prst="rect">
            <a:avLst/>
          </a:prstGeom>
        </p:spPr>
      </p:pic>
      <p:pic>
        <p:nvPicPr>
          <p:cNvPr id="9" name="Picture 8" descr="kk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3150"/>
            <a:ext cx="4343400" cy="2788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895350"/>
            <a:ext cx="4267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, </a:t>
            </a:r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i="1" dirty="0" smtClean="0"/>
              <a:t>belief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behavior</a:t>
            </a:r>
            <a:r>
              <a:rPr lang="en-US" dirty="0" smtClean="0"/>
              <a:t> –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penyelamat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 WTC.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pemadam</a:t>
            </a:r>
            <a:r>
              <a:rPr lang="en-US" dirty="0" smtClean="0"/>
              <a:t> </a:t>
            </a:r>
            <a:r>
              <a:rPr lang="en-US" dirty="0" err="1" smtClean="0"/>
              <a:t>menolong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sipil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serupa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1208000" y="1048024"/>
            <a:ext cx="4276485" cy="3329013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1386950" y="1224816"/>
            <a:ext cx="3918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\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6" name="Shape 176"/>
          <p:cNvSpPr txBox="1">
            <a:spLocks/>
          </p:cNvSpPr>
          <p:nvPr/>
        </p:nvSpPr>
        <p:spPr>
          <a:xfrm>
            <a:off x="0" y="0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Predicts Conformity?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78"/>
          <p:cNvSpPr txBox="1">
            <a:spLocks/>
          </p:cNvSpPr>
          <p:nvPr/>
        </p:nvSpPr>
        <p:spPr>
          <a:xfrm>
            <a:off x="1371600" y="1200150"/>
            <a:ext cx="3886200" cy="26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Clr>
                <a:srgbClr val="9BCF63"/>
              </a:buClr>
              <a:buSzPts val="3600"/>
              <a:buAutoNum type="arabicPeriod"/>
              <a:defRPr/>
            </a:pP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1.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Terjadinya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conformity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adalah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ketika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indvidu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merasa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bahwa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Dosis Light"/>
                <a:ea typeface="Dosis Light"/>
                <a:cs typeface="Dosis Light"/>
                <a:sym typeface="Dosis Light"/>
              </a:rPr>
              <a:t>persepsi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atau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penilaian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mereka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dirasa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memiliki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keakuratan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yang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lemah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serta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memiliki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keyakinan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akan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lemahnya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diri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atau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merasa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Dosis Light"/>
                <a:ea typeface="Dosis Light"/>
                <a:cs typeface="Dosis Light"/>
                <a:sym typeface="Dosis Light"/>
              </a:rPr>
              <a:t>tidak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Dosis Light"/>
                <a:ea typeface="Dosis Light"/>
                <a:cs typeface="Dosis Light"/>
                <a:sym typeface="Dosis Light"/>
              </a:rPr>
              <a:t>kompeten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terhadap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sesuatu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. </a:t>
            </a:r>
          </a:p>
          <a:p>
            <a:pPr marL="342900" lvl="0" indent="-342900">
              <a:buClr>
                <a:srgbClr val="9BCF63"/>
              </a:buClr>
              <a:buSzPts val="3600"/>
              <a:buAutoNum type="arabicPeriod"/>
              <a:defRPr/>
            </a:pPr>
            <a:endParaRPr lang="en-US" sz="1600" dirty="0" smtClean="0">
              <a:solidFill>
                <a:schemeClr val="bg1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marL="342900" lvl="0" indent="-342900">
              <a:buClr>
                <a:srgbClr val="9BCF63"/>
              </a:buClr>
              <a:buSzPts val="3600"/>
              <a:buAutoNum type="arabicPeriod"/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Sehingga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semakin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kita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merasa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insecure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terhadap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judgement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kita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maka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semakin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mudah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terpengaruh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lah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kita</a:t>
            </a:r>
            <a:r>
              <a:rPr lang="en-US" sz="1600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.</a:t>
            </a:r>
          </a:p>
        </p:txBody>
      </p:sp>
      <p:pic>
        <p:nvPicPr>
          <p:cNvPr id="8" name="Picture 7" descr="I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54875"/>
            <a:ext cx="3581400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2266950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 smtClean="0">
                <a:solidFill>
                  <a:schemeClr val="bg1"/>
                </a:solidFill>
              </a:rPr>
              <a:t>Group attribute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conformity.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sejumlah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prestisius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1"/>
                </a:solidFill>
              </a:rPr>
              <a:t>cohesive,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memiliki</a:t>
            </a:r>
            <a:r>
              <a:rPr lang="en-US" dirty="0" smtClean="0">
                <a:solidFill>
                  <a:schemeClr val="bg1"/>
                </a:solidFill>
              </a:rPr>
              <a:t> status yang </a:t>
            </a:r>
            <a:r>
              <a:rPr lang="en-US" dirty="0" err="1" smtClean="0">
                <a:solidFill>
                  <a:schemeClr val="bg1"/>
                </a:solidFill>
              </a:rPr>
              <a:t>tinggi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conformity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3758505"/>
            <a:ext cx="350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Conformity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meningat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response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public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prior commitment </a:t>
            </a:r>
            <a:r>
              <a:rPr lang="en-US" dirty="0" smtClean="0"/>
              <a:t>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intensi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yang </a:t>
            </a:r>
            <a:r>
              <a:rPr lang="en-US" dirty="0" err="1" smtClean="0"/>
              <a:t>diyakini</a:t>
            </a:r>
            <a:r>
              <a:rPr lang="en-US" dirty="0" smtClean="0"/>
              <a:t> </a:t>
            </a:r>
            <a:r>
              <a:rPr lang="en-US" dirty="0" err="1" smtClean="0"/>
              <a:t>didepan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352800" y="0"/>
            <a:ext cx="57912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Predicts Conformity? (2)</a:t>
            </a: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0" y="2147100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/>
                </a:solidFill>
              </a:rPr>
              <a:t>Group </a:t>
            </a:r>
            <a:r>
              <a:rPr lang="en-US" b="1" dirty="0" smtClean="0">
                <a:solidFill>
                  <a:schemeClr val="bg1"/>
                </a:solidFill>
              </a:rPr>
              <a:t>Size</a:t>
            </a:r>
            <a:endParaRPr b="1">
              <a:solidFill>
                <a:schemeClr val="bg1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1"/>
                </a:solidFill>
              </a:rPr>
              <a:t>Riset</a:t>
            </a:r>
            <a:r>
              <a:rPr lang="en" dirty="0" smtClean="0">
                <a:solidFill>
                  <a:schemeClr val="bg1"/>
                </a:solidFill>
              </a:rPr>
              <a:t> </a:t>
            </a:r>
            <a:r>
              <a:rPr lang="en" dirty="0" smtClean="0">
                <a:solidFill>
                  <a:schemeClr val="tx1"/>
                </a:solidFill>
              </a:rPr>
              <a:t>men</a:t>
            </a:r>
            <a:r>
              <a:rPr lang="en" dirty="0" smtClean="0">
                <a:solidFill>
                  <a:schemeClr val="bg1"/>
                </a:solidFill>
              </a:rPr>
              <a:t>yatakan </a:t>
            </a:r>
            <a:r>
              <a:rPr lang="en" dirty="0" smtClean="0">
                <a:solidFill>
                  <a:schemeClr val="tx1"/>
                </a:solidFill>
              </a:rPr>
              <a:t>bahwa, Sema</a:t>
            </a:r>
            <a:r>
              <a:rPr lang="en" dirty="0" smtClean="0">
                <a:solidFill>
                  <a:schemeClr val="bg1"/>
                </a:solidFill>
              </a:rPr>
              <a:t>kin </a:t>
            </a:r>
            <a:r>
              <a:rPr lang="en" dirty="0" smtClean="0">
                <a:solidFill>
                  <a:schemeClr val="tx1"/>
                </a:solidFill>
              </a:rPr>
              <a:t>kecil kelompok, maka kemungkinan untuk </a:t>
            </a:r>
            <a:r>
              <a:rPr lang="en" i="1" dirty="0" smtClean="0">
                <a:solidFill>
                  <a:schemeClr val="tx1"/>
                </a:solidFill>
              </a:rPr>
              <a:t>conform</a:t>
            </a:r>
            <a:r>
              <a:rPr lang="en" dirty="0" smtClean="0">
                <a:solidFill>
                  <a:schemeClr val="tx1"/>
                </a:solidFill>
              </a:rPr>
              <a:t> semakin tinggi.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1524000" y="0"/>
            <a:ext cx="1547400" cy="3638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Unanimity (kebulatan suara)</a:t>
            </a:r>
            <a:endParaRPr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Ketika berada dalam </a:t>
            </a:r>
            <a:r>
              <a:rPr lang="en" dirty="0" smtClean="0">
                <a:solidFill>
                  <a:schemeClr val="bg1"/>
                </a:solidFill>
              </a:rPr>
              <a:t>se</a:t>
            </a:r>
            <a:r>
              <a:rPr lang="en" dirty="0" smtClean="0"/>
              <a:t>kelompok orang </a:t>
            </a:r>
            <a:r>
              <a:rPr lang="en" dirty="0" smtClean="0">
                <a:solidFill>
                  <a:schemeClr val="bg1"/>
                </a:solidFill>
              </a:rPr>
              <a:t>dala</a:t>
            </a:r>
            <a:r>
              <a:rPr lang="en" dirty="0" smtClean="0"/>
              <a:t>m keadaan </a:t>
            </a:r>
            <a:r>
              <a:rPr lang="en" dirty="0" smtClean="0">
                <a:solidFill>
                  <a:schemeClr val="bg1"/>
                </a:solidFill>
              </a:rPr>
              <a:t>terten</a:t>
            </a:r>
            <a:r>
              <a:rPr lang="en" dirty="0" smtClean="0"/>
              <a:t>t untuk </a:t>
            </a:r>
            <a:r>
              <a:rPr lang="en" dirty="0" smtClean="0">
                <a:solidFill>
                  <a:schemeClr val="bg1"/>
                </a:solidFill>
              </a:rPr>
              <a:t>menga</a:t>
            </a:r>
            <a:r>
              <a:rPr lang="en" dirty="0" smtClean="0"/>
              <a:t>mbil </a:t>
            </a:r>
            <a:r>
              <a:rPr lang="en" dirty="0" smtClean="0">
                <a:solidFill>
                  <a:schemeClr val="bg1"/>
                </a:solidFill>
              </a:rPr>
              <a:t>keputu</a:t>
            </a:r>
            <a:r>
              <a:rPr lang="en" dirty="0" smtClean="0"/>
              <a:t>san, akan </a:t>
            </a:r>
            <a:r>
              <a:rPr lang="en" dirty="0" smtClean="0">
                <a:solidFill>
                  <a:schemeClr val="bg1"/>
                </a:solidFill>
              </a:rPr>
              <a:t>sulit un</a:t>
            </a:r>
            <a:r>
              <a:rPr lang="en" dirty="0" smtClean="0">
                <a:solidFill>
                  <a:schemeClr val="tx1"/>
                </a:solidFill>
              </a:rPr>
              <a:t>tuk </a:t>
            </a:r>
            <a:r>
              <a:rPr lang="en" dirty="0" smtClean="0">
                <a:solidFill>
                  <a:schemeClr val="bg1"/>
                </a:solidFill>
              </a:rPr>
              <a:t>memp</a:t>
            </a:r>
            <a:r>
              <a:rPr lang="en" dirty="0" smtClean="0"/>
              <a:t>ertahankan </a:t>
            </a:r>
            <a:r>
              <a:rPr lang="en" dirty="0" smtClean="0">
                <a:solidFill>
                  <a:schemeClr val="bg1"/>
                </a:solidFill>
              </a:rPr>
              <a:t>peda</a:t>
            </a:r>
            <a:r>
              <a:rPr lang="en" dirty="0" smtClean="0"/>
              <a:t>pat yang </a:t>
            </a:r>
            <a:r>
              <a:rPr lang="en" dirty="0" smtClean="0">
                <a:solidFill>
                  <a:schemeClr val="bg1"/>
                </a:solidFill>
              </a:rPr>
              <a:t>tida</a:t>
            </a:r>
            <a:r>
              <a:rPr lang="en" dirty="0" smtClean="0"/>
              <a:t>k sesuai atau </a:t>
            </a:r>
            <a:r>
              <a:rPr lang="en" dirty="0" smtClean="0">
                <a:solidFill>
                  <a:schemeClr val="bg1"/>
                </a:solidFill>
              </a:rPr>
              <a:t>b</a:t>
            </a:r>
            <a:r>
              <a:rPr lang="en" dirty="0" smtClean="0"/>
              <a:t>erlawanan dengan mayoritas. Sehingga kebanyakan orang akan terpaksa </a:t>
            </a:r>
            <a:r>
              <a:rPr lang="en" i="1" dirty="0" smtClean="0"/>
              <a:t>conform</a:t>
            </a:r>
            <a:r>
              <a:rPr lang="en" dirty="0" smtClean="0"/>
              <a:t> terhadap pendapat yang dimiliki oleh mayoritas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3"/>
          </p:nvPr>
        </p:nvSpPr>
        <p:spPr>
          <a:xfrm>
            <a:off x="4648200" y="1352550"/>
            <a:ext cx="15474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/>
              <a:t>Status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i="1" dirty="0" smtClean="0"/>
              <a:t>Higher status people tend to have more impact </a:t>
            </a:r>
            <a:endParaRPr i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7" name="Shape 179"/>
          <p:cNvSpPr txBox="1">
            <a:spLocks/>
          </p:cNvSpPr>
          <p:nvPr/>
        </p:nvSpPr>
        <p:spPr>
          <a:xfrm>
            <a:off x="3048000" y="361950"/>
            <a:ext cx="18288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Cohesion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A “we feeling”, the extent to which members of a group are bond together , such as by attraction</a:t>
            </a:r>
            <a:r>
              <a:rPr kumimoji="0" lang="en-US" sz="1400" b="0" i="1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for one another.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r>
              <a:rPr lang="en-US" i="1" dirty="0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The more cohesive a group, the more power it gains over its member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Individu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cenderung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lebih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mudah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setuju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dengan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orang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lain yang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berada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dalam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satu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grup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yang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sama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dibandingkan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grup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yang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berbeda</a:t>
            </a:r>
            <a:endParaRPr kumimoji="0" lang="en-US" sz="1400" b="0" u="none" strike="noStrike" kern="0" cap="none" spc="0" normalizeH="0" noProof="0" dirty="0" smtClean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r>
              <a:rPr lang="en-US" dirty="0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Ex </a:t>
            </a:r>
            <a:r>
              <a:rPr lang="en-US" dirty="0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Wingdings" pitchFamily="2" charset="2"/>
              </a:rPr>
              <a:t> own-group conformity pressure</a:t>
            </a:r>
            <a:endParaRPr kumimoji="0" lang="en-US" sz="1400" b="0" u="none" strike="noStrike" kern="0" cap="none" spc="0" normalizeH="0" noProof="0" dirty="0" smtClean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endParaRPr lang="en-US" baseline="0" dirty="0" smtClean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8" name="Shape 179"/>
          <p:cNvSpPr txBox="1">
            <a:spLocks/>
          </p:cNvSpPr>
          <p:nvPr/>
        </p:nvSpPr>
        <p:spPr>
          <a:xfrm>
            <a:off x="6096000" y="438150"/>
            <a:ext cx="1547400" cy="29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Public response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r>
              <a:rPr kumimoji="0" lang="en-US" sz="1400" b="0" u="none" strike="noStrike" kern="0" cap="none" spc="0" normalizeH="0" baseline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Kebanyakan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orang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lebih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memilih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menyatakan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pendapat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mereka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didepan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muka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umum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untuk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melihat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response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mereka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serta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memberikan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penjelasan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lebih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agar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bisa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selaras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dengan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pemikiran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public,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dibandingkan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menuliskannya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pada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kertas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lalu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dibaca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oleh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umum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.</a:t>
            </a:r>
            <a:endParaRPr kumimoji="0" lang="en-US" sz="1400" b="0" u="none" strike="noStrike" kern="0" cap="none" spc="0" normalizeH="0" baseline="0" noProof="0" dirty="0" smtClean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endParaRPr lang="en-US" i="1" dirty="0" smtClean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endParaRPr lang="en-US" i="1" dirty="0" smtClean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t is much easier to stand up for what we believe in</a:t>
            </a:r>
            <a:r>
              <a:rPr kumimoji="0" lang="en-US" sz="1400" b="0" i="1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the privacy of the voting booth than before a group.</a:t>
            </a: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9" name="Shape 179"/>
          <p:cNvSpPr txBox="1">
            <a:spLocks/>
          </p:cNvSpPr>
          <p:nvPr/>
        </p:nvSpPr>
        <p:spPr>
          <a:xfrm>
            <a:off x="7596600" y="514350"/>
            <a:ext cx="1547400" cy="29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No Prior Commitment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endParaRPr lang="en-US" b="1" dirty="0" smtClean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r>
              <a:rPr kumimoji="0" lang="en-US" sz="1400" u="none" strike="noStrike" kern="0" cap="none" spc="0" normalizeH="0" baseline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Sekali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individu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membuat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komentar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public, </a:t>
            </a:r>
            <a:r>
              <a:rPr kumimoji="0" lang="en-US" sz="1400" i="1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they stick to it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dan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enggan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untuk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mengubahnya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. 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Karena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individu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merasa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malu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jika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harus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mengubah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yang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telah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dideklarasikan</a:t>
            </a:r>
            <a:endParaRPr kumimoji="0" lang="en-US" sz="1400" u="none" strike="noStrike" kern="0" cap="none" spc="0" normalizeH="0" noProof="0" dirty="0" smtClean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endParaRPr lang="en-US" baseline="0" dirty="0" smtClean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Misalnya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debat</a:t>
            </a:r>
            <a:r>
              <a:rPr kumimoji="0" lang="en-US" sz="1400" u="none" strike="noStrike" kern="0" cap="none" spc="0" normalizeH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en-US" sz="1400" u="none" strike="noStrike" kern="0" cap="none" spc="0" normalizeH="0" noProof="0" dirty="0" err="1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presiden</a:t>
            </a:r>
            <a:endParaRPr kumimoji="0" lang="en-US" sz="1400" u="none" strike="noStrike" kern="0" cap="none" spc="0" normalizeH="0" baseline="0" noProof="0" dirty="0" smtClean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endParaRPr lang="en-US" b="1" dirty="0" smtClean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endParaRPr lang="en-US" b="1" dirty="0" smtClean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0" name="Shape 176"/>
          <p:cNvSpPr txBox="1">
            <a:spLocks/>
          </p:cNvSpPr>
          <p:nvPr/>
        </p:nvSpPr>
        <p:spPr>
          <a:xfrm>
            <a:off x="0" y="361950"/>
            <a:ext cx="4864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osis Light"/>
              <a:ea typeface="Dosis Light"/>
              <a:cs typeface="Dosis Light"/>
              <a:sym typeface="Dosi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828800" y="133350"/>
            <a:ext cx="3444900" cy="4381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Why Conform?</a:t>
            </a: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5" name="Shape 186"/>
          <p:cNvSpPr txBox="1">
            <a:spLocks/>
          </p:cNvSpPr>
          <p:nvPr/>
        </p:nvSpPr>
        <p:spPr>
          <a:xfrm>
            <a:off x="228600" y="0"/>
            <a:ext cx="1905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None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latin typeface="Pontano Sans"/>
                <a:ea typeface="Pontano Sans"/>
                <a:cs typeface="Pontano Sans"/>
                <a:sym typeface="Pontano Sans"/>
              </a:rPr>
              <a:t>2 </a:t>
            </a:r>
            <a:r>
              <a:rPr lang="en-US" sz="1600" dirty="0" err="1" smtClean="0">
                <a:solidFill>
                  <a:srgbClr val="FF0000"/>
                </a:solidFill>
                <a:latin typeface="Pontano Sans"/>
                <a:ea typeface="Pontano Sans"/>
                <a:cs typeface="Pontano Sans"/>
                <a:sym typeface="Pontano Sans"/>
              </a:rPr>
              <a:t>alasan</a:t>
            </a:r>
            <a:r>
              <a:rPr lang="en-US" sz="1600" dirty="0" smtClean="0">
                <a:solidFill>
                  <a:srgbClr val="FF0000"/>
                </a:solidFill>
                <a:latin typeface="Pontano Sans"/>
                <a:ea typeface="Pontano Sans"/>
                <a:cs typeface="Pontano Sans"/>
                <a:sym typeface="Pontano Sans"/>
              </a:rPr>
              <a:t>  </a:t>
            </a:r>
            <a:r>
              <a:rPr lang="en-US" sz="1600" i="1" dirty="0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conforming </a:t>
            </a:r>
            <a:r>
              <a:rPr lang="en-US" sz="1600" dirty="0" err="1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tersebut</a:t>
            </a:r>
            <a:r>
              <a:rPr lang="en-US" sz="1600" dirty="0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600" dirty="0" err="1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dinamakan</a:t>
            </a:r>
            <a:r>
              <a:rPr lang="en-US" sz="1600" dirty="0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600" dirty="0" err="1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seagai</a:t>
            </a:r>
            <a:r>
              <a:rPr lang="en-US" sz="1600" dirty="0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Pontano Sans"/>
                <a:ea typeface="Pontano Sans"/>
                <a:cs typeface="Pontano Sans"/>
                <a:sym typeface="Pontano Sans"/>
              </a:rPr>
              <a:t>normative influence </a:t>
            </a:r>
            <a:r>
              <a:rPr lang="en-US" sz="1600" dirty="0" smtClean="0">
                <a:solidFill>
                  <a:srgbClr val="FF0000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600" dirty="0" err="1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dan</a:t>
            </a:r>
            <a:r>
              <a:rPr lang="en-US" sz="1600" dirty="0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Pontano Sans"/>
                <a:ea typeface="Pontano Sans"/>
                <a:cs typeface="Pontano Sans"/>
                <a:sym typeface="Pontano Sans"/>
              </a:rPr>
              <a:t>informational influence</a:t>
            </a:r>
            <a:r>
              <a:rPr lang="en-US" sz="1600" dirty="0" smtClean="0">
                <a:solidFill>
                  <a:srgbClr val="FF0000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600" dirty="0" err="1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oleh</a:t>
            </a:r>
            <a:r>
              <a:rPr lang="en-US" sz="1600" dirty="0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 Morton Deutsch </a:t>
            </a:r>
            <a:r>
              <a:rPr lang="en-US" sz="1600" dirty="0" err="1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dan</a:t>
            </a:r>
            <a:r>
              <a:rPr lang="en-US" sz="1600" dirty="0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 Harold </a:t>
            </a:r>
            <a:r>
              <a:rPr lang="en-US" sz="1600" dirty="0" err="1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Gerrard</a:t>
            </a:r>
            <a:endParaRPr lang="en-US" sz="1600" dirty="0" smtClean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61950"/>
            <a:ext cx="5562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</a:rPr>
              <a:t>Normative influence : </a:t>
            </a:r>
            <a:r>
              <a:rPr lang="en-US" sz="1700" dirty="0" err="1" smtClean="0">
                <a:solidFill>
                  <a:srgbClr val="FF0000"/>
                </a:solidFill>
              </a:rPr>
              <a:t>Menghindari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penolakan</a:t>
            </a:r>
            <a:endParaRPr lang="en-US" sz="17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menjadi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pengikut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suatu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kelompok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sosial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untuk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menghindari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adanya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penolakan</a:t>
            </a:r>
            <a:r>
              <a:rPr lang="en-US" sz="1700" dirty="0" smtClean="0">
                <a:sym typeface="Wingdings" pitchFamily="2" charset="2"/>
              </a:rPr>
              <a:t>, </a:t>
            </a:r>
            <a:r>
              <a:rPr lang="en-US" sz="1700" dirty="0" err="1" smtClean="0">
                <a:sym typeface="Wingdings" pitchFamily="2" charset="2"/>
              </a:rPr>
              <a:t>untuk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bisa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tinggal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bersama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orang-orang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tersebut,meningkatkan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penerimaan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mereka</a:t>
            </a:r>
            <a:r>
              <a:rPr lang="en-US" sz="1700" dirty="0" smtClean="0">
                <a:sym typeface="Wingdings" pitchFamily="2" charset="2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>
                <a:sym typeface="Wingdings" pitchFamily="2" charset="2"/>
              </a:rPr>
              <a:t> Hal </a:t>
            </a:r>
            <a:r>
              <a:rPr lang="en-US" sz="1700" dirty="0" err="1" smtClean="0">
                <a:sym typeface="Wingdings" pitchFamily="2" charset="2"/>
              </a:rPr>
              <a:t>tersebut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berkaitan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dengan</a:t>
            </a:r>
            <a:r>
              <a:rPr lang="en-US" sz="1700" dirty="0" smtClean="0">
                <a:sym typeface="Wingdings" pitchFamily="2" charset="2"/>
              </a:rPr>
              <a:t>  </a:t>
            </a:r>
            <a:r>
              <a:rPr lang="en-US" sz="1700" dirty="0" err="1" smtClean="0">
                <a:sym typeface="Wingdings" pitchFamily="2" charset="2"/>
              </a:rPr>
              <a:t>penghindaran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dari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efek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menyakitkan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dari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i="1" dirty="0" smtClean="0">
                <a:sym typeface="Wingdings" pitchFamily="2" charset="2"/>
              </a:rPr>
              <a:t>social rejection</a:t>
            </a:r>
          </a:p>
          <a:p>
            <a:pPr>
              <a:buFont typeface="Arial" pitchFamily="34" charset="0"/>
              <a:buChar char="•"/>
            </a:pPr>
            <a:r>
              <a:rPr lang="en-US" sz="1700" i="1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munculnya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perasaan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takut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tidak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disukai</a:t>
            </a:r>
            <a:r>
              <a:rPr lang="en-US" sz="1700" dirty="0" smtClean="0">
                <a:sym typeface="Wingdings" pitchFamily="2" charset="2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err="1" smtClean="0">
                <a:sym typeface="Wingdings" pitchFamily="2" charset="2"/>
              </a:rPr>
              <a:t>Mengubur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persepsi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tidak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setuju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didalam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diri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individu</a:t>
            </a:r>
            <a:endParaRPr lang="en-US" sz="1700" dirty="0" smtClean="0">
              <a:sym typeface="Wingdings" pitchFamily="2" charset="2"/>
            </a:endParaRPr>
          </a:p>
          <a:p>
            <a:r>
              <a:rPr lang="en-US" sz="1700" dirty="0" err="1" smtClean="0">
                <a:sym typeface="Wingdings" pitchFamily="2" charset="2"/>
              </a:rPr>
              <a:t>Misalnya</a:t>
            </a:r>
            <a:r>
              <a:rPr lang="en-US" sz="1700" dirty="0" smtClean="0">
                <a:sym typeface="Wingdings" pitchFamily="2" charset="2"/>
              </a:rPr>
              <a:t> : Abdul (guru </a:t>
            </a:r>
            <a:r>
              <a:rPr lang="en-US" sz="1700" dirty="0" err="1" smtClean="0">
                <a:sym typeface="Wingdings" pitchFamily="2" charset="2"/>
              </a:rPr>
              <a:t>Ratu</a:t>
            </a:r>
            <a:r>
              <a:rPr lang="en-US" sz="1700" dirty="0" smtClean="0">
                <a:sym typeface="Wingdings" pitchFamily="2" charset="2"/>
              </a:rPr>
              <a:t> Victoria) </a:t>
            </a:r>
            <a:r>
              <a:rPr lang="en-US" sz="1700" dirty="0" err="1" smtClean="0">
                <a:sym typeface="Wingdings" pitchFamily="2" charset="2"/>
              </a:rPr>
              <a:t>selalu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mengiyakan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perintah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Ratu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Inggris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tersebut</a:t>
            </a:r>
            <a:endParaRPr lang="en-US" sz="1700" dirty="0" smtClean="0">
              <a:sym typeface="Wingdings" pitchFamily="2" charset="2"/>
            </a:endParaRPr>
          </a:p>
          <a:p>
            <a:endParaRPr lang="en-US" sz="1700" dirty="0" smtClean="0">
              <a:sym typeface="Wingdings" pitchFamily="2" charset="2"/>
            </a:endParaRPr>
          </a:p>
        </p:txBody>
      </p:sp>
      <p:pic>
        <p:nvPicPr>
          <p:cNvPr id="10" name="Picture 9" descr="di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409950"/>
            <a:ext cx="2619375" cy="1733550"/>
          </a:xfrm>
          <a:prstGeom prst="rect">
            <a:avLst/>
          </a:prstGeom>
        </p:spPr>
      </p:pic>
      <p:pic>
        <p:nvPicPr>
          <p:cNvPr id="11" name="Picture 10" descr="R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409950"/>
            <a:ext cx="3048000" cy="1733550"/>
          </a:xfrm>
          <a:prstGeom prst="rect">
            <a:avLst/>
          </a:prstGeom>
        </p:spPr>
      </p:pic>
      <p:pic>
        <p:nvPicPr>
          <p:cNvPr id="14" name="Picture 13" descr="abdu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66950"/>
            <a:ext cx="335280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1860719" y="535613"/>
            <a:ext cx="2879504" cy="4072345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2059418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905000" y="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Informational influence </a:t>
            </a:r>
            <a:r>
              <a:rPr lang="en-US" sz="2800" dirty="0" smtClean="0">
                <a:sym typeface="Wingdings" pitchFamily="2" charset="2"/>
              </a:rPr>
              <a:t> </a:t>
            </a:r>
            <a:endParaRPr lang="en-US" sz="2800" dirty="0"/>
          </a:p>
        </p:txBody>
      </p:sp>
      <p:pic>
        <p:nvPicPr>
          <p:cNvPr id="8" name="Picture 7" descr="WW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150"/>
            <a:ext cx="4343400" cy="3238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51435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Informational influence :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err="1" smtClean="0"/>
              <a:t>Membiarkan</a:t>
            </a:r>
            <a:r>
              <a:rPr lang="en-US" sz="1800" dirty="0" smtClean="0"/>
              <a:t> </a:t>
            </a:r>
            <a:r>
              <a:rPr lang="en-US" sz="1800" dirty="0" err="1" smtClean="0"/>
              <a:t>individu</a:t>
            </a:r>
            <a:r>
              <a:rPr lang="en-US" sz="1800" dirty="0" smtClean="0"/>
              <a:t> </a:t>
            </a:r>
            <a:r>
              <a:rPr lang="en-US" sz="1800" dirty="0" err="1" smtClean="0"/>
              <a:t>terpengaruh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orang</a:t>
            </a:r>
            <a:r>
              <a:rPr lang="en-US" sz="1800" dirty="0" smtClean="0"/>
              <a:t> </a:t>
            </a:r>
            <a:r>
              <a:rPr lang="en-US" sz="1800" dirty="0" err="1" smtClean="0"/>
              <a:t>sekitar</a:t>
            </a:r>
            <a:r>
              <a:rPr lang="en-US" sz="1800" dirty="0" smtClean="0"/>
              <a:t>, </a:t>
            </a:r>
            <a:r>
              <a:rPr lang="en-US" sz="1800" dirty="0" err="1" smtClean="0"/>
              <a:t>namun</a:t>
            </a:r>
            <a:r>
              <a:rPr lang="en-US" sz="1800" dirty="0" smtClean="0"/>
              <a:t> </a:t>
            </a:r>
            <a:r>
              <a:rPr lang="en-US" sz="1800" dirty="0" err="1" smtClean="0"/>
              <a:t>adanya</a:t>
            </a:r>
            <a:r>
              <a:rPr lang="en-US" sz="1800" dirty="0" smtClean="0"/>
              <a:t> </a:t>
            </a:r>
            <a:r>
              <a:rPr lang="en-US" sz="1800" dirty="0" err="1" smtClean="0"/>
              <a:t>intensi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penangkapan</a:t>
            </a:r>
            <a:r>
              <a:rPr lang="en-US" sz="1800" dirty="0" smtClean="0"/>
              <a:t> </a:t>
            </a:r>
            <a:r>
              <a:rPr lang="en-US" sz="1800" i="1" dirty="0" err="1" smtClean="0"/>
              <a:t>makna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“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” yang </a:t>
            </a:r>
            <a:r>
              <a:rPr lang="en-US" sz="1800" dirty="0" err="1" smtClean="0"/>
              <a:t>mempengaruhinya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err="1" smtClean="0"/>
              <a:t>Masuk</a:t>
            </a:r>
            <a:r>
              <a:rPr lang="en-US" sz="1800" dirty="0" smtClean="0"/>
              <a:t> </a:t>
            </a:r>
            <a:r>
              <a:rPr lang="en-US" sz="1800" dirty="0" err="1" smtClean="0"/>
              <a:t>kedalam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kelompok</a:t>
            </a:r>
            <a:r>
              <a:rPr lang="en-US" sz="1800" dirty="0" smtClean="0"/>
              <a:t> </a:t>
            </a:r>
            <a:r>
              <a:rPr lang="en-US" sz="1800" dirty="0" err="1" smtClean="0"/>
              <a:t>dikarenakan</a:t>
            </a:r>
            <a:r>
              <a:rPr lang="en-US" sz="1800" dirty="0" smtClean="0"/>
              <a:t> </a:t>
            </a:r>
            <a:r>
              <a:rPr lang="en-US" sz="1800" dirty="0" err="1" smtClean="0"/>
              <a:t>adanya</a:t>
            </a:r>
            <a:r>
              <a:rPr lang="en-US" sz="1800" dirty="0" smtClean="0"/>
              <a:t> </a:t>
            </a:r>
            <a:r>
              <a:rPr lang="en-US" sz="1800" dirty="0" err="1" smtClean="0"/>
              <a:t>kebutuhan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mendapatkan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penting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333375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Normative influence </a:t>
            </a:r>
            <a:r>
              <a:rPr lang="en-US" sz="1800" dirty="0" err="1" smtClean="0"/>
              <a:t>fokus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social image </a:t>
            </a:r>
            <a:r>
              <a:rPr lang="en-US" sz="1800" dirty="0" err="1" smtClean="0"/>
              <a:t>sedangkan</a:t>
            </a:r>
            <a:r>
              <a:rPr lang="en-US" sz="1800" dirty="0" smtClean="0"/>
              <a:t> informational influence </a:t>
            </a:r>
            <a:r>
              <a:rPr lang="en-US" sz="1800" dirty="0" err="1" smtClean="0"/>
              <a:t>fokus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keinginan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mengetahui</a:t>
            </a:r>
            <a:r>
              <a:rPr lang="en-US" sz="1800" dirty="0" smtClean="0"/>
              <a:t> </a:t>
            </a:r>
            <a:r>
              <a:rPr lang="en-US" sz="1800" dirty="0" err="1" smtClean="0"/>
              <a:t>kebenaran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 idx="4294967295"/>
          </p:nvPr>
        </p:nvSpPr>
        <p:spPr>
          <a:xfrm>
            <a:off x="0" y="2389875"/>
            <a:ext cx="9144000" cy="8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 dirty="0" smtClean="0">
                <a:solidFill>
                  <a:srgbClr val="FFFFFF"/>
                </a:solidFill>
              </a:rPr>
              <a:t>Who conforms?</a:t>
            </a:r>
            <a:r>
              <a:rPr lang="en" sz="4800" dirty="0" smtClean="0">
                <a:solidFill>
                  <a:srgbClr val="FFFFFF"/>
                </a:solidFill>
              </a:rPr>
              <a:t> 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066800" y="133350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</a:t>
            </a:r>
            <a:r>
              <a:rPr lang="en" dirty="0" smtClean="0"/>
              <a:t>ho conforms?</a:t>
            </a: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grpSp>
        <p:nvGrpSpPr>
          <p:cNvPr id="201" name="Shape 201"/>
          <p:cNvGrpSpPr/>
          <p:nvPr/>
        </p:nvGrpSpPr>
        <p:grpSpPr>
          <a:xfrm>
            <a:off x="1905000" y="2114550"/>
            <a:ext cx="1239335" cy="2682627"/>
            <a:chOff x="4863169" y="1577308"/>
            <a:chExt cx="1471020" cy="3184127"/>
          </a:xfrm>
        </p:grpSpPr>
        <p:sp>
          <p:nvSpPr>
            <p:cNvPr id="202" name="Shape 202"/>
            <p:cNvSpPr/>
            <p:nvPr/>
          </p:nvSpPr>
          <p:spPr>
            <a:xfrm rot="18319912">
              <a:off x="4136322" y="2563569"/>
              <a:ext cx="3184127" cy="1211606"/>
            </a:xfrm>
            <a:custGeom>
              <a:avLst/>
              <a:gdLst/>
              <a:ahLst/>
              <a:cxnLst/>
              <a:rect l="0" t="0" r="0" b="0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 rot="18319912">
              <a:off x="4100923" y="2460157"/>
              <a:ext cx="2729637" cy="1205146"/>
            </a:xfrm>
            <a:custGeom>
              <a:avLst/>
              <a:gdLst/>
              <a:ahLst/>
              <a:cxnLst/>
              <a:rect l="0" t="0" r="0" b="0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9BCF6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4" name="Shape 204"/>
            <p:cNvSpPr txBox="1"/>
            <p:nvPr/>
          </p:nvSpPr>
          <p:spPr>
            <a:xfrm rot="17820794">
              <a:off x="4733051" y="2863735"/>
              <a:ext cx="1577951" cy="563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 smtClean="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Culture</a:t>
              </a:r>
              <a:endParaRPr b="1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05" name="Shape 205"/>
          <p:cNvGrpSpPr/>
          <p:nvPr/>
        </p:nvGrpSpPr>
        <p:grpSpPr>
          <a:xfrm>
            <a:off x="568843" y="1178754"/>
            <a:ext cx="2094353" cy="1843698"/>
            <a:chOff x="3261580" y="445943"/>
            <a:chExt cx="2485879" cy="2188366"/>
          </a:xfrm>
        </p:grpSpPr>
        <p:sp>
          <p:nvSpPr>
            <p:cNvPr id="206" name="Shape 206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0" t="0" r="0" b="0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0" t="0" r="0" b="0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8F567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 smtClean="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Personality</a:t>
              </a:r>
              <a:endParaRPr b="1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09" name="Shape 209"/>
          <p:cNvGrpSpPr/>
          <p:nvPr/>
        </p:nvGrpSpPr>
        <p:grpSpPr>
          <a:xfrm>
            <a:off x="-533400" y="2190750"/>
            <a:ext cx="2885085" cy="2630520"/>
            <a:chOff x="1959887" y="1684671"/>
            <a:chExt cx="3424433" cy="3122279"/>
          </a:xfrm>
        </p:grpSpPr>
        <p:sp>
          <p:nvSpPr>
            <p:cNvPr id="210" name="Shape 210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0" t="0" r="0" b="0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0" t="0" r="0" b="0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51B148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2" name="Shape 212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 smtClean="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Social Raoles</a:t>
              </a:r>
              <a:endParaRPr b="1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sp>
        <p:nvSpPr>
          <p:cNvPr id="22" name="Shape 208"/>
          <p:cNvSpPr txBox="1"/>
          <p:nvPr/>
        </p:nvSpPr>
        <p:spPr>
          <a:xfrm>
            <a:off x="1066800" y="2647950"/>
            <a:ext cx="1329465" cy="4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bg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85750"/>
            <a:ext cx="472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Siapakah</a:t>
            </a:r>
            <a:r>
              <a:rPr lang="en-US" dirty="0" smtClean="0"/>
              <a:t> yang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conformists?</a:t>
            </a:r>
          </a:p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smtClean="0"/>
              <a:t>3 </a:t>
            </a:r>
            <a:r>
              <a:rPr lang="en-US" b="1" dirty="0" err="1" smtClean="0"/>
              <a:t>prediktor</a:t>
            </a:r>
            <a:r>
              <a:rPr lang="en-US" b="1" dirty="0" smtClean="0"/>
              <a:t>,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conformists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29000" y="1173182"/>
            <a:ext cx="472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Personality : </a:t>
            </a:r>
            <a:r>
              <a:rPr lang="en-US" dirty="0" err="1" smtClean="0">
                <a:solidFill>
                  <a:schemeClr val="tx1"/>
                </a:solidFill>
              </a:rPr>
              <a:t>didalam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beberapa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riset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menyatakan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bahwa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personal characteristics </a:t>
            </a:r>
            <a:r>
              <a:rPr lang="en-US" dirty="0" err="1" smtClean="0">
                <a:solidFill>
                  <a:schemeClr val="tx1"/>
                </a:solidFill>
              </a:rPr>
              <a:t>memiliki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hubungan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lemah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social behavior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Jadi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lebih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menilai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situasi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kondisi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lalu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kemudian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menilai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perilaku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apa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muncul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Namun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hal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tersebut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salah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situasi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lemah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traits personality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lebih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besar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memprediksi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tingkah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laku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jika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tekanan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referensi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tingkah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laku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sebelumnya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pernah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terjadi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menghadapi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kondisi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tersebut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menilai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prediksi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personality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tersebut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dilakukan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menilai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berdasarkan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kejadian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namun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dinilai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berdasarkan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banyak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kejadian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akhirnya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menyimpulkan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personality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dimiliki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individu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447800" y="0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2. Culture (Budaya)</a:t>
            </a: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7" name="Picture 6" descr="individualism-colectivis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6750"/>
            <a:ext cx="4862513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0" y="340995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Individu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i="1" dirty="0" smtClean="0"/>
              <a:t>collectivistic culture </a:t>
            </a:r>
            <a:r>
              <a:rPr lang="en-US" sz="1800" i="1" dirty="0" err="1" smtClean="0"/>
              <a:t>cenderung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le</a:t>
            </a:r>
            <a:r>
              <a:rPr lang="en-US" sz="1800" dirty="0" err="1" smtClean="0"/>
              <a:t>bih</a:t>
            </a:r>
            <a:r>
              <a:rPr lang="en-US" sz="1800" dirty="0" smtClean="0"/>
              <a:t> </a:t>
            </a:r>
            <a:r>
              <a:rPr lang="en-US" sz="1800" dirty="0" err="1" smtClean="0"/>
              <a:t>mudah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i="1" dirty="0" smtClean="0"/>
              <a:t>conform </a:t>
            </a:r>
            <a:r>
              <a:rPr lang="en-US" sz="1800" dirty="0" err="1" smtClean="0"/>
              <a:t>dibandingkan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individu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berada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i="1" dirty="0" smtClean="0"/>
              <a:t>individualistic culture </a:t>
            </a:r>
            <a:endParaRPr lang="en-US" sz="1800" dirty="0"/>
          </a:p>
        </p:txBody>
      </p:sp>
      <p:pic>
        <p:nvPicPr>
          <p:cNvPr id="10" name="Picture 9" descr="culture-and-memory-4-6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666749"/>
            <a:ext cx="4267200" cy="26670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886200" y="0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3. Social Role</a:t>
            </a:r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3733800" y="1047750"/>
            <a:ext cx="541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role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i="1" dirty="0" smtClean="0"/>
              <a:t>conform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role</a:t>
            </a:r>
          </a:p>
          <a:p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dikantor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istri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dirumah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dikantor</a:t>
            </a:r>
            <a:r>
              <a:rPr lang="en-US" dirty="0" smtClean="0"/>
              <a:t>,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menginternalisasikan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i="1" dirty="0" smtClean="0"/>
              <a:t>role</a:t>
            </a:r>
            <a:r>
              <a:rPr lang="en-US" dirty="0" smtClean="0"/>
              <a:t> yang </a:t>
            </a:r>
            <a:r>
              <a:rPr lang="en-US" dirty="0" err="1" smtClean="0"/>
              <a:t>disandangnya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yang </a:t>
            </a:r>
            <a:r>
              <a:rPr lang="en-US" dirty="0" err="1" smtClean="0"/>
              <a:t>di</a:t>
            </a:r>
            <a:r>
              <a:rPr lang="en-US" dirty="0" smtClean="0"/>
              <a:t> transfer </a:t>
            </a:r>
            <a:r>
              <a:rPr lang="en-US" dirty="0" err="1" smtClean="0"/>
              <a:t>kedalam</a:t>
            </a:r>
            <a:r>
              <a:rPr lang="en-US" dirty="0" smtClean="0"/>
              <a:t> self-</a:t>
            </a:r>
            <a:r>
              <a:rPr lang="en-US" dirty="0" err="1" smtClean="0"/>
              <a:t>conciousness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i="1" dirty="0" smtClean="0"/>
              <a:t>conform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role yang </a:t>
            </a:r>
            <a:r>
              <a:rPr lang="en-US" dirty="0" err="1" smtClean="0"/>
              <a:t>dipegangnya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Begitu</a:t>
            </a:r>
            <a:r>
              <a:rPr lang="en-US" dirty="0" smtClean="0"/>
              <a:t> pula </a:t>
            </a:r>
            <a:r>
              <a:rPr lang="en-US" dirty="0" err="1" smtClean="0"/>
              <a:t>sebaliknya</a:t>
            </a:r>
            <a:r>
              <a:rPr lang="en-US" dirty="0" smtClean="0"/>
              <a:t>,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i="1" dirty="0" smtClean="0"/>
              <a:t>conform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i="1" dirty="0" smtClean="0"/>
              <a:t>role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istri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dirumah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lain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pengungsi</a:t>
            </a:r>
            <a:r>
              <a:rPr lang="en-US" dirty="0" smtClean="0"/>
              <a:t> yang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i="1" dirty="0" smtClean="0"/>
              <a:t>host </a:t>
            </a:r>
            <a:r>
              <a:rPr lang="en-US" i="1" dirty="0" err="1" smtClean="0"/>
              <a:t>contry</a:t>
            </a:r>
            <a:endParaRPr lang="en-US" dirty="0"/>
          </a:p>
        </p:txBody>
      </p:sp>
      <p:pic>
        <p:nvPicPr>
          <p:cNvPr id="46" name="Picture 45" descr="w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950"/>
            <a:ext cx="3429000" cy="2362200"/>
          </a:xfrm>
          <a:prstGeom prst="rect">
            <a:avLst/>
          </a:prstGeom>
        </p:spPr>
      </p:pic>
      <p:pic>
        <p:nvPicPr>
          <p:cNvPr id="47" name="Picture 46" descr="stock-vector-set-of-affairs-woman-housewife-mother-washes-irons-vacuums-cleans-sews-cooks-brings-up-5819626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00350"/>
            <a:ext cx="3429000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 idx="4294967295"/>
          </p:nvPr>
        </p:nvSpPr>
        <p:spPr>
          <a:xfrm>
            <a:off x="0" y="590550"/>
            <a:ext cx="91440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dirty="0" err="1" smtClean="0">
                <a:solidFill>
                  <a:srgbClr val="484F56"/>
                </a:solidFill>
              </a:rPr>
              <a:t>Mengapa</a:t>
            </a:r>
            <a:r>
              <a:rPr lang="en-US" dirty="0" smtClean="0">
                <a:solidFill>
                  <a:srgbClr val="484F56"/>
                </a:solidFill>
              </a:rPr>
              <a:t> </a:t>
            </a:r>
            <a:r>
              <a:rPr lang="en-US" dirty="0" err="1" smtClean="0">
                <a:solidFill>
                  <a:srgbClr val="484F56"/>
                </a:solidFill>
              </a:rPr>
              <a:t>individu</a:t>
            </a:r>
            <a:r>
              <a:rPr lang="en-US" dirty="0" smtClean="0">
                <a:solidFill>
                  <a:srgbClr val="484F56"/>
                </a:solidFill>
              </a:rPr>
              <a:t> </a:t>
            </a:r>
            <a:r>
              <a:rPr lang="en-US" dirty="0" err="1" smtClean="0">
                <a:solidFill>
                  <a:srgbClr val="484F56"/>
                </a:solidFill>
              </a:rPr>
              <a:t>ingin</a:t>
            </a:r>
            <a:r>
              <a:rPr lang="en-US" dirty="0" smtClean="0">
                <a:solidFill>
                  <a:srgbClr val="484F56"/>
                </a:solidFill>
              </a:rPr>
              <a:t> </a:t>
            </a:r>
            <a:r>
              <a:rPr lang="en-US" dirty="0" err="1" smtClean="0">
                <a:solidFill>
                  <a:srgbClr val="484F56"/>
                </a:solidFill>
              </a:rPr>
              <a:t>jadi</a:t>
            </a:r>
            <a:r>
              <a:rPr lang="en-US" dirty="0" smtClean="0">
                <a:solidFill>
                  <a:srgbClr val="484F56"/>
                </a:solidFill>
              </a:rPr>
              <a:t> </a:t>
            </a:r>
            <a:r>
              <a:rPr lang="en-US" dirty="0" err="1" smtClean="0">
                <a:solidFill>
                  <a:srgbClr val="484F56"/>
                </a:solidFill>
              </a:rPr>
              <a:t>berbeda</a:t>
            </a:r>
            <a:r>
              <a:rPr lang="en-US" dirty="0" smtClean="0">
                <a:solidFill>
                  <a:srgbClr val="484F56"/>
                </a:solidFill>
              </a:rPr>
              <a:t> ?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1909650" y="1906700"/>
            <a:ext cx="687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our office</a:t>
            </a:r>
            <a:endParaRPr sz="10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228" name="Shape 228"/>
          <p:cNvSpPr/>
          <p:nvPr/>
        </p:nvSpPr>
        <p:spPr>
          <a:xfrm rot="8100000">
            <a:off x="1151400" y="209815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 rot="8100000">
            <a:off x="2816600" y="3729730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 rot="8100000">
            <a:off x="3887875" y="186595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 rot="8100000">
            <a:off x="4622975" y="402330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 rot="8100000">
            <a:off x="6781225" y="2393980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 rot="8100000">
            <a:off x="7381875" y="408160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238"/>
          <p:cNvSpPr txBox="1">
            <a:spLocks/>
          </p:cNvSpPr>
          <p:nvPr/>
        </p:nvSpPr>
        <p:spPr>
          <a:xfrm>
            <a:off x="-533400" y="1200150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tabLst/>
              <a:defRPr/>
            </a:pPr>
            <a:r>
              <a:rPr lang="en" sz="8800" dirty="0" smtClean="0">
                <a:solidFill>
                  <a:schemeClr val="tx1"/>
                </a:solidFill>
                <a:latin typeface="Dosis Light"/>
                <a:ea typeface="Dosis Light"/>
                <a:cs typeface="Dosis Light"/>
                <a:sym typeface="Dosis Light"/>
              </a:rPr>
              <a:t>1. </a:t>
            </a:r>
            <a:r>
              <a:rPr kumimoji="0" lang="en" sz="8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osis Light"/>
                <a:ea typeface="Dosis Light"/>
                <a:cs typeface="Dosis Light"/>
                <a:sym typeface="Dosis Light"/>
              </a:rPr>
              <a:t>Reactance</a:t>
            </a:r>
            <a:endParaRPr kumimoji="0" lang="en" sz="8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osis Light"/>
              <a:ea typeface="Dosis Light"/>
              <a:cs typeface="Dosis Light"/>
              <a:sym typeface="Dosi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266950"/>
            <a:ext cx="2971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i="1" dirty="0" smtClean="0">
                <a:solidFill>
                  <a:schemeClr val="bg1"/>
                </a:solidFill>
              </a:rPr>
              <a:t>Reactance is a motive to</a:t>
            </a:r>
          </a:p>
          <a:p>
            <a:pPr lvl="0"/>
            <a:r>
              <a:rPr lang="en-US" sz="1600" i="1" dirty="0" smtClean="0">
                <a:solidFill>
                  <a:schemeClr val="bg1"/>
                </a:solidFill>
              </a:rPr>
              <a:t> protect or restore one’s </a:t>
            </a:r>
          </a:p>
          <a:p>
            <a:pPr lvl="0"/>
            <a:r>
              <a:rPr lang="en-US" sz="1600" i="1" dirty="0" smtClean="0">
                <a:solidFill>
                  <a:schemeClr val="bg1"/>
                </a:solidFill>
              </a:rPr>
              <a:t>sense of freedom. </a:t>
            </a:r>
          </a:p>
          <a:p>
            <a:pPr lvl="0"/>
            <a:r>
              <a:rPr lang="en-US" sz="1600" i="1" dirty="0" smtClean="0">
                <a:solidFill>
                  <a:schemeClr val="bg1"/>
                </a:solidFill>
              </a:rPr>
              <a:t>Reactance  arises when</a:t>
            </a:r>
          </a:p>
          <a:p>
            <a:pPr lvl="0"/>
            <a:r>
              <a:rPr lang="en-US" sz="1600" i="1" dirty="0" smtClean="0">
                <a:solidFill>
                  <a:schemeClr val="bg1"/>
                </a:solidFill>
              </a:rPr>
              <a:t> someone threatens our</a:t>
            </a:r>
          </a:p>
          <a:p>
            <a:pPr lvl="0"/>
            <a:r>
              <a:rPr lang="en-US" sz="1600" i="1" dirty="0" smtClean="0">
                <a:solidFill>
                  <a:schemeClr val="bg1"/>
                </a:solidFill>
              </a:rPr>
              <a:t> freedom of action</a:t>
            </a:r>
          </a:p>
          <a:p>
            <a:pPr lvl="0"/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135255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Sebuah</a:t>
            </a:r>
            <a:r>
              <a:rPr lang="en-US" sz="2000" dirty="0" smtClean="0">
                <a:solidFill>
                  <a:schemeClr val="tx1"/>
                </a:solidFill>
              </a:rPr>
              <a:t> motif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melindungi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kebebasan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Reactance </a:t>
            </a:r>
            <a:r>
              <a:rPr lang="en-US" sz="2000" dirty="0" err="1" smtClean="0">
                <a:solidFill>
                  <a:schemeClr val="tx1"/>
                </a:solidFill>
              </a:rPr>
              <a:t>muncul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diakibatkan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adanya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ancaman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perilaku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bebas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3257550"/>
            <a:ext cx="297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Didalam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perilaku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anticonformity</a:t>
            </a:r>
            <a:r>
              <a:rPr lang="en-US" sz="2000" i="1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menciptakan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adanya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boomerang effect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seperti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social rejection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7" name="Picture 16" descr="PA-12341694-390x2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114550"/>
            <a:ext cx="3714750" cy="2714625"/>
          </a:xfrm>
          <a:prstGeom prst="rect">
            <a:avLst/>
          </a:prstGeom>
        </p:spPr>
      </p:pic>
      <p:sp>
        <p:nvSpPr>
          <p:cNvPr id="18" name="Shape 225"/>
          <p:cNvSpPr txBox="1">
            <a:spLocks/>
          </p:cNvSpPr>
          <p:nvPr/>
        </p:nvSpPr>
        <p:spPr>
          <a:xfrm>
            <a:off x="304800" y="438150"/>
            <a:ext cx="91440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Dosis Light"/>
                <a:ea typeface="Dosis Light"/>
                <a:cs typeface="Dosis Light"/>
                <a:sym typeface="Dosis Light"/>
              </a:rPr>
              <a:t>Do we ever want to be different?</a:t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Dosis Light"/>
                <a:ea typeface="Dosis Light"/>
                <a:cs typeface="Dosis Light"/>
                <a:sym typeface="Dosis Light"/>
              </a:rPr>
            </a:b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Dosis Light"/>
              <a:ea typeface="Dosis Light"/>
              <a:cs typeface="Dosis Light"/>
              <a:sym typeface="Dosi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822000" y="5884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is conformity ?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6325499" y="1268700"/>
            <a:ext cx="2361300" cy="23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 err="1" smtClean="0">
                <a:solidFill>
                  <a:srgbClr val="484F56"/>
                </a:solidFill>
              </a:rPr>
              <a:t>Individulist</a:t>
            </a:r>
            <a:r>
              <a:rPr lang="en-US" sz="1200" b="1" dirty="0" smtClean="0">
                <a:solidFill>
                  <a:srgbClr val="484F56"/>
                </a:solidFill>
              </a:rPr>
              <a:t> </a:t>
            </a:r>
            <a:r>
              <a:rPr lang="en-US" sz="1200" b="1" dirty="0" err="1" smtClean="0">
                <a:solidFill>
                  <a:srgbClr val="484F56"/>
                </a:solidFill>
              </a:rPr>
              <a:t>ic</a:t>
            </a:r>
            <a:r>
              <a:rPr lang="en-US" sz="1200" b="1" dirty="0" smtClean="0">
                <a:solidFill>
                  <a:srgbClr val="484F56"/>
                </a:solidFill>
              </a:rPr>
              <a:t>  : Negative </a:t>
            </a:r>
            <a:r>
              <a:rPr lang="en-US" sz="1200" b="1" dirty="0" err="1" smtClean="0">
                <a:solidFill>
                  <a:srgbClr val="484F56"/>
                </a:solidFill>
              </a:rPr>
              <a:t>perseption</a:t>
            </a:r>
            <a:r>
              <a:rPr lang="en-US" sz="1200" b="1" dirty="0"/>
              <a:t> </a:t>
            </a:r>
            <a:r>
              <a:rPr lang="en-US" sz="1200" b="1" dirty="0" smtClean="0"/>
              <a:t>than in Collectivistic countries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b="1" dirty="0" smtClean="0">
              <a:solidFill>
                <a:srgbClr val="484F56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484F56"/>
                </a:solidFill>
              </a:rPr>
              <a:t>Conformity not only concer</a:t>
            </a:r>
            <a:r>
              <a:rPr lang="en-US" sz="1200" b="1" dirty="0" smtClean="0"/>
              <a:t>n to act as other people but tend to HOW  act like other people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b="1" dirty="0" smtClean="0">
              <a:solidFill>
                <a:srgbClr val="484F56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b="1" dirty="0" smtClean="0">
              <a:solidFill>
                <a:srgbClr val="484F56"/>
              </a:solidFill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822000" y="1268700"/>
            <a:ext cx="2361300" cy="23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>
                <a:solidFill>
                  <a:srgbClr val="484F56"/>
                </a:solidFill>
              </a:rPr>
              <a:t>A change behavior or belief as the result of real or </a:t>
            </a:r>
            <a:r>
              <a:rPr lang="en-US" dirty="0" smtClean="0"/>
              <a:t>i</a:t>
            </a:r>
            <a:r>
              <a:rPr lang="en-US" dirty="0" smtClean="0">
                <a:solidFill>
                  <a:srgbClr val="484F56"/>
                </a:solidFill>
              </a:rPr>
              <a:t>magined group pressure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t.l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keyakinan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228600" y="209550"/>
            <a:ext cx="48648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51B148"/>
                </a:solidFill>
              </a:rPr>
              <a:t>There are several varieties in </a:t>
            </a:r>
            <a:r>
              <a:rPr lang="en-US" sz="1200" b="1" dirty="0" err="1" smtClean="0">
                <a:solidFill>
                  <a:srgbClr val="51B148"/>
                </a:solidFill>
              </a:rPr>
              <a:t>conformoty</a:t>
            </a:r>
            <a:endParaRPr lang="en-US" sz="1200" b="1" dirty="0" smtClean="0">
              <a:solidFill>
                <a:srgbClr val="51B148"/>
              </a:solidFill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38200" y="112395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Conformity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333375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0200" y="280035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Obedience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219075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Compliance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ctrTitle" idx="4294967295"/>
          </p:nvPr>
        </p:nvSpPr>
        <p:spPr>
          <a:xfrm>
            <a:off x="762000" y="285750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smtClean="0">
                <a:solidFill>
                  <a:srgbClr val="FFFFFF"/>
                </a:solidFill>
              </a:rPr>
              <a:t>2. Asserting </a:t>
            </a:r>
            <a:r>
              <a:rPr lang="en" sz="4800" dirty="0" smtClean="0">
                <a:solidFill>
                  <a:srgbClr val="FFFFFF"/>
                </a:solidFill>
              </a:rPr>
              <a:t>Uniqueness (mempertegas keunikan)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subTitle" idx="4294967295"/>
          </p:nvPr>
        </p:nvSpPr>
        <p:spPr>
          <a:xfrm>
            <a:off x="609600" y="1200150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B8F567"/>
                </a:solidFill>
              </a:rPr>
              <a:t>Though not wishing to be greatly deviant, most of us express our distinctiveness through ur personal style and dress</a:t>
            </a:r>
            <a:endParaRPr sz="1800">
              <a:solidFill>
                <a:srgbClr val="B8F567"/>
              </a:solidFill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5" name="Picture 4" descr="indi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3150"/>
            <a:ext cx="3643599" cy="241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1962150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indian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Amerika</a:t>
            </a:r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retro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masakini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</p:txBody>
      </p:sp>
      <p:pic>
        <p:nvPicPr>
          <p:cNvPr id="7" name="Picture 6" descr="claudia-adinda_20171016_1447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724150"/>
            <a:ext cx="3943350" cy="22139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ctrTitle" idx="4294967295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Thanks!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subTitle" idx="4294967295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ANY QUESTIONS?</a:t>
            </a:r>
            <a:endParaRPr>
              <a:solidFill>
                <a:srgbClr val="FFFFFF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</a:rPr>
              <a:t>You can find me at</a:t>
            </a:r>
            <a:endParaRPr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 smtClean="0">
                <a:solidFill>
                  <a:srgbClr val="FFFFFF"/>
                </a:solidFill>
              </a:rPr>
              <a:t>reginanavida@gmail.com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5020246" y="816383"/>
            <a:ext cx="2713515" cy="2468231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 rot="2240807">
            <a:off x="6269797" y="3349126"/>
            <a:ext cx="1651746" cy="1002494"/>
          </a:xfrm>
          <a:custGeom>
            <a:avLst/>
            <a:gdLst/>
            <a:ahLst/>
            <a:cxnLst/>
            <a:rect l="0" t="0" r="0" b="0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Shape 343"/>
          <p:cNvSpPr/>
          <p:nvPr/>
        </p:nvSpPr>
        <p:spPr>
          <a:xfrm rot="-6741915">
            <a:off x="7586101" y="2562766"/>
            <a:ext cx="640976" cy="998332"/>
          </a:xfrm>
          <a:custGeom>
            <a:avLst/>
            <a:gdLst/>
            <a:ahLst/>
            <a:cxnLst/>
            <a:rect l="0" t="0" r="0" b="0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Mulan-mulan-32266732-400-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742950"/>
            <a:ext cx="2514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 idx="4294967295"/>
          </p:nvPr>
        </p:nvSpPr>
        <p:spPr>
          <a:xfrm>
            <a:off x="304800" y="0"/>
            <a:ext cx="4390500" cy="8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51B148"/>
                </a:solidFill>
              </a:rPr>
              <a:t>Compliance</a:t>
            </a:r>
            <a:endParaRPr sz="4800">
              <a:solidFill>
                <a:srgbClr val="51B148"/>
              </a:solidFill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4294967295"/>
          </p:nvPr>
        </p:nvSpPr>
        <p:spPr>
          <a:xfrm>
            <a:off x="0" y="819150"/>
            <a:ext cx="4390500" cy="23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</a:rPr>
              <a:t>Conformity that involve publicly acting in accord with an implied or explicit request while privately disagreeing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>
              <a:solidFill>
                <a:srgbClr val="FFFF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FFFFFF"/>
                </a:solidFill>
              </a:rPr>
              <a:t>Social norm : aturan – aturan yang mengatur bagaimana individu bertingkah laku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FFFFFF"/>
                </a:solidFill>
              </a:rPr>
              <a:t>a. Injunctive norm : Hal apa yang Seharusnya dilakukan (Eksplisit), ex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FFFFFF"/>
                </a:solidFill>
              </a:rPr>
              <a:t>b. Descriptive norm : Hal apa yang dilakukan oleh kebanyakan orang (Implisit)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 rot="1553879">
            <a:off x="6337783" y="3906779"/>
            <a:ext cx="1651751" cy="1002497"/>
          </a:xfrm>
          <a:custGeom>
            <a:avLst/>
            <a:gdLst/>
            <a:ahLst/>
            <a:cxnLst/>
            <a:rect l="0" t="0" r="0" b="0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 rot="-7428817">
            <a:off x="7606849" y="3029768"/>
            <a:ext cx="640974" cy="998333"/>
          </a:xfrm>
          <a:custGeom>
            <a:avLst/>
            <a:gdLst/>
            <a:ahLst/>
            <a:cxnLst/>
            <a:rect l="0" t="0" r="0" b="0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D:\2018 Regina Lecturer\Pertemuan 6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47750"/>
            <a:ext cx="3686175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Obedience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Acting accord with a direct order or command</a:t>
            </a:r>
            <a:endParaRPr sz="2400"/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We comply primarily to reap a reward and avoid  a punishment also the compliance is EKSPLISIT (LEGAL, OTENTIK, FORMAL)</a:t>
            </a:r>
            <a:endParaRPr/>
          </a:p>
        </p:txBody>
      </p:sp>
      <p:pic>
        <p:nvPicPr>
          <p:cNvPr id="2051" name="Picture 3" descr="D:\2018 Regina Lecturer\Pertemuan 6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0"/>
            <a:ext cx="2857500" cy="1600200"/>
          </a:xfrm>
          <a:prstGeom prst="rect">
            <a:avLst/>
          </a:prstGeom>
          <a:noFill/>
        </p:spPr>
      </p:pic>
      <p:pic>
        <p:nvPicPr>
          <p:cNvPr id="2052" name="Picture 4" descr="D:\2018 Regina Lecturer\Pertemuan 6\88367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38150"/>
            <a:ext cx="4572000" cy="3395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352800" y="51435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i="0" dirty="0" smtClean="0"/>
              <a:t>Acceptance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i="0"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4" name="Shape 138"/>
          <p:cNvSpPr txBox="1">
            <a:spLocks/>
          </p:cNvSpPr>
          <p:nvPr/>
        </p:nvSpPr>
        <p:spPr>
          <a:xfrm>
            <a:off x="3429000" y="1428750"/>
            <a:ext cx="38592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B148"/>
              </a:buClr>
              <a:buSzPts val="2600"/>
              <a:buFont typeface="Pontano Sans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Conformity that involves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both acting and believing in accord with social pressure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B148"/>
              </a:buClr>
              <a:buSzPts val="2600"/>
              <a:buFont typeface="Pontano Sans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3074" name="Picture 2" descr="D:\2018 Regina Lecturer\Pertemuan 6\group-dynamic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876550"/>
            <a:ext cx="3771900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495800" y="285750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Solomon Asch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343400" y="895350"/>
            <a:ext cx="4366800" cy="30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800" dirty="0" smtClean="0"/>
              <a:t>Result about perceptual </a:t>
            </a:r>
            <a:r>
              <a:rPr lang="en-US" sz="1800" dirty="0" err="1" smtClean="0"/>
              <a:t>judgement</a:t>
            </a:r>
            <a:r>
              <a:rPr lang="en-US" sz="1800" dirty="0" smtClean="0"/>
              <a:t> :</a:t>
            </a: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-US" sz="1800" dirty="0" smtClean="0"/>
              <a:t>99% had right answer</a:t>
            </a: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-US" sz="1800" dirty="0" smtClean="0"/>
              <a:t>63% disagreed, 37 agreed with </a:t>
            </a:r>
            <a:r>
              <a:rPr lang="en-US" sz="1800" dirty="0" err="1" smtClean="0"/>
              <a:t>confiderates</a:t>
            </a:r>
            <a:endParaRPr lang="en-US" sz="1800" dirty="0" smtClean="0"/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800" dirty="0" smtClean="0"/>
              <a:t>Reasons :</a:t>
            </a:r>
          </a:p>
          <a:p>
            <a:r>
              <a:rPr lang="en-US" sz="1800" dirty="0" smtClean="0"/>
              <a:t>They involved no obvious pressure to conform. There were no reward for team play, no punishment for individuality</a:t>
            </a:r>
          </a:p>
          <a:p>
            <a:r>
              <a:rPr lang="en-US" sz="1800" dirty="0" smtClean="0"/>
              <a:t>Minimal pressure</a:t>
            </a:r>
          </a:p>
          <a:p>
            <a:r>
              <a:rPr lang="en-US" sz="1800" dirty="0" smtClean="0"/>
              <a:t>Their humane democratic, individualistic values would make them resist such pressures</a:t>
            </a:r>
          </a:p>
          <a:p>
            <a:pPr>
              <a:buNone/>
            </a:pPr>
            <a:r>
              <a:rPr lang="en" sz="1800" dirty="0" smtClean="0"/>
              <a:t>. </a:t>
            </a:r>
            <a:endParaRPr sz="1800"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5" name="Shape 144"/>
          <p:cNvSpPr txBox="1">
            <a:spLocks/>
          </p:cNvSpPr>
          <p:nvPr/>
        </p:nvSpPr>
        <p:spPr>
          <a:xfrm>
            <a:off x="2743200" y="0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BCF63"/>
                </a:solidFill>
                <a:effectLst/>
                <a:uLnTx/>
                <a:uFillTx/>
                <a:latin typeface="Dosis Light"/>
                <a:ea typeface="Dosis Light"/>
                <a:cs typeface="Dosis Light"/>
                <a:sym typeface="Dosis Light"/>
              </a:rPr>
              <a:t>Research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9BCF63"/>
              </a:solidFill>
              <a:effectLst/>
              <a:uLnTx/>
              <a:uFillTx/>
              <a:latin typeface="Dosis Light"/>
              <a:ea typeface="Dosis Light"/>
              <a:cs typeface="Dosis Light"/>
              <a:sym typeface="Dosis Light"/>
            </a:endParaRPr>
          </a:p>
        </p:txBody>
      </p:sp>
      <p:pic>
        <p:nvPicPr>
          <p:cNvPr id="7" name="Picture 6" descr="20ec56ac2de568a4cc76e9720e5189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14350"/>
            <a:ext cx="3225800" cy="2209800"/>
          </a:xfrm>
          <a:prstGeom prst="rect">
            <a:avLst/>
          </a:prstGeom>
        </p:spPr>
      </p:pic>
      <p:pic>
        <p:nvPicPr>
          <p:cNvPr id="8" name="Picture 7" descr="Solom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724150"/>
            <a:ext cx="31242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148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 idx="4294967295"/>
          </p:nvPr>
        </p:nvSpPr>
        <p:spPr>
          <a:xfrm>
            <a:off x="3581400" y="-323850"/>
            <a:ext cx="4020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2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/>
            </a:r>
            <a:br>
              <a:rPr lang="fr-FR" sz="12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fr-FR" sz="12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/>
            </a:r>
            <a:br>
              <a:rPr lang="fr-FR" sz="12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fr-FR" sz="24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fr-FR" sz="20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Punishment</a:t>
            </a:r>
            <a:r>
              <a:rPr lang="fr-FR" sz="20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on </a:t>
            </a:r>
            <a:r>
              <a:rPr lang="fr-FR" sz="20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learning</a:t>
            </a:r>
            <a:r>
              <a:rPr lang="en" sz="2000" dirty="0" smtClean="0">
                <a:solidFill>
                  <a:schemeClr val="bg1"/>
                </a:solidFill>
              </a:rPr>
              <a:t/>
            </a:r>
            <a:br>
              <a:rPr lang="en" sz="2000" dirty="0" smtClean="0">
                <a:solidFill>
                  <a:schemeClr val="bg1"/>
                </a:solidFill>
              </a:rPr>
            </a:br>
            <a:r>
              <a:rPr lang="en" sz="2800" dirty="0" smtClean="0">
                <a:solidFill>
                  <a:srgbClr val="B8F567"/>
                </a:solidFill>
              </a:rPr>
              <a:t>Millgram’s experiment</a:t>
            </a:r>
            <a:endParaRPr>
              <a:solidFill>
                <a:srgbClr val="B8F567"/>
              </a:solidFill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4294967295"/>
          </p:nvPr>
        </p:nvSpPr>
        <p:spPr>
          <a:xfrm>
            <a:off x="3962400" y="4095750"/>
            <a:ext cx="2743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FFFFFF"/>
                </a:solidFill>
              </a:rPr>
              <a:t>E = Experimenter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FFFFFF"/>
                </a:solidFill>
              </a:rPr>
              <a:t>T = Teacher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FFFFFF"/>
                </a:solidFill>
              </a:rPr>
              <a:t>L = Learner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154" name="Shape 154"/>
          <p:cNvGrpSpPr/>
          <p:nvPr/>
        </p:nvGrpSpPr>
        <p:grpSpPr>
          <a:xfrm>
            <a:off x="2286000" y="0"/>
            <a:ext cx="1417581" cy="1380759"/>
            <a:chOff x="5926225" y="921350"/>
            <a:chExt cx="517800" cy="504350"/>
          </a:xfrm>
        </p:grpSpPr>
        <p:sp>
          <p:nvSpPr>
            <p:cNvPr id="155" name="Shape 155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Shape 157"/>
          <p:cNvSpPr/>
          <p:nvPr/>
        </p:nvSpPr>
        <p:spPr>
          <a:xfrm>
            <a:off x="2027271" y="916449"/>
            <a:ext cx="1417580" cy="800768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Shape 158"/>
          <p:cNvGrpSpPr/>
          <p:nvPr/>
        </p:nvGrpSpPr>
        <p:grpSpPr>
          <a:xfrm>
            <a:off x="1600200" y="3672486"/>
            <a:ext cx="1128571" cy="1471014"/>
            <a:chOff x="2624850" y="4296000"/>
            <a:chExt cx="380400" cy="495825"/>
          </a:xfrm>
        </p:grpSpPr>
        <p:sp>
          <p:nvSpPr>
            <p:cNvPr id="159" name="Shape 15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Shape 162"/>
          <p:cNvSpPr/>
          <p:nvPr/>
        </p:nvSpPr>
        <p:spPr>
          <a:xfrm>
            <a:off x="1066800" y="2800350"/>
            <a:ext cx="1775404" cy="981322"/>
          </a:xfrm>
          <a:custGeom>
            <a:avLst/>
            <a:gdLst/>
            <a:ahLst/>
            <a:cxnLst/>
            <a:rect l="0" t="0" r="0" b="0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3352800" y="1200150"/>
            <a:ext cx="696695" cy="393592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 descr="d02f0b983bf4b3819c3b423f2ac8_b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66750"/>
            <a:ext cx="2895600" cy="3429000"/>
          </a:xfrm>
          <a:prstGeom prst="rect">
            <a:avLst/>
          </a:prstGeom>
        </p:spPr>
      </p:pic>
      <p:sp>
        <p:nvSpPr>
          <p:cNvPr id="17" name="Shape 152"/>
          <p:cNvSpPr txBox="1">
            <a:spLocks/>
          </p:cNvSpPr>
          <p:nvPr/>
        </p:nvSpPr>
        <p:spPr>
          <a:xfrm>
            <a:off x="0" y="0"/>
            <a:ext cx="2743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AutoNum type="arabicPeriod"/>
              <a:tabLst/>
              <a:defRPr/>
            </a:pP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Teacher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is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a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volunteer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and 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learner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is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a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confiderates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.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Teacher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have to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teach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learner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about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words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and do the test.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AutoNum type="arabicPeriod"/>
              <a:tabLst/>
              <a:defRPr/>
            </a:pP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Everytime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the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learner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gives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wrong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answer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,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Teacher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give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punshment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75 - 450 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AutoNum type="arabicPeriod"/>
              <a:tabLst/>
              <a:defRPr/>
            </a:pP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When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Teacher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asks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for end the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experiment</a:t>
            </a:r>
            <a:endParaRPr lang="fr-FR" sz="1600" dirty="0" smtClean="0">
              <a:solidFill>
                <a:schemeClr val="bg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AutoNum type="arabicPeriod"/>
              <a:tabLst/>
              <a:defRPr/>
            </a:pP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The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experimenter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gives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4 verbal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prods</a:t>
            </a:r>
            <a:endParaRPr lang="fr-FR" sz="1600" dirty="0" smtClean="0">
              <a:solidFill>
                <a:schemeClr val="bg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AutoNum type="arabicPeriod"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8" name="Shape 152"/>
          <p:cNvSpPr txBox="1">
            <a:spLocks/>
          </p:cNvSpPr>
          <p:nvPr/>
        </p:nvSpPr>
        <p:spPr>
          <a:xfrm>
            <a:off x="5791200" y="209550"/>
            <a:ext cx="2743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AutoNum type="arabicPeriod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9" name="Shape 152"/>
          <p:cNvSpPr txBox="1">
            <a:spLocks/>
          </p:cNvSpPr>
          <p:nvPr/>
        </p:nvSpPr>
        <p:spPr>
          <a:xfrm>
            <a:off x="6400800" y="1581150"/>
            <a:ext cx="2743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AutoNum type="arabicPeriod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3638550"/>
            <a:ext cx="4572000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9BCF63"/>
              </a:buClr>
              <a:buSzPts val="2400"/>
              <a:buFont typeface="Wingdings" pitchFamily="2" charset="2"/>
              <a:buChar char="§"/>
              <a:defRPr/>
            </a:pPr>
            <a:r>
              <a:rPr lang="fr-FR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Please</a:t>
            </a:r>
            <a:r>
              <a:rPr lang="fr-FR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continue</a:t>
            </a:r>
          </a:p>
          <a:p>
            <a:pPr marL="342900" lvl="0" indent="-342900">
              <a:spcBef>
                <a:spcPts val="600"/>
              </a:spcBef>
              <a:buClr>
                <a:srgbClr val="9BCF63"/>
              </a:buClr>
              <a:buSzPts val="2400"/>
              <a:buFont typeface="Wingdings" pitchFamily="2" charset="2"/>
              <a:buChar char="§"/>
              <a:defRPr/>
            </a:pPr>
            <a:r>
              <a:rPr lang="fr-FR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The </a:t>
            </a:r>
            <a:r>
              <a:rPr lang="fr-FR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experiment</a:t>
            </a:r>
            <a:r>
              <a:rPr lang="fr-FR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requires</a:t>
            </a:r>
            <a:r>
              <a:rPr lang="fr-FR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that</a:t>
            </a:r>
            <a:r>
              <a:rPr lang="fr-FR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you</a:t>
            </a:r>
            <a:r>
              <a:rPr lang="fr-FR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continue</a:t>
            </a:r>
          </a:p>
          <a:p>
            <a:pPr marL="342900" lvl="0" indent="-342900">
              <a:spcBef>
                <a:spcPts val="600"/>
              </a:spcBef>
              <a:buClr>
                <a:srgbClr val="9BCF63"/>
              </a:buClr>
              <a:buSzPts val="2400"/>
              <a:buFont typeface="Wingdings" pitchFamily="2" charset="2"/>
              <a:buChar char="§"/>
              <a:defRPr/>
            </a:pPr>
            <a:r>
              <a:rPr lang="fr-FR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It </a:t>
            </a:r>
            <a:r>
              <a:rPr lang="fr-FR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is</a:t>
            </a:r>
            <a:r>
              <a:rPr lang="fr-FR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absolutely</a:t>
            </a:r>
            <a:r>
              <a:rPr lang="fr-FR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essential </a:t>
            </a:r>
            <a:r>
              <a:rPr lang="fr-FR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that</a:t>
            </a:r>
            <a:r>
              <a:rPr lang="fr-FR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you</a:t>
            </a:r>
            <a:r>
              <a:rPr lang="fr-FR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continue</a:t>
            </a:r>
          </a:p>
          <a:p>
            <a:pPr marL="342900" lvl="0" indent="-342900">
              <a:spcBef>
                <a:spcPts val="600"/>
              </a:spcBef>
              <a:buClr>
                <a:srgbClr val="9BCF63"/>
              </a:buClr>
              <a:buSzPts val="2400"/>
              <a:buFont typeface="Wingdings" pitchFamily="2" charset="2"/>
              <a:buChar char="§"/>
              <a:defRPr/>
            </a:pPr>
            <a:r>
              <a:rPr lang="fr-FR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You have no </a:t>
            </a:r>
            <a:r>
              <a:rPr lang="fr-FR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other</a:t>
            </a:r>
            <a:r>
              <a:rPr lang="fr-FR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choice</a:t>
            </a:r>
            <a:r>
              <a:rPr lang="fr-FR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, </a:t>
            </a:r>
            <a:r>
              <a:rPr lang="fr-FR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you</a:t>
            </a:r>
            <a:r>
              <a:rPr lang="fr-FR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must go on</a:t>
            </a:r>
          </a:p>
        </p:txBody>
      </p:sp>
      <p:sp>
        <p:nvSpPr>
          <p:cNvPr id="21" name="Shape 152"/>
          <p:cNvSpPr txBox="1">
            <a:spLocks/>
          </p:cNvSpPr>
          <p:nvPr/>
        </p:nvSpPr>
        <p:spPr>
          <a:xfrm>
            <a:off x="6400800" y="-152400"/>
            <a:ext cx="27432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tabLst/>
              <a:defRPr/>
            </a:pP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Result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tabLst/>
              <a:defRPr/>
            </a:pP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People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with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high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educaition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and SES (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psychiatrists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,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collegue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students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, and middle class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adult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Disobeyed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from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135 V,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none of </a:t>
            </a:r>
            <a:r>
              <a:rPr kumimoji="0" lang="fr-FR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them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to go </a:t>
            </a:r>
            <a:r>
              <a:rPr kumimoji="0" lang="fr-FR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beyond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, self – </a:t>
            </a:r>
            <a:r>
              <a:rPr kumimoji="0" lang="fr-FR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esteem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fr-FR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may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fr-FR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reflect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self </a:t>
            </a:r>
            <a:r>
              <a:rPr kumimoji="0" lang="fr-FR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serving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kumimoji="0" lang="fr-FR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bias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(show favorable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manner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 to </a:t>
            </a:r>
            <a:r>
              <a:rPr lang="fr-FR" sz="16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others</a:t>
            </a:r>
            <a:r>
              <a:rPr lang="fr-FR" sz="16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)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tabLst/>
              <a:defRPr/>
            </a:pPr>
            <a:r>
              <a:rPr lang="fr-FR" sz="2000" dirty="0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Compare </a:t>
            </a:r>
            <a:r>
              <a:rPr lang="fr-FR" sz="2000" dirty="0" err="1" smtClean="0">
                <a:solidFill>
                  <a:schemeClr val="bg1"/>
                </a:solidFill>
                <a:latin typeface="Pontano Sans"/>
                <a:ea typeface="Pontano Sans"/>
                <a:cs typeface="Pontano Sans"/>
                <a:sym typeface="Pontano Sans"/>
              </a:rPr>
              <a:t>with</a:t>
            </a:r>
            <a:endParaRPr lang="fr-FR" sz="2000" dirty="0" smtClean="0">
              <a:solidFill>
                <a:schemeClr val="bg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40 men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vocational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Pontano Sans"/>
              </a:rPr>
              <a:t> mixed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Wingdings" pitchFamily="2" charset="2"/>
              </a:rPr>
              <a:t>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Wingdings" pitchFamily="2" charset="2"/>
              </a:rPr>
              <a:t>progressed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Wingdings" pitchFamily="2" charset="2"/>
              </a:rPr>
              <a:t> all the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Wingdings" pitchFamily="2" charset="2"/>
              </a:rPr>
              <a:t>way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ntano Sans"/>
                <a:ea typeface="Pontano Sans"/>
                <a:cs typeface="Pontano Sans"/>
                <a:sym typeface="Wingdings" pitchFamily="2" charset="2"/>
              </a:rPr>
              <a:t> to 450 V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24200" y="590550"/>
            <a:ext cx="6019800" cy="31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b="1" dirty="0" smtClean="0"/>
              <a:t>The victim’s distance </a:t>
            </a:r>
            <a:endParaRPr lang="en-US" b="1" dirty="0" smtClean="0">
              <a:sym typeface="Wingdings" pitchFamily="2" charset="2"/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 Easiest to abuse someone who is distant or depersonalized (ex : Holocaust began then Himmler as Architect of Genocide create something to separate the killers and the victims)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People act more compassionately toward those who are personalized (ultrasound picture of one’s developing fetus)</a:t>
            </a:r>
            <a:endParaRPr lang="en-US" dirty="0" smtClean="0"/>
          </a:p>
          <a:p>
            <a:pPr marL="0" indent="0"/>
            <a:r>
              <a:rPr lang="en-US" b="1" dirty="0" smtClean="0"/>
              <a:t>Closeness &amp; Legitimacy of Authority</a:t>
            </a:r>
            <a:endParaRPr lang="en-US" b="1" dirty="0" smtClean="0">
              <a:sym typeface="Wingdings" pitchFamily="2" charset="2"/>
            </a:endParaRPr>
          </a:p>
          <a:p>
            <a:pPr marL="2286000" lvl="5" indent="0">
              <a:buFont typeface="Arial" pitchFamily="34" charset="0"/>
              <a:buChar char="•"/>
            </a:pPr>
            <a:r>
              <a:rPr lang="en-US" dirty="0" err="1" smtClean="0"/>
              <a:t>Otoritas</a:t>
            </a:r>
            <a:r>
              <a:rPr lang="en-US" dirty="0" smtClean="0"/>
              <a:t> </a:t>
            </a:r>
            <a:r>
              <a:rPr lang="en-US" dirty="0" err="1" smtClean="0"/>
              <a:t>dipersepsikan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legitimasi</a:t>
            </a:r>
            <a:endParaRPr lang="en-US" dirty="0" smtClean="0"/>
          </a:p>
          <a:p>
            <a:pPr marL="2286000" lvl="5" indent="0">
              <a:buFont typeface="Arial" pitchFamily="34" charset="0"/>
              <a:buChar char="•"/>
            </a:pP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physical attractiveness/ </a:t>
            </a:r>
            <a:r>
              <a:rPr lang="en-US" dirty="0" err="1" smtClean="0"/>
              <a:t>dan</a:t>
            </a:r>
            <a:r>
              <a:rPr lang="en-US" dirty="0" smtClean="0"/>
              <a:t> formal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mnculnya</a:t>
            </a:r>
            <a:r>
              <a:rPr lang="en-US" dirty="0" smtClean="0"/>
              <a:t> </a:t>
            </a:r>
            <a:r>
              <a:rPr lang="en-US" i="1" dirty="0" smtClean="0"/>
              <a:t>obedience</a:t>
            </a:r>
          </a:p>
          <a:p>
            <a:pPr marL="2286000" lvl="5" indent="0">
              <a:buFont typeface="Arial" pitchFamily="34" charset="0"/>
              <a:buChar char="•"/>
            </a:pP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(</a:t>
            </a:r>
            <a:r>
              <a:rPr lang="en-US" dirty="0" err="1" smtClean="0"/>
              <a:t>Jabatan</a:t>
            </a:r>
            <a:r>
              <a:rPr lang="en-US" dirty="0" smtClean="0"/>
              <a:t>,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dst</a:t>
            </a:r>
            <a:r>
              <a:rPr lang="en-US" dirty="0" smtClean="0"/>
              <a:t>)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648200" y="0"/>
            <a:ext cx="4495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breeds Obedience?</a:t>
            </a: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7" name="Picture 6" descr="404ebaf9d4a6843c46c2bb5dcb6d5bc46e0aab6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24200" cy="1511808"/>
          </a:xfrm>
          <a:prstGeom prst="rect">
            <a:avLst/>
          </a:prstGeom>
        </p:spPr>
      </p:pic>
      <p:pic>
        <p:nvPicPr>
          <p:cNvPr id="8" name="Picture 7" descr="28155184_l-705x4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04950"/>
            <a:ext cx="3124200" cy="1676400"/>
          </a:xfrm>
          <a:prstGeom prst="rect">
            <a:avLst/>
          </a:prstGeom>
        </p:spPr>
      </p:pic>
      <p:pic>
        <p:nvPicPr>
          <p:cNvPr id="9" name="Picture 8" descr="k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81350"/>
            <a:ext cx="2667000" cy="1962150"/>
          </a:xfrm>
          <a:prstGeom prst="rect">
            <a:avLst/>
          </a:prstGeom>
        </p:spPr>
      </p:pic>
      <p:pic>
        <p:nvPicPr>
          <p:cNvPr id="10" name="Picture 9" descr="1415725736954_wps_53_epa04484678_US_President_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3181350"/>
            <a:ext cx="2667000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ctrTitle" idx="4294967295"/>
          </p:nvPr>
        </p:nvSpPr>
        <p:spPr>
          <a:xfrm>
            <a:off x="4585500" y="895350"/>
            <a:ext cx="4558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en-US" sz="2400" b="1" dirty="0" smtClean="0"/>
              <a:t>Institutional Authority 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sz="1600">
              <a:solidFill>
                <a:srgbClr val="51B148"/>
              </a:solidFill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85500" y="1123950"/>
            <a:ext cx="4558500" cy="2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>
              <a:buAutoNum type="arabicPeriod"/>
            </a:pPr>
            <a:r>
              <a:rPr lang="en-US" sz="1600" dirty="0" err="1" smtClean="0"/>
              <a:t>Millgram’s</a:t>
            </a:r>
            <a:r>
              <a:rPr lang="en-US" sz="1600" dirty="0" smtClean="0"/>
              <a:t> experiment was in Yale University then moved to less prestigious Research Associate of Bridgeport and the result is it was significantly lower than before</a:t>
            </a:r>
            <a:endParaRPr lang="en-US" sz="2000" dirty="0" smtClean="0"/>
          </a:p>
          <a:p>
            <a:pPr marL="342900" lvl="0" indent="-342900" algn="l">
              <a:buAutoNum type="arabicPeriod"/>
            </a:pP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kehdupan</a:t>
            </a:r>
            <a:r>
              <a:rPr lang="en-US" sz="1600" dirty="0" smtClean="0"/>
              <a:t> </a:t>
            </a:r>
            <a:r>
              <a:rPr lang="en-US" sz="1600" dirty="0" err="1" smtClean="0"/>
              <a:t>sehari-hari</a:t>
            </a:r>
            <a:r>
              <a:rPr lang="en-US" sz="1600" dirty="0" smtClean="0"/>
              <a:t>, </a:t>
            </a:r>
            <a:r>
              <a:rPr lang="en-US" sz="1600" dirty="0" err="1" smtClean="0"/>
              <a:t>otoritas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lindungi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institusi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i="1" dirty="0" smtClean="0"/>
              <a:t>social power</a:t>
            </a:r>
          </a:p>
          <a:p>
            <a:pPr marL="342900" lvl="0" indent="-342900" algn="l"/>
            <a:r>
              <a:rPr lang="en-US" sz="1600" dirty="0" smtClean="0"/>
              <a:t>	</a:t>
            </a:r>
            <a:r>
              <a:rPr lang="en-US" sz="1600" dirty="0" err="1" smtClean="0"/>
              <a:t>contoh</a:t>
            </a:r>
            <a:r>
              <a:rPr lang="en-US" sz="1600" dirty="0" smtClean="0"/>
              <a:t>  </a:t>
            </a:r>
            <a:r>
              <a:rPr lang="en-US" sz="1600" dirty="0" err="1" smtClean="0"/>
              <a:t>sirine</a:t>
            </a:r>
            <a:r>
              <a:rPr lang="en-US" sz="1600" dirty="0" smtClean="0"/>
              <a:t> </a:t>
            </a:r>
            <a:r>
              <a:rPr lang="en-US" sz="1600" dirty="0" err="1" smtClean="0"/>
              <a:t>polisi</a:t>
            </a:r>
            <a:r>
              <a:rPr lang="en-US" sz="1600" dirty="0" smtClean="0"/>
              <a:t> </a:t>
            </a:r>
            <a:r>
              <a:rPr lang="en-US" sz="1600" dirty="0" err="1" smtClean="0"/>
              <a:t>dijalan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membuat</a:t>
            </a:r>
            <a:r>
              <a:rPr lang="en-US" sz="1600" dirty="0" smtClean="0"/>
              <a:t> </a:t>
            </a:r>
            <a:r>
              <a:rPr lang="en-US" sz="1600" dirty="0" err="1" smtClean="0"/>
              <a:t>mobil</a:t>
            </a:r>
            <a:r>
              <a:rPr lang="en-US" sz="1600" dirty="0" smtClean="0"/>
              <a:t> </a:t>
            </a:r>
            <a:r>
              <a:rPr lang="en-US" sz="1600" dirty="0" err="1" smtClean="0"/>
              <a:t>memberikan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jalan</a:t>
            </a:r>
            <a:endParaRPr lang="en-US" sz="1600" dirty="0" smtClean="0"/>
          </a:p>
          <a:p>
            <a:pPr lvl="0" indent="-457200" algn="l">
              <a:buAutoNum type="arabicPeriod"/>
            </a:pPr>
            <a:endParaRPr sz="2000"/>
          </a:p>
        </p:txBody>
      </p:sp>
      <p:sp>
        <p:nvSpPr>
          <p:cNvPr id="250" name="Shape 250"/>
          <p:cNvSpPr txBox="1">
            <a:spLocks noGrp="1"/>
          </p:cNvSpPr>
          <p:nvPr>
            <p:ph type="subTitle" idx="4294967295"/>
          </p:nvPr>
        </p:nvSpPr>
        <p:spPr>
          <a:xfrm>
            <a:off x="3048000" y="4095750"/>
            <a:ext cx="45585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 smtClean="0"/>
              <a:t>UNHCR sebagai utusan PBB diharuskan untuk mengatur para pengungsi</a:t>
            </a:r>
            <a:endParaRPr sz="1600"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51B148"/>
                </a:solidFill>
              </a:rPr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>
              <a:solidFill>
                <a:srgbClr val="51B148"/>
              </a:solidFill>
            </a:endParaRPr>
          </a:p>
        </p:txBody>
      </p:sp>
      <p:sp>
        <p:nvSpPr>
          <p:cNvPr id="9" name="Shape 169"/>
          <p:cNvSpPr txBox="1">
            <a:spLocks/>
          </p:cNvSpPr>
          <p:nvPr/>
        </p:nvSpPr>
        <p:spPr>
          <a:xfrm>
            <a:off x="4343400" y="0"/>
            <a:ext cx="4495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breeds Obedience? (2)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 descr="USMC-120516-M-RU378-1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66750"/>
            <a:ext cx="2819400" cy="1752600"/>
          </a:xfrm>
          <a:prstGeom prst="rect">
            <a:avLst/>
          </a:prstGeom>
        </p:spPr>
      </p:pic>
      <p:pic>
        <p:nvPicPr>
          <p:cNvPr id="12" name="Picture 11" descr="images.jpg h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9350"/>
            <a:ext cx="2819400" cy="1743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1473</Words>
  <PresentationFormat>On-screen Show (16:9)</PresentationFormat>
  <Paragraphs>188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Dosis Light</vt:lpstr>
      <vt:lpstr>Pontano Sans</vt:lpstr>
      <vt:lpstr>Wingdings</vt:lpstr>
      <vt:lpstr>Dosis</vt:lpstr>
      <vt:lpstr>Solanio template</vt:lpstr>
      <vt:lpstr>Social Influence : Conformity and Obedience Bullying and cyber</vt:lpstr>
      <vt:lpstr>What is conformity ?</vt:lpstr>
      <vt:lpstr>Compliance</vt:lpstr>
      <vt:lpstr>Obedience Acting accord with a direct order or command</vt:lpstr>
      <vt:lpstr>Slide 5</vt:lpstr>
      <vt:lpstr>Solomon Asch</vt:lpstr>
      <vt:lpstr>   Punishment on learning Millgram’s experiment</vt:lpstr>
      <vt:lpstr>What breeds Obedience?</vt:lpstr>
      <vt:lpstr>Institutional Authority :   </vt:lpstr>
      <vt:lpstr>Slide 10</vt:lpstr>
      <vt:lpstr>Slide 11</vt:lpstr>
      <vt:lpstr>What Predicts Conformity? (2)</vt:lpstr>
      <vt:lpstr>Why Conform?</vt:lpstr>
      <vt:lpstr>Slide 14</vt:lpstr>
      <vt:lpstr>Who conforms? </vt:lpstr>
      <vt:lpstr>Who conforms?</vt:lpstr>
      <vt:lpstr>2. Culture (Budaya)</vt:lpstr>
      <vt:lpstr>3. Social Role</vt:lpstr>
      <vt:lpstr>Mengapa individu ingin jadi berbeda ?</vt:lpstr>
      <vt:lpstr>2. Asserting Uniqueness (mempertegas keunikan)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Conformity and Obedience</dc:title>
  <cp:lastModifiedBy>Asus</cp:lastModifiedBy>
  <cp:revision>161</cp:revision>
  <dcterms:modified xsi:type="dcterms:W3CDTF">2018-09-25T06:05:53Z</dcterms:modified>
</cp:coreProperties>
</file>