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27"/>
  </p:notesMasterIdLst>
  <p:sldIdLst>
    <p:sldId id="325" r:id="rId2"/>
    <p:sldId id="290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326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0000"/>
    <a:srgbClr val="0000FF"/>
    <a:srgbClr val="660066"/>
    <a:srgbClr val="00FF00"/>
    <a:srgbClr val="660033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27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C0CBB-8D42-4EFE-A016-19A8C56E051D}" type="datetimeFigureOut">
              <a:rPr lang="en-US" smtClean="0"/>
              <a:pPr/>
              <a:t>9/25/2018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699E2-4D18-4EAF-B66E-03E682146D60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kesejahteraan</a:t>
            </a:r>
            <a:r>
              <a:rPr lang="en-US" b="1" dirty="0" smtClean="0"/>
              <a:t> </a:t>
            </a:r>
            <a:r>
              <a:rPr lang="en-US" b="1" dirty="0" err="1" smtClean="0"/>
              <a:t>orang</a:t>
            </a:r>
            <a:r>
              <a:rPr lang="en-US" b="1" dirty="0" smtClean="0"/>
              <a:t> lain.</a:t>
            </a:r>
            <a:endParaRPr lang="en-SG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99E2-4D18-4EAF-B66E-03E682146D60}" type="slidenum">
              <a:rPr lang="en-SG" smtClean="0"/>
              <a:pPr/>
              <a:t>2</a:t>
            </a:fld>
            <a:endParaRPr lang="en-S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Lihat</a:t>
            </a:r>
            <a:r>
              <a:rPr lang="en-US" baseline="0" dirty="0" smtClean="0"/>
              <a:t> slide HAL YANG MENDASARI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bahasan</a:t>
            </a:r>
            <a:r>
              <a:rPr lang="en-US" baseline="0" smtClean="0"/>
              <a:t> PROSOCIAL BEHAVIOR</a:t>
            </a:r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99E2-4D18-4EAF-B66E-03E682146D60}" type="slidenum">
              <a:rPr lang="en-SG" smtClean="0"/>
              <a:pPr/>
              <a:t>3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7A99A-F91D-42AF-8B4E-DC6CD6F43D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35EA9-1B16-4113-ADA2-A5AFB34319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9612C3-9E1D-4DFB-AECA-C57EE05D35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22684-91BF-43B1-A41A-4A4BECB638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14794-1C3D-49A6-9C1E-91A0E0DE2E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ECABA-C93D-4286-8FD9-1051182743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F0451-0438-43B8-90A8-2B9B4B1904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2D534-4FE8-493E-BF65-3EF97C980D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FF2A2-C19E-4192-B671-313B8A244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F57C2-7EDB-4F1F-80B7-97132DD7EB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B7A97-1253-456F-8C06-72D75FCB42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6801F1-9F66-4927-8473-1CAB096115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j02969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3593433" cy="426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191000" y="1981200"/>
            <a:ext cx="4343400" cy="243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Altruism</a:t>
            </a:r>
          </a:p>
          <a:p>
            <a:pPr algn="ctr"/>
            <a:endParaRPr lang="en-SG" sz="6600" b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96200" y="228600"/>
            <a:ext cx="1219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PS2-K7</a:t>
            </a:r>
            <a:endParaRPr lang="en-SG" b="1" dirty="0"/>
          </a:p>
        </p:txBody>
      </p:sp>
      <p:sp>
        <p:nvSpPr>
          <p:cNvPr id="5" name="Rectangle 4"/>
          <p:cNvSpPr/>
          <p:nvPr/>
        </p:nvSpPr>
        <p:spPr>
          <a:xfrm>
            <a:off x="0" y="3810000"/>
            <a:ext cx="8534400" cy="243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Regina </a:t>
            </a:r>
            <a:r>
              <a:rPr lang="en-US" sz="4400" b="1" dirty="0" err="1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Navira</a:t>
            </a:r>
            <a:r>
              <a:rPr lang="en-US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Pratiwi</a:t>
            </a:r>
            <a:r>
              <a:rPr lang="en-US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b="1" dirty="0" err="1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S.Psi</a:t>
            </a:r>
            <a:r>
              <a:rPr lang="en-US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</a:t>
            </a:r>
            <a:r>
              <a:rPr lang="en-US" sz="4400" b="1" dirty="0" err="1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M.Sc</a:t>
            </a:r>
            <a:endParaRPr lang="en-SG" sz="4400" b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514600"/>
            <a:ext cx="1524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DISTREES</a:t>
            </a:r>
            <a:r>
              <a:rPr lang="en-US" sz="2000" b="1" dirty="0" smtClean="0"/>
              <a:t> (upset, anxious, disturbed)</a:t>
            </a:r>
            <a:endParaRPr lang="en-SG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2209800" y="1828800"/>
            <a:ext cx="1524000" cy="5334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EMOTION</a:t>
            </a:r>
            <a:endParaRPr lang="en-SG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1828800"/>
            <a:ext cx="1600200" cy="5334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MOTIVE</a:t>
            </a:r>
            <a:endParaRPr lang="en-SG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1800" y="1828800"/>
            <a:ext cx="1676400" cy="5334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BEHAVIOR</a:t>
            </a:r>
            <a:endParaRPr lang="en-SG" b="1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1000" y="3733800"/>
            <a:ext cx="1600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VIEWING ANOTHER’S DISTRESS</a:t>
            </a:r>
            <a:endParaRPr lang="en-SG" sz="2000" b="1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43400" y="2514600"/>
            <a:ext cx="1600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EGOISTIC MOTIVATION </a:t>
            </a:r>
            <a:r>
              <a:rPr lang="en-US" sz="2000" b="1" dirty="0" smtClean="0"/>
              <a:t>to reduce own distress</a:t>
            </a:r>
            <a:endParaRPr lang="en-SG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6553200" y="2514600"/>
            <a:ext cx="21336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BEHAVIOR 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possibly helping</a:t>
            </a:r>
            <a:r>
              <a:rPr lang="en-US" sz="2000" b="1" dirty="0" smtClean="0"/>
              <a:t>) to achieve reduction of own distress </a:t>
            </a:r>
            <a:endParaRPr lang="en-SG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2209800" y="4800600"/>
            <a:ext cx="15240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EMPATHY</a:t>
            </a:r>
          </a:p>
          <a:p>
            <a:pPr algn="ctr"/>
            <a:r>
              <a:rPr lang="en-US" sz="2000" b="1" dirty="0" smtClean="0"/>
              <a:t>(sympathy and compassion for other)</a:t>
            </a:r>
            <a:endParaRPr lang="en-SG" sz="2000" b="1" dirty="0"/>
          </a:p>
        </p:txBody>
      </p:sp>
      <p:sp>
        <p:nvSpPr>
          <p:cNvPr id="16" name="Rectangle 15"/>
          <p:cNvSpPr/>
          <p:nvPr/>
        </p:nvSpPr>
        <p:spPr>
          <a:xfrm>
            <a:off x="4343400" y="4800600"/>
            <a:ext cx="1600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ALTRUISTIC MOTIVATION </a:t>
            </a:r>
            <a:r>
              <a:rPr lang="en-US" sz="2000" b="1" dirty="0" smtClean="0"/>
              <a:t>to reduce other’s distress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53200" y="4800600"/>
            <a:ext cx="2133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BEHAVIOR 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helping</a:t>
            </a:r>
            <a:r>
              <a:rPr lang="en-US" sz="2000" b="1" dirty="0" smtClean="0"/>
              <a:t>)  to achieve reduction of other’s distress </a:t>
            </a:r>
            <a:endParaRPr lang="en-SG" sz="2000" b="1" dirty="0"/>
          </a:p>
        </p:txBody>
      </p:sp>
      <p:sp>
        <p:nvSpPr>
          <p:cNvPr id="20" name="Right Arrow 19"/>
          <p:cNvSpPr/>
          <p:nvPr/>
        </p:nvSpPr>
        <p:spPr>
          <a:xfrm>
            <a:off x="3810000" y="3048000"/>
            <a:ext cx="457200" cy="457200"/>
          </a:xfrm>
          <a:prstGeom prst="rightArrow">
            <a:avLst/>
          </a:prstGeom>
          <a:solidFill>
            <a:schemeClr val="tx1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Right Arrow 21"/>
          <p:cNvSpPr/>
          <p:nvPr/>
        </p:nvSpPr>
        <p:spPr>
          <a:xfrm>
            <a:off x="3810000" y="5410200"/>
            <a:ext cx="457200" cy="457200"/>
          </a:xfrm>
          <a:prstGeom prst="rightArrow">
            <a:avLst/>
          </a:prstGeom>
          <a:solidFill>
            <a:schemeClr val="tx1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Bent Arrow 23"/>
          <p:cNvSpPr/>
          <p:nvPr/>
        </p:nvSpPr>
        <p:spPr>
          <a:xfrm>
            <a:off x="990600" y="3048000"/>
            <a:ext cx="1143000" cy="6096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7785"/>
            </a:avLst>
          </a:prstGeom>
          <a:solidFill>
            <a:schemeClr val="tx1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25" name="Bent Arrow 24"/>
          <p:cNvSpPr/>
          <p:nvPr/>
        </p:nvSpPr>
        <p:spPr>
          <a:xfrm flipV="1">
            <a:off x="990600" y="5181600"/>
            <a:ext cx="1143000" cy="609600"/>
          </a:xfrm>
          <a:prstGeom prst="bentArrow">
            <a:avLst>
              <a:gd name="adj1" fmla="val 25000"/>
              <a:gd name="adj2" fmla="val 19615"/>
              <a:gd name="adj3" fmla="val 23462"/>
              <a:gd name="adj4" fmla="val 44499"/>
            </a:avLst>
          </a:prstGeom>
          <a:solidFill>
            <a:schemeClr val="tx1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47800" y="457200"/>
            <a:ext cx="6324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EGOISTIC and ALTRUISTIC</a:t>
            </a:r>
          </a:p>
          <a:p>
            <a:pPr algn="ctr"/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Routes to Helping</a:t>
            </a:r>
            <a:endParaRPr lang="en-SG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6019800" y="3048000"/>
            <a:ext cx="457200" cy="457200"/>
          </a:xfrm>
          <a:prstGeom prst="rightArrow">
            <a:avLst/>
          </a:prstGeom>
          <a:solidFill>
            <a:schemeClr val="tx1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8" name="Right Arrow 27"/>
          <p:cNvSpPr/>
          <p:nvPr/>
        </p:nvSpPr>
        <p:spPr>
          <a:xfrm>
            <a:off x="6019800" y="5410200"/>
            <a:ext cx="457200" cy="457200"/>
          </a:xfrm>
          <a:prstGeom prst="rightArrow">
            <a:avLst/>
          </a:prstGeom>
          <a:solidFill>
            <a:schemeClr val="tx1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648200"/>
            <a:ext cx="7086600" cy="12763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ALTRUISME</a:t>
            </a:r>
          </a:p>
        </p:txBody>
      </p:sp>
      <p:pic>
        <p:nvPicPr>
          <p:cNvPr id="30723" name="Picture 4" descr="bd1964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838200"/>
            <a:ext cx="3125788" cy="377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1143001"/>
            <a:ext cx="3852863" cy="4648199"/>
          </a:xfrm>
        </p:spPr>
        <p:txBody>
          <a:bodyPr>
            <a:normAutofit/>
          </a:bodyPr>
          <a:lstStyle/>
          <a:p>
            <a:pPr marL="0" indent="0" algn="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</a:rPr>
              <a:t>Merupakan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b="1" i="1" dirty="0" err="1" smtClean="0">
                <a:solidFill>
                  <a:schemeClr val="tx1">
                    <a:lumMod val="85000"/>
                  </a:schemeClr>
                </a:solidFill>
              </a:rPr>
              <a:t>kesediaan</a:t>
            </a:r>
            <a:r>
              <a:rPr lang="en-US" sz="36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600" b="1" i="1" dirty="0" err="1" smtClean="0">
                <a:solidFill>
                  <a:schemeClr val="tx1">
                    <a:lumMod val="85000"/>
                  </a:schemeClr>
                </a:solidFill>
              </a:rPr>
              <a:t>berkorban</a:t>
            </a:r>
            <a:r>
              <a:rPr lang="en-US" sz="36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</a:rPr>
              <a:t>bagi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</a:rPr>
              <a:t>orang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lain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</a:rPr>
              <a:t>tanpa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</a:rPr>
              <a:t>mengharapkan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b="1" i="1" dirty="0" err="1" smtClean="0">
                <a:solidFill>
                  <a:schemeClr val="tx1">
                    <a:lumMod val="85000"/>
                  </a:schemeClr>
                </a:solidFill>
              </a:rPr>
              <a:t>imbalan</a:t>
            </a:r>
            <a:r>
              <a:rPr lang="en-US" sz="3600" b="1" dirty="0" smtClean="0"/>
              <a:t> </a:t>
            </a:r>
          </a:p>
          <a:p>
            <a:pPr marL="0" indent="0" algn="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</a:rPr>
              <a:t>materi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</a:rPr>
              <a:t>atau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</a:rPr>
              <a:t>jasa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4" descr="j0284916"/>
          <p:cNvPicPr>
            <a:picLocks noChangeAspect="1" noChangeArrowheads="1"/>
          </p:cNvPicPr>
          <p:nvPr/>
        </p:nvPicPr>
        <p:blipFill>
          <a:blip r:embed="rId2"/>
          <a:srcRect r="27451"/>
          <a:stretch>
            <a:fillRect/>
          </a:stretch>
        </p:blipFill>
        <p:spPr bwMode="auto">
          <a:xfrm>
            <a:off x="779382" y="1143000"/>
            <a:ext cx="3487818" cy="456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3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 MOTIVASI ALTRUISTIK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(KARYLOWSKI)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26375" cy="41148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ENDOSENTRIS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berasal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keinginan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menyesuaikan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standar</a:t>
            </a: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diri</a:t>
            </a: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standar</a:t>
            </a: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ideal</a:t>
            </a:r>
            <a:r>
              <a:rPr lang="en-US" b="1" dirty="0" smtClean="0"/>
              <a:t>,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diarahkan</a:t>
            </a:r>
            <a:r>
              <a:rPr lang="en-US" b="1" dirty="0" smtClean="0"/>
              <a:t>/ </a:t>
            </a:r>
            <a:r>
              <a:rPr lang="en-US" b="1" dirty="0" err="1" smtClean="0"/>
              <a:t>dimaksudkan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melindungi</a:t>
            </a:r>
            <a:r>
              <a:rPr lang="en-US" b="1" dirty="0" smtClean="0"/>
              <a:t>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 err="1" smtClean="0">
                <a:solidFill>
                  <a:srgbClr val="FFFF00"/>
                </a:solidFill>
              </a:rPr>
              <a:t>asumsi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mendorong</a:t>
            </a:r>
            <a:r>
              <a:rPr lang="en-US" dirty="0" smtClean="0">
                <a:solidFill>
                  <a:srgbClr val="FFFF00"/>
                </a:solidFill>
              </a:rPr>
              <a:t> helper </a:t>
            </a:r>
            <a:r>
              <a:rPr lang="en-US" dirty="0" err="1" smtClean="0">
                <a:solidFill>
                  <a:srgbClr val="FFFF00"/>
                </a:solidFill>
              </a:rPr>
              <a:t>adalah</a:t>
            </a:r>
            <a:r>
              <a:rPr lang="en-US" dirty="0" smtClean="0">
                <a:solidFill>
                  <a:srgbClr val="FFFF00"/>
                </a:solidFill>
              </a:rPr>
              <a:t> helper </a:t>
            </a:r>
            <a:r>
              <a:rPr lang="en-US" dirty="0" err="1" smtClean="0">
                <a:solidFill>
                  <a:srgbClr val="FFFF00"/>
                </a:solidFill>
              </a:rPr>
              <a:t>itu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sendiri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</p:txBody>
      </p:sp>
      <p:pic>
        <p:nvPicPr>
          <p:cNvPr id="4" name="Picture 3" descr="unewboid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2468" y="5363687"/>
            <a:ext cx="1129132" cy="11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56500" cy="1371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 MOTIVASI ALTRUISTIK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>
                <a:solidFill>
                  <a:schemeClr val="accent5"/>
                </a:solidFill>
              </a:rPr>
              <a:t>(KARYLOWSKI)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74688" y="1828800"/>
            <a:ext cx="7826375" cy="37338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EKSOSENTRIS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err="1" smtClean="0"/>
              <a:t>dibangkitkan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oleh</a:t>
            </a:r>
            <a:r>
              <a:rPr lang="en-US" sz="3600" b="1" dirty="0" smtClean="0"/>
              <a:t> rasa </a:t>
            </a:r>
            <a:r>
              <a:rPr lang="en-US" sz="3600" b="1" dirty="0" err="1" smtClean="0"/>
              <a:t>peduli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terhadap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orang</a:t>
            </a:r>
            <a:r>
              <a:rPr lang="en-US" sz="3600" b="1" dirty="0" smtClean="0"/>
              <a:t> lain 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 err="1" smtClean="0">
                <a:solidFill>
                  <a:srgbClr val="FFFF00"/>
                </a:solidFill>
              </a:rPr>
              <a:t>mengarah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perbaikan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kondisi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orang</a:t>
            </a:r>
            <a:r>
              <a:rPr lang="en-US" dirty="0" smtClean="0">
                <a:solidFill>
                  <a:srgbClr val="FFFF00"/>
                </a:solidFill>
              </a:rPr>
              <a:t> lain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berhubungan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dengan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kepuasan</a:t>
            </a:r>
            <a:r>
              <a:rPr lang="en-US" dirty="0" smtClean="0">
                <a:solidFill>
                  <a:srgbClr val="FFFF00"/>
                </a:solidFill>
              </a:rPr>
              <a:t> observer)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  <p:pic>
        <p:nvPicPr>
          <p:cNvPr id="4" name="Picture 4" descr="l3hkai2r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648200"/>
            <a:ext cx="1652732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32700" cy="1512887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 KEPUASAN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5"/>
                </a:solidFill>
              </a:rPr>
              <a:t>(SOURCES OF GRATIFICATION)</a:t>
            </a:r>
            <a:endParaRPr lang="en-US" sz="4800" b="1" dirty="0" smtClean="0">
              <a:solidFill>
                <a:schemeClr val="accent5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2971800"/>
            <a:ext cx="8001001" cy="3352800"/>
          </a:xfrm>
        </p:spPr>
        <p:txBody>
          <a:bodyPr>
            <a:normAutofit/>
          </a:bodyPr>
          <a:lstStyle/>
          <a:p>
            <a:pPr marL="0" indent="0" algn="ctr" eaLnBrk="1" hangingPunct="1"/>
            <a:r>
              <a:rPr lang="en-US" sz="3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Meningkatkan</a:t>
            </a:r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“</a:t>
            </a:r>
            <a:r>
              <a:rPr lang="en-US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self image</a:t>
            </a:r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”</a:t>
            </a:r>
          </a:p>
          <a:p>
            <a:pPr marL="0" indent="0" algn="ctr" eaLnBrk="1" hangingPunct="1"/>
            <a:r>
              <a:rPr lang="en-US" sz="3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Meningkatkan</a:t>
            </a:r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kondisi</a:t>
            </a:r>
            <a:r>
              <a:rPr lang="en-US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orang</a:t>
            </a:r>
            <a:r>
              <a:rPr lang="en-US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lain </a:t>
            </a:r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yang </a:t>
            </a:r>
            <a:r>
              <a:rPr lang="en-US" sz="3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membutuhkan</a:t>
            </a:r>
            <a:endParaRPr lang="en-US" sz="36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4820" name="Picture 5" descr="BD2142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162175"/>
            <a:ext cx="8915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jeapordy-box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4953001"/>
            <a:ext cx="1270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7065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 SOSIAL YANG MENDORONG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267200" y="3048000"/>
            <a:ext cx="4583113" cy="16002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C000"/>
                </a:solidFill>
              </a:rPr>
              <a:t>Norms of aiding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C000"/>
                </a:solidFill>
              </a:rPr>
              <a:t>Norms of justice</a:t>
            </a:r>
          </a:p>
        </p:txBody>
      </p:sp>
      <p:pic>
        <p:nvPicPr>
          <p:cNvPr id="35844" name="Picture 5" descr="j01578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11313"/>
            <a:ext cx="3178175" cy="501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0" y="228600"/>
            <a:ext cx="7226300" cy="1905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MASUKAN YANG MEMPENGARUHI TUJUAN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826375" cy="449580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tx1">
                    <a:lumMod val="85000"/>
                  </a:schemeClr>
                </a:solidFill>
              </a:rPr>
              <a:t>FISIOLOGIS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mengurangi</a:t>
            </a:r>
            <a:r>
              <a:rPr lang="en-US" b="1" i="1" dirty="0" smtClean="0">
                <a:solidFill>
                  <a:srgbClr val="FF0000"/>
                </a:solidFill>
              </a:rPr>
              <a:t> distress</a:t>
            </a:r>
          </a:p>
          <a:p>
            <a:pPr marL="0" indent="0" algn="ctr" eaLnBrk="1" hangingPunct="1">
              <a:buNone/>
            </a:pPr>
            <a:r>
              <a:rPr lang="en-US" sz="3600" b="1" dirty="0" smtClean="0">
                <a:solidFill>
                  <a:schemeClr val="tx1">
                    <a:lumMod val="85000"/>
                  </a:schemeClr>
                </a:solidFill>
              </a:rPr>
              <a:t>KOGNISI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memori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terhadap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permintaan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</a:pPr>
            <a:r>
              <a:rPr lang="en-US" sz="3600" b="1" dirty="0" smtClean="0">
                <a:solidFill>
                  <a:schemeClr val="tx1">
                    <a:lumMod val="85000"/>
                  </a:schemeClr>
                </a:solidFill>
              </a:rPr>
              <a:t>LINGKUNGAN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b="1" i="1" dirty="0" err="1" smtClean="0">
                <a:solidFill>
                  <a:srgbClr val="FF0000"/>
                </a:solidFill>
              </a:rPr>
              <a:t>memenuhi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kebutuhan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orang</a:t>
            </a:r>
            <a:r>
              <a:rPr lang="en-US" b="1" i="1" dirty="0" smtClean="0">
                <a:solidFill>
                  <a:srgbClr val="FF0000"/>
                </a:solidFill>
              </a:rPr>
              <a:t> lain</a:t>
            </a:r>
          </a:p>
        </p:txBody>
      </p:sp>
      <p:pic>
        <p:nvPicPr>
          <p:cNvPr id="4" name="Picture 4" descr="gufejcbp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2904" y="5562600"/>
            <a:ext cx="952496" cy="999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0"/>
            <a:ext cx="6159500" cy="3429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 smtClean="0"/>
              <a:t>The Value Based</a:t>
            </a:r>
            <a:br>
              <a:rPr lang="en-US" sz="4800" b="1" dirty="0" smtClean="0"/>
            </a:br>
            <a:r>
              <a:rPr lang="en-US" sz="4800" b="1" dirty="0" smtClean="0"/>
              <a:t>Decision Making</a:t>
            </a:r>
            <a:br>
              <a:rPr lang="en-US" sz="4800" b="1" dirty="0" smtClean="0"/>
            </a:br>
            <a:r>
              <a:rPr lang="en-US" sz="4800" b="1" dirty="0" smtClean="0"/>
              <a:t>Model</a:t>
            </a:r>
          </a:p>
        </p:txBody>
      </p:sp>
      <p:pic>
        <p:nvPicPr>
          <p:cNvPr id="37891" name="Picture 4" descr="j02672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808" y="2209800"/>
            <a:ext cx="465999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15913"/>
            <a:ext cx="5257800" cy="9794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Attention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Muncul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kesadaran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terhadap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karakteristik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situasi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menentukan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diambilnya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suatu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keputusan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ctr">
              <a:buFont typeface="+mj-lt"/>
              <a:buAutoNum type="alphaLcPeriod"/>
              <a:tabLst>
                <a:tab pos="1524000" algn="l"/>
              </a:tabLst>
            </a:pPr>
            <a:r>
              <a:rPr lang="en-US" b="1" i="1" dirty="0" smtClean="0">
                <a:solidFill>
                  <a:srgbClr val="FFC000"/>
                </a:solidFill>
              </a:rPr>
              <a:t> Awareness of a person in need</a:t>
            </a:r>
          </a:p>
          <a:p>
            <a:pPr marL="0" lvl="1" indent="0" algn="ctr" eaLnBrk="1" hangingPunct="1">
              <a:spcBef>
                <a:spcPts val="0"/>
              </a:spcBef>
              <a:buSzTx/>
              <a:buFont typeface="Wingdings" pitchFamily="2" charset="2"/>
              <a:buChar char="u"/>
            </a:pP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Kesadaran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akan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adanya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individu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yang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membutuhkan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pertolongan</a:t>
            </a:r>
            <a:endParaRPr lang="en-US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lvl="1" indent="0" algn="ctr" eaLnBrk="1" hangingPunct="1">
              <a:buSzTx/>
              <a:buFont typeface="Wingdings" pitchFamily="2" charset="2"/>
              <a:buChar char="u"/>
            </a:pP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Bisa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secara</a:t>
            </a:r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spontan</a:t>
            </a:r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kita</a:t>
            </a:r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sadari</a:t>
            </a:r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atau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orang</a:t>
            </a:r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lain </a:t>
            </a:r>
            <a:r>
              <a:rPr lang="en-US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menyatakan</a:t>
            </a:r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secara</a:t>
            </a:r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langsung</a:t>
            </a:r>
            <a:endParaRPr lang="en-US" b="1" i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4" descr="_e103kya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5400684"/>
            <a:ext cx="1001558" cy="12287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1447800"/>
            <a:ext cx="3657600" cy="4343400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</a:rPr>
              <a:t>Perilaku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 yang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</a:rPr>
              <a:t>ditujukan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</a:rPr>
              <a:t>untuk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</a:rPr>
              <a:t>meningkatkan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</a:rPr>
              <a:t>kesejahteraan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</a:rPr>
              <a:t>orang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 lain</a:t>
            </a:r>
          </a:p>
        </p:txBody>
      </p:sp>
      <p:pic>
        <p:nvPicPr>
          <p:cNvPr id="4" name="Picture 5" descr="bd0557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3146" y="1066800"/>
            <a:ext cx="289685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39713"/>
            <a:ext cx="5715000" cy="979487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Attention</a:t>
            </a:r>
            <a:r>
              <a:rPr lang="en-US" dirty="0" smtClean="0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55625" y="1295400"/>
            <a:ext cx="8054975" cy="5029200"/>
          </a:xfrm>
        </p:spPr>
        <p:txBody>
          <a:bodyPr/>
          <a:lstStyle/>
          <a:p>
            <a:pPr marL="514350" indent="-514350" algn="ctr" eaLnBrk="1" hangingPunct="1">
              <a:buSzTx/>
              <a:buNone/>
            </a:pPr>
            <a:r>
              <a:rPr lang="en-US" b="1" i="1" dirty="0" smtClean="0">
                <a:solidFill>
                  <a:srgbClr val="FFC000"/>
                </a:solidFill>
              </a:rPr>
              <a:t> b. </a:t>
            </a:r>
            <a:r>
              <a:rPr lang="en-US" sz="3600" b="1" i="1" dirty="0" smtClean="0">
                <a:solidFill>
                  <a:srgbClr val="FFC000"/>
                </a:solidFill>
              </a:rPr>
              <a:t>Identification of potentially helpful action</a:t>
            </a:r>
          </a:p>
          <a:p>
            <a:pPr marL="0" lvl="1" indent="0" algn="ctr" eaLnBrk="1" hangingPunct="1">
              <a:buSzTx/>
              <a:buFont typeface="Wingdings" pitchFamily="2" charset="2"/>
              <a:buChar char="u"/>
            </a:pP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Identifikasi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adanya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situasi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yang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spesifik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, yang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akan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mendorong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timbulnya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tindakan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yang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relevan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dengan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situasi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tersebut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pPr marL="0" lvl="1" indent="0" algn="ctr" eaLnBrk="1" hangingPunct="1">
              <a:buSzTx/>
              <a:buFont typeface="Wingdings" pitchFamily="2" charset="2"/>
              <a:buChar char="u"/>
            </a:pP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Tindakan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tersebut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merupakan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suatu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ketetapan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yang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relevan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dengan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situasi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</p:txBody>
      </p:sp>
      <p:pic>
        <p:nvPicPr>
          <p:cNvPr id="4" name="Picture 4" descr="_e103kya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9911" y="5257799"/>
            <a:ext cx="931689" cy="11430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15913"/>
            <a:ext cx="5486400" cy="10556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Attention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pPr marL="0" indent="0" algn="ctr" eaLnBrk="1" hangingPunct="1">
              <a:buSzTx/>
              <a:buNone/>
            </a:pPr>
            <a:r>
              <a:rPr lang="en-US" sz="3600" b="1" i="1" dirty="0" smtClean="0">
                <a:solidFill>
                  <a:srgbClr val="FFC000"/>
                </a:solidFill>
              </a:rPr>
              <a:t>c. Recognition of own ability to engage in these action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Ketika</a:t>
            </a:r>
            <a:r>
              <a:rPr lang="en-US" b="1" dirty="0" smtClean="0"/>
              <a:t> </a:t>
            </a:r>
            <a:r>
              <a:rPr lang="en-US" b="1" dirty="0" err="1" smtClean="0"/>
              <a:t>individu</a:t>
            </a:r>
            <a:r>
              <a:rPr lang="en-US" b="1" dirty="0" smtClean="0"/>
              <a:t>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menetapkan</a:t>
            </a:r>
            <a:r>
              <a:rPr lang="en-US" b="1" dirty="0" smtClean="0"/>
              <a:t> </a:t>
            </a:r>
            <a:r>
              <a:rPr lang="en-US" b="1" dirty="0" err="1" smtClean="0"/>
              <a:t>tindakan</a:t>
            </a:r>
            <a:r>
              <a:rPr lang="en-US" b="1" dirty="0" smtClean="0"/>
              <a:t> </a:t>
            </a:r>
            <a:r>
              <a:rPr lang="en-US" b="1" dirty="0" err="1" smtClean="0"/>
              <a:t>relevan</a:t>
            </a:r>
            <a:r>
              <a:rPr lang="en-US" b="1" dirty="0" smtClean="0"/>
              <a:t>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dilakukan</a:t>
            </a:r>
            <a:r>
              <a:rPr lang="en-US" b="1" dirty="0" smtClean="0"/>
              <a:t>, </a:t>
            </a:r>
            <a:r>
              <a:rPr lang="en-US" b="1" dirty="0" err="1" smtClean="0"/>
              <a:t>dia</a:t>
            </a:r>
            <a:r>
              <a:rPr lang="en-US" b="1" dirty="0" smtClean="0"/>
              <a:t> </a:t>
            </a:r>
            <a:r>
              <a:rPr lang="en-US" b="1" dirty="0" err="1" smtClean="0"/>
              <a:t>mulai</a:t>
            </a:r>
            <a:r>
              <a:rPr lang="en-US" b="1" dirty="0" smtClean="0"/>
              <a:t> </a:t>
            </a:r>
            <a:r>
              <a:rPr lang="en-US" b="1" dirty="0" err="1" smtClean="0"/>
              <a:t>mempertimbangkan</a:t>
            </a:r>
            <a:r>
              <a:rPr lang="en-US" b="1" dirty="0" smtClean="0"/>
              <a:t> </a:t>
            </a:r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 smtClean="0"/>
              <a:t>ia</a:t>
            </a:r>
            <a:r>
              <a:rPr lang="en-US" b="1" dirty="0" smtClean="0"/>
              <a:t>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endParaRPr lang="en-US" b="1" dirty="0" smtClean="0"/>
          </a:p>
        </p:txBody>
      </p:sp>
      <p:pic>
        <p:nvPicPr>
          <p:cNvPr id="40964" name="Picture 4" descr="j03982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029200"/>
            <a:ext cx="4576763" cy="139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 descr="j03982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5029200"/>
            <a:ext cx="4576762" cy="139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Generation of Feeling of Obligation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153400" cy="49530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Perasaan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mampu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melakukan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tindakan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relevan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dipengaruhi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oleh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0" lvl="1" indent="0" algn="ctr" eaLnBrk="1" hangingPunct="1">
              <a:buSzTx/>
              <a:buFont typeface="Wingdings" pitchFamily="2" charset="2"/>
              <a:buAutoNum type="alphaLcPeriod"/>
            </a:pPr>
            <a:r>
              <a:rPr lang="en-US" b="1" dirty="0" smtClean="0"/>
              <a:t> </a:t>
            </a:r>
            <a:r>
              <a:rPr lang="en-US" b="1" dirty="0" err="1" smtClean="0"/>
              <a:t>Kondisi</a:t>
            </a:r>
            <a:r>
              <a:rPr lang="en-US" b="1" dirty="0" smtClean="0"/>
              <a:t> </a:t>
            </a:r>
            <a:r>
              <a:rPr lang="en-US" b="1" dirty="0" err="1" smtClean="0"/>
              <a:t>fisik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implikasi</a:t>
            </a:r>
            <a:r>
              <a:rPr lang="en-US" b="1" dirty="0" smtClean="0"/>
              <a:t> material yang </a:t>
            </a:r>
            <a:r>
              <a:rPr lang="en-US" b="1" dirty="0" err="1" smtClean="0"/>
              <a:t>mengikuti</a:t>
            </a:r>
            <a:r>
              <a:rPr lang="en-US" b="1" dirty="0" smtClean="0"/>
              <a:t> </a:t>
            </a:r>
            <a:r>
              <a:rPr lang="en-US" b="1" dirty="0" err="1" smtClean="0"/>
              <a:t>tindakan</a:t>
            </a:r>
            <a:r>
              <a:rPr lang="en-US" b="1" dirty="0" smtClean="0"/>
              <a:t>,</a:t>
            </a:r>
          </a:p>
          <a:p>
            <a:pPr marL="0" lvl="1" indent="0" algn="ctr" eaLnBrk="1" hangingPunct="1">
              <a:buSzTx/>
              <a:buFont typeface="Wingdings" pitchFamily="2" charset="2"/>
              <a:buAutoNum type="alphaLcPeriod"/>
            </a:pPr>
            <a:r>
              <a:rPr lang="en-US" b="1" dirty="0" smtClean="0"/>
              <a:t> </a:t>
            </a:r>
            <a:r>
              <a:rPr lang="en-US" b="1" dirty="0" err="1" smtClean="0"/>
              <a:t>Implikasi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reaksi</a:t>
            </a:r>
            <a:r>
              <a:rPr lang="en-US" b="1" dirty="0" smtClean="0"/>
              <a:t> </a:t>
            </a:r>
            <a:r>
              <a:rPr lang="en-US" b="1" dirty="0" err="1" smtClean="0"/>
              <a:t>orang</a:t>
            </a:r>
            <a:r>
              <a:rPr lang="en-US" b="1" dirty="0" smtClean="0"/>
              <a:t> lain </a:t>
            </a:r>
            <a:r>
              <a:rPr lang="en-US" b="1" dirty="0" err="1" smtClean="0"/>
              <a:t>saat</a:t>
            </a:r>
            <a:r>
              <a:rPr lang="en-US" b="1" dirty="0" smtClean="0"/>
              <a:t> </a:t>
            </a:r>
            <a:r>
              <a:rPr lang="en-US" b="1" dirty="0" err="1" smtClean="0"/>
              <a:t>tindakan</a:t>
            </a:r>
            <a:r>
              <a:rPr lang="en-US" b="1" dirty="0" smtClean="0"/>
              <a:t> </a:t>
            </a:r>
            <a:r>
              <a:rPr lang="en-US" b="1" dirty="0" err="1" smtClean="0"/>
              <a:t>dilakukan</a:t>
            </a:r>
            <a:r>
              <a:rPr lang="en-US" b="1" dirty="0" smtClean="0"/>
              <a:t>,</a:t>
            </a:r>
          </a:p>
          <a:p>
            <a:pPr marL="0" lvl="1" indent="0" algn="ctr" eaLnBrk="1" hangingPunct="1">
              <a:buSzTx/>
              <a:buFont typeface="Wingdings" pitchFamily="2" charset="2"/>
              <a:buAutoNum type="alphaLcPeriod"/>
            </a:pPr>
            <a:r>
              <a:rPr lang="en-US" b="1" dirty="0" smtClean="0"/>
              <a:t> </a:t>
            </a:r>
            <a:r>
              <a:rPr lang="en-US" b="1" dirty="0" err="1" smtClean="0"/>
              <a:t>Kondisi</a:t>
            </a:r>
            <a:r>
              <a:rPr lang="en-US" b="1" dirty="0" smtClean="0"/>
              <a:t> </a:t>
            </a:r>
            <a:r>
              <a:rPr lang="en-US" b="1" dirty="0" err="1" smtClean="0"/>
              <a:t>psikologis</a:t>
            </a:r>
            <a:r>
              <a:rPr lang="en-US" b="1" dirty="0" smtClean="0"/>
              <a:t>, yang </a:t>
            </a:r>
            <a:r>
              <a:rPr lang="en-US" b="1" dirty="0" err="1" smtClean="0"/>
              <a:t>berkaitan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peneri-maan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penolakan</a:t>
            </a:r>
            <a:r>
              <a:rPr lang="en-US" b="1" dirty="0" smtClean="0"/>
              <a:t> </a:t>
            </a:r>
            <a:r>
              <a:rPr lang="en-US" b="1" dirty="0" err="1" smtClean="0"/>
              <a:t>tindakan</a:t>
            </a:r>
            <a:r>
              <a:rPr lang="en-US" b="1" dirty="0" smtClean="0"/>
              <a:t>.</a:t>
            </a:r>
          </a:p>
        </p:txBody>
      </p:sp>
      <p:pic>
        <p:nvPicPr>
          <p:cNvPr id="5" name="Picture 4" descr="OA5X01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9133" y="5406609"/>
            <a:ext cx="996267" cy="994191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685800"/>
            <a:ext cx="5105400" cy="1600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Anticipatory Evaluation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708025" y="2895600"/>
            <a:ext cx="7826375" cy="3581400"/>
          </a:xfrm>
        </p:spPr>
        <p:txBody>
          <a:bodyPr/>
          <a:lstStyle/>
          <a:p>
            <a:pPr marL="0" indent="0" algn="ctr" eaLnBrk="1" hangingPunct="1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Evaluasi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terhadap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keuntungan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atau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kerugian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akan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diperoleh</a:t>
            </a:r>
            <a:endParaRPr lang="en-US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 algn="ctr" eaLnBrk="1" hangingPunct="1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Jika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berdasarkan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perhitungan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keputusan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tidak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dapat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diambil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timbul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konflik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.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Biasanya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orang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akan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meredam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konflik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tersebut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“</a:t>
            </a:r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defense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”</a:t>
            </a:r>
          </a:p>
        </p:txBody>
      </p:sp>
      <p:pic>
        <p:nvPicPr>
          <p:cNvPr id="43012" name="Picture 4" descr="j02938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711802">
            <a:off x="641731" y="381000"/>
            <a:ext cx="226218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Defense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106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Cara yang </a:t>
            </a:r>
            <a:r>
              <a:rPr lang="en-US" sz="3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dilakukan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/</a:t>
            </a:r>
            <a:r>
              <a:rPr lang="en-US" sz="3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disukai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mengurangi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konflik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mengambil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keputusan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048000" y="3276600"/>
            <a:ext cx="5791200" cy="2897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50000"/>
              </a:spcBef>
              <a:buFontTx/>
              <a:buAutoNum type="arabicPeriod"/>
            </a:pPr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</a:rPr>
              <a:t>Denial of needs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buFontTx/>
              <a:buAutoNum type="arabicPeriod"/>
            </a:pPr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</a:rPr>
              <a:t>Denial of effectiveness of actions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buFontTx/>
              <a:buAutoNum type="arabicPeriod"/>
            </a:pPr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</a:rPr>
              <a:t>Denial </a:t>
            </a:r>
            <a:r>
              <a:rPr lang="en-US" sz="3200" dirty="0">
                <a:solidFill>
                  <a:schemeClr val="tx1">
                    <a:lumMod val="85000"/>
                  </a:schemeClr>
                </a:solidFill>
              </a:rPr>
              <a:t>of personal ability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buFontTx/>
              <a:buAutoNum type="arabicPeriod"/>
            </a:pPr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</a:rPr>
              <a:t>Denial of responsibility</a:t>
            </a:r>
            <a:endParaRPr lang="en-US" sz="320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44037" name="Picture 5" descr="j04103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581400"/>
            <a:ext cx="17224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45"/>
          <p:cNvGrpSpPr>
            <a:grpSpLocks/>
          </p:cNvGrpSpPr>
          <p:nvPr/>
        </p:nvGrpSpPr>
        <p:grpSpPr bwMode="auto">
          <a:xfrm>
            <a:off x="228600" y="304800"/>
            <a:ext cx="8763000" cy="6248400"/>
            <a:chOff x="96" y="192"/>
            <a:chExt cx="5520" cy="3984"/>
          </a:xfrm>
        </p:grpSpPr>
        <p:grpSp>
          <p:nvGrpSpPr>
            <p:cNvPr id="46083" name="Group 20"/>
            <p:cNvGrpSpPr>
              <a:grpSpLocks/>
            </p:cNvGrpSpPr>
            <p:nvPr/>
          </p:nvGrpSpPr>
          <p:grpSpPr bwMode="auto">
            <a:xfrm>
              <a:off x="144" y="240"/>
              <a:ext cx="1248" cy="437"/>
              <a:chOff x="144" y="240"/>
              <a:chExt cx="1248" cy="437"/>
            </a:xfrm>
          </p:grpSpPr>
          <p:sp>
            <p:nvSpPr>
              <p:cNvPr id="46119" name="Rectangle 12"/>
              <p:cNvSpPr>
                <a:spLocks noChangeArrowheads="1"/>
              </p:cNvSpPr>
              <p:nvPr/>
            </p:nvSpPr>
            <p:spPr bwMode="auto">
              <a:xfrm>
                <a:off x="144" y="240"/>
                <a:ext cx="960" cy="432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0" name="Text Box 4"/>
              <p:cNvSpPr txBox="1">
                <a:spLocks noChangeArrowheads="1"/>
              </p:cNvSpPr>
              <p:nvPr/>
            </p:nvSpPr>
            <p:spPr bwMode="auto">
              <a:xfrm>
                <a:off x="144" y="268"/>
                <a:ext cx="1248" cy="40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/>
                  <a:t>ATTENTION (need)</a:t>
                </a:r>
              </a:p>
            </p:txBody>
          </p:sp>
        </p:grpSp>
        <p:grpSp>
          <p:nvGrpSpPr>
            <p:cNvPr id="46084" name="Group 21"/>
            <p:cNvGrpSpPr>
              <a:grpSpLocks/>
            </p:cNvGrpSpPr>
            <p:nvPr/>
          </p:nvGrpSpPr>
          <p:grpSpPr bwMode="auto">
            <a:xfrm>
              <a:off x="432" y="960"/>
              <a:ext cx="1344" cy="528"/>
              <a:chOff x="432" y="960"/>
              <a:chExt cx="1344" cy="528"/>
            </a:xfrm>
          </p:grpSpPr>
          <p:sp>
            <p:nvSpPr>
              <p:cNvPr id="46117" name="Rectangle 13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1296" cy="528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8" name="Text Box 5"/>
              <p:cNvSpPr txBox="1">
                <a:spLocks noChangeArrowheads="1"/>
              </p:cNvSpPr>
              <p:nvPr/>
            </p:nvSpPr>
            <p:spPr bwMode="auto">
              <a:xfrm>
                <a:off x="480" y="1008"/>
                <a:ext cx="1296" cy="40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/>
                  <a:t>ATTENTION (effective action)</a:t>
                </a:r>
              </a:p>
            </p:txBody>
          </p:sp>
        </p:grpSp>
        <p:grpSp>
          <p:nvGrpSpPr>
            <p:cNvPr id="46085" name="Group 22"/>
            <p:cNvGrpSpPr>
              <a:grpSpLocks/>
            </p:cNvGrpSpPr>
            <p:nvPr/>
          </p:nvGrpSpPr>
          <p:grpSpPr bwMode="auto">
            <a:xfrm>
              <a:off x="864" y="1728"/>
              <a:ext cx="1296" cy="480"/>
              <a:chOff x="864" y="1728"/>
              <a:chExt cx="1296" cy="480"/>
            </a:xfrm>
          </p:grpSpPr>
          <p:sp>
            <p:nvSpPr>
              <p:cNvPr id="46115" name="Rectangle 14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1056" cy="480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6" name="Text Box 6"/>
              <p:cNvSpPr txBox="1">
                <a:spLocks noChangeArrowheads="1"/>
              </p:cNvSpPr>
              <p:nvPr/>
            </p:nvSpPr>
            <p:spPr bwMode="auto">
              <a:xfrm>
                <a:off x="912" y="1756"/>
                <a:ext cx="1248" cy="40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/>
                  <a:t>ATTENTION (ability)</a:t>
                </a:r>
              </a:p>
            </p:txBody>
          </p:sp>
        </p:grpSp>
        <p:grpSp>
          <p:nvGrpSpPr>
            <p:cNvPr id="46086" name="Group 23"/>
            <p:cNvGrpSpPr>
              <a:grpSpLocks/>
            </p:cNvGrpSpPr>
            <p:nvPr/>
          </p:nvGrpSpPr>
          <p:grpSpPr bwMode="auto">
            <a:xfrm>
              <a:off x="1344" y="2496"/>
              <a:ext cx="1152" cy="1008"/>
              <a:chOff x="1344" y="2496"/>
              <a:chExt cx="1152" cy="1008"/>
            </a:xfrm>
          </p:grpSpPr>
          <p:sp>
            <p:nvSpPr>
              <p:cNvPr id="46113" name="Rectangle 16"/>
              <p:cNvSpPr>
                <a:spLocks noChangeArrowheads="1"/>
              </p:cNvSpPr>
              <p:nvPr/>
            </p:nvSpPr>
            <p:spPr bwMode="auto">
              <a:xfrm>
                <a:off x="1344" y="2496"/>
                <a:ext cx="1104" cy="1008"/>
              </a:xfrm>
              <a:prstGeom prst="rect">
                <a:avLst/>
              </a:prstGeom>
              <a:solidFill>
                <a:srgbClr val="99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4" name="Text Box 7"/>
              <p:cNvSpPr txBox="1">
                <a:spLocks noChangeArrowheads="1"/>
              </p:cNvSpPr>
              <p:nvPr/>
            </p:nvSpPr>
            <p:spPr bwMode="auto">
              <a:xfrm>
                <a:off x="1392" y="2592"/>
                <a:ext cx="1104" cy="81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b="1"/>
                  <a:t>MOTIVATION 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  <a:buFontTx/>
                  <a:buChar char="-"/>
                </a:pPr>
                <a:r>
                  <a:rPr lang="en-US" sz="1800" b="1"/>
                  <a:t>Nonmoral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  <a:buFontTx/>
                  <a:buChar char="-"/>
                </a:pPr>
                <a:r>
                  <a:rPr lang="en-US" sz="1800" b="1"/>
                  <a:t>Moral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  <a:buFontTx/>
                  <a:buChar char="-"/>
                </a:pPr>
                <a:r>
                  <a:rPr lang="en-US" sz="1800" b="1"/>
                  <a:t>Social</a:t>
                </a:r>
              </a:p>
            </p:txBody>
          </p:sp>
        </p:grpSp>
        <p:grpSp>
          <p:nvGrpSpPr>
            <p:cNvPr id="46087" name="Group 26"/>
            <p:cNvGrpSpPr>
              <a:grpSpLocks/>
            </p:cNvGrpSpPr>
            <p:nvPr/>
          </p:nvGrpSpPr>
          <p:grpSpPr bwMode="auto">
            <a:xfrm>
              <a:off x="2640" y="192"/>
              <a:ext cx="2688" cy="1680"/>
              <a:chOff x="2640" y="192"/>
              <a:chExt cx="2688" cy="1680"/>
            </a:xfrm>
          </p:grpSpPr>
          <p:sp>
            <p:nvSpPr>
              <p:cNvPr id="46111" name="Rectangle 15"/>
              <p:cNvSpPr>
                <a:spLocks noChangeArrowheads="1"/>
              </p:cNvSpPr>
              <p:nvPr/>
            </p:nvSpPr>
            <p:spPr bwMode="auto">
              <a:xfrm>
                <a:off x="2640" y="192"/>
                <a:ext cx="2640" cy="1680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2" name="Text Box 8"/>
              <p:cNvSpPr txBox="1">
                <a:spLocks noChangeArrowheads="1"/>
              </p:cNvSpPr>
              <p:nvPr/>
            </p:nvSpPr>
            <p:spPr bwMode="auto">
              <a:xfrm>
                <a:off x="2688" y="288"/>
                <a:ext cx="2640" cy="14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b="1"/>
                  <a:t>DEFENSE</a:t>
                </a:r>
              </a:p>
              <a:p>
                <a:pPr>
                  <a:lnSpc>
                    <a:spcPct val="80000"/>
                  </a:lnSpc>
                  <a:spcBef>
                    <a:spcPct val="50000"/>
                  </a:spcBef>
                  <a:buFontTx/>
                  <a:buChar char="-"/>
                </a:pPr>
                <a:r>
                  <a:rPr lang="en-US"/>
                  <a:t>Denial of needs</a:t>
                </a:r>
              </a:p>
              <a:p>
                <a:pPr>
                  <a:lnSpc>
                    <a:spcPct val="80000"/>
                  </a:lnSpc>
                  <a:spcBef>
                    <a:spcPct val="50000"/>
                  </a:spcBef>
                  <a:buFontTx/>
                  <a:buChar char="-"/>
                </a:pPr>
                <a:r>
                  <a:rPr lang="en-US"/>
                  <a:t>Denial of Effective Action</a:t>
                </a:r>
              </a:p>
              <a:p>
                <a:pPr>
                  <a:lnSpc>
                    <a:spcPct val="80000"/>
                  </a:lnSpc>
                  <a:spcBef>
                    <a:spcPct val="50000"/>
                  </a:spcBef>
                  <a:buFontTx/>
                  <a:buChar char="-"/>
                </a:pPr>
                <a:r>
                  <a:rPr lang="en-US"/>
                  <a:t>Denial of Ability</a:t>
                </a:r>
              </a:p>
              <a:p>
                <a:pPr>
                  <a:lnSpc>
                    <a:spcPct val="80000"/>
                  </a:lnSpc>
                  <a:spcBef>
                    <a:spcPct val="50000"/>
                  </a:spcBef>
                  <a:buFontTx/>
                  <a:buChar char="-"/>
                </a:pPr>
                <a:r>
                  <a:rPr lang="en-US"/>
                  <a:t>Denial of responsibility</a:t>
                </a:r>
              </a:p>
            </p:txBody>
          </p:sp>
        </p:grpSp>
        <p:grpSp>
          <p:nvGrpSpPr>
            <p:cNvPr id="46088" name="Group 24"/>
            <p:cNvGrpSpPr>
              <a:grpSpLocks/>
            </p:cNvGrpSpPr>
            <p:nvPr/>
          </p:nvGrpSpPr>
          <p:grpSpPr bwMode="auto">
            <a:xfrm>
              <a:off x="2640" y="2112"/>
              <a:ext cx="1344" cy="456"/>
              <a:chOff x="2640" y="2112"/>
              <a:chExt cx="1344" cy="456"/>
            </a:xfrm>
          </p:grpSpPr>
          <p:sp>
            <p:nvSpPr>
              <p:cNvPr id="46109" name="Rectangle 17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1344" cy="4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0" name="Text Box 9"/>
              <p:cNvSpPr txBox="1">
                <a:spLocks noChangeArrowheads="1"/>
              </p:cNvSpPr>
              <p:nvPr/>
            </p:nvSpPr>
            <p:spPr bwMode="auto">
              <a:xfrm>
                <a:off x="2640" y="2112"/>
                <a:ext cx="1344" cy="456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ANTICIPATORY EVALUATION</a:t>
                </a:r>
              </a:p>
            </p:txBody>
          </p:sp>
        </p:grpSp>
        <p:grpSp>
          <p:nvGrpSpPr>
            <p:cNvPr id="46089" name="Group 27"/>
            <p:cNvGrpSpPr>
              <a:grpSpLocks/>
            </p:cNvGrpSpPr>
            <p:nvPr/>
          </p:nvGrpSpPr>
          <p:grpSpPr bwMode="auto">
            <a:xfrm>
              <a:off x="96" y="3648"/>
              <a:ext cx="2256" cy="528"/>
              <a:chOff x="96" y="3648"/>
              <a:chExt cx="2256" cy="528"/>
            </a:xfrm>
          </p:grpSpPr>
          <p:sp>
            <p:nvSpPr>
              <p:cNvPr id="46107" name="Oval 19"/>
              <p:cNvSpPr>
                <a:spLocks noChangeArrowheads="1"/>
              </p:cNvSpPr>
              <p:nvPr/>
            </p:nvSpPr>
            <p:spPr bwMode="auto">
              <a:xfrm>
                <a:off x="96" y="3648"/>
                <a:ext cx="2016" cy="52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8" name="Text Box 11"/>
              <p:cNvSpPr txBox="1">
                <a:spLocks noChangeArrowheads="1"/>
              </p:cNvSpPr>
              <p:nvPr/>
            </p:nvSpPr>
            <p:spPr bwMode="auto">
              <a:xfrm>
                <a:off x="192" y="3782"/>
                <a:ext cx="2160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rgbClr val="800000"/>
                    </a:solidFill>
                  </a:rPr>
                  <a:t>NONNORMATIVE EXIT</a:t>
                </a:r>
              </a:p>
            </p:txBody>
          </p:sp>
        </p:grpSp>
        <p:grpSp>
          <p:nvGrpSpPr>
            <p:cNvPr id="46090" name="Group 25"/>
            <p:cNvGrpSpPr>
              <a:grpSpLocks/>
            </p:cNvGrpSpPr>
            <p:nvPr/>
          </p:nvGrpSpPr>
          <p:grpSpPr bwMode="auto">
            <a:xfrm>
              <a:off x="3792" y="2688"/>
              <a:ext cx="1824" cy="1248"/>
              <a:chOff x="3792" y="2688"/>
              <a:chExt cx="1824" cy="1248"/>
            </a:xfrm>
          </p:grpSpPr>
          <p:sp>
            <p:nvSpPr>
              <p:cNvPr id="47122" name="AutoShape 18"/>
              <p:cNvSpPr>
                <a:spLocks noChangeArrowheads="1"/>
              </p:cNvSpPr>
              <p:nvPr/>
            </p:nvSpPr>
            <p:spPr bwMode="auto">
              <a:xfrm>
                <a:off x="3792" y="2688"/>
                <a:ext cx="1824" cy="1248"/>
              </a:xfrm>
              <a:prstGeom prst="irregularSeal2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44314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106" name="Text Box 10"/>
              <p:cNvSpPr txBox="1">
                <a:spLocks noChangeArrowheads="1"/>
              </p:cNvSpPr>
              <p:nvPr/>
            </p:nvSpPr>
            <p:spPr bwMode="auto">
              <a:xfrm>
                <a:off x="4080" y="3216"/>
                <a:ext cx="1200" cy="2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660033"/>
                    </a:solidFill>
                  </a:rPr>
                  <a:t>BEHAVIOR</a:t>
                </a:r>
              </a:p>
            </p:txBody>
          </p:sp>
        </p:grpSp>
        <p:sp>
          <p:nvSpPr>
            <p:cNvPr id="46091" name="Line 29"/>
            <p:cNvSpPr>
              <a:spLocks noChangeShapeType="1"/>
            </p:cNvSpPr>
            <p:nvPr/>
          </p:nvSpPr>
          <p:spPr bwMode="auto">
            <a:xfrm>
              <a:off x="576" y="682"/>
              <a:ext cx="432" cy="24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none" w="sm" len="sm"/>
              <a:tailEnd type="stealth" w="lg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092" name="Line 30"/>
            <p:cNvSpPr>
              <a:spLocks noChangeShapeType="1"/>
            </p:cNvSpPr>
            <p:nvPr/>
          </p:nvSpPr>
          <p:spPr bwMode="auto">
            <a:xfrm>
              <a:off x="1056" y="1498"/>
              <a:ext cx="288" cy="19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none" w="sm" len="sm"/>
              <a:tailEnd type="stealth" w="lg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093" name="Line 31"/>
            <p:cNvSpPr>
              <a:spLocks noChangeShapeType="1"/>
            </p:cNvSpPr>
            <p:nvPr/>
          </p:nvSpPr>
          <p:spPr bwMode="auto">
            <a:xfrm>
              <a:off x="1344" y="2218"/>
              <a:ext cx="480" cy="24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none" w="sm" len="sm"/>
              <a:tailEnd type="stealth" w="lg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094" name="Line 32"/>
            <p:cNvSpPr>
              <a:spLocks noChangeShapeType="1"/>
            </p:cNvSpPr>
            <p:nvPr/>
          </p:nvSpPr>
          <p:spPr bwMode="auto">
            <a:xfrm flipV="1">
              <a:off x="2448" y="2592"/>
              <a:ext cx="864" cy="43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none" w="sm" len="sm"/>
              <a:tailEnd type="stealth" w="lg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095" name="Line 33"/>
            <p:cNvSpPr>
              <a:spLocks noChangeShapeType="1"/>
            </p:cNvSpPr>
            <p:nvPr/>
          </p:nvSpPr>
          <p:spPr bwMode="auto">
            <a:xfrm>
              <a:off x="3984" y="2256"/>
              <a:ext cx="1536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096" name="Line 34"/>
            <p:cNvSpPr>
              <a:spLocks noChangeShapeType="1"/>
            </p:cNvSpPr>
            <p:nvPr/>
          </p:nvSpPr>
          <p:spPr bwMode="auto">
            <a:xfrm flipV="1">
              <a:off x="5520" y="672"/>
              <a:ext cx="0" cy="158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097" name="Line 35"/>
            <p:cNvSpPr>
              <a:spLocks noChangeShapeType="1"/>
            </p:cNvSpPr>
            <p:nvPr/>
          </p:nvSpPr>
          <p:spPr bwMode="auto">
            <a:xfrm flipH="1">
              <a:off x="5328" y="672"/>
              <a:ext cx="192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none" w="sm" len="sm"/>
              <a:tailEnd type="stealth" w="lg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098" name="Line 36"/>
            <p:cNvSpPr>
              <a:spLocks noChangeShapeType="1"/>
            </p:cNvSpPr>
            <p:nvPr/>
          </p:nvSpPr>
          <p:spPr bwMode="auto">
            <a:xfrm>
              <a:off x="3984" y="2400"/>
              <a:ext cx="672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099" name="Line 37"/>
            <p:cNvSpPr>
              <a:spLocks noChangeShapeType="1"/>
            </p:cNvSpPr>
            <p:nvPr/>
          </p:nvSpPr>
          <p:spPr bwMode="auto">
            <a:xfrm>
              <a:off x="4656" y="2400"/>
              <a:ext cx="0" cy="33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none" w="sm" len="sm"/>
              <a:tailEnd type="stealth" w="lg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100" name="Line 38"/>
            <p:cNvSpPr>
              <a:spLocks noChangeShapeType="1"/>
            </p:cNvSpPr>
            <p:nvPr/>
          </p:nvSpPr>
          <p:spPr bwMode="auto">
            <a:xfrm flipH="1">
              <a:off x="1152" y="432"/>
              <a:ext cx="1488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none" w="sm" len="sm"/>
              <a:tailEnd type="stealth" w="lg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101" name="Line 40"/>
            <p:cNvSpPr>
              <a:spLocks noChangeShapeType="1"/>
            </p:cNvSpPr>
            <p:nvPr/>
          </p:nvSpPr>
          <p:spPr bwMode="auto">
            <a:xfrm flipH="1">
              <a:off x="1776" y="1200"/>
              <a:ext cx="864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none" w="sm" len="sm"/>
              <a:tailEnd type="stealth" w="lg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102" name="Line 41"/>
            <p:cNvSpPr>
              <a:spLocks noChangeShapeType="1"/>
            </p:cNvSpPr>
            <p:nvPr/>
          </p:nvSpPr>
          <p:spPr bwMode="auto">
            <a:xfrm flipH="1">
              <a:off x="2016" y="1776"/>
              <a:ext cx="624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none" w="sm" len="sm"/>
              <a:tailEnd type="stealth" w="lg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103" name="Line 42"/>
            <p:cNvSpPr>
              <a:spLocks noChangeShapeType="1"/>
            </p:cNvSpPr>
            <p:nvPr/>
          </p:nvSpPr>
          <p:spPr bwMode="auto">
            <a:xfrm>
              <a:off x="288" y="672"/>
              <a:ext cx="0" cy="302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none" w="sm" len="sm"/>
              <a:tailEnd type="stealth" w="lg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104" name="Line 43"/>
            <p:cNvSpPr>
              <a:spLocks noChangeShapeType="1"/>
            </p:cNvSpPr>
            <p:nvPr/>
          </p:nvSpPr>
          <p:spPr bwMode="auto">
            <a:xfrm>
              <a:off x="624" y="1488"/>
              <a:ext cx="0" cy="211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none" w="sm" len="sm"/>
              <a:tailEnd type="stealth" w="lg" len="sm"/>
            </a:ln>
          </p:spPr>
          <p:txBody>
            <a:bodyPr/>
            <a:lstStyle/>
            <a:p>
              <a:endParaRPr lang="en-SG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Unsur</a:t>
            </a:r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5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terlibat</a:t>
            </a:r>
            <a:endParaRPr lang="en-SG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05800" cy="5181600"/>
          </a:xfrm>
        </p:spPr>
        <p:txBody>
          <a:bodyPr>
            <a:normAutofit/>
          </a:bodyPr>
          <a:lstStyle/>
          <a:p>
            <a:pPr marL="0" lvl="1" indent="0" algn="ctr" eaLnBrk="1" hangingPunct="1"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Faktor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Personal</a:t>
            </a:r>
          </a:p>
          <a:p>
            <a:pPr marL="0" lvl="1" indent="0" algn="ctr" eaLnBrk="1" hangingPunct="1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genetis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personality traits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emosi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motif-motif 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menolong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menolong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).</a:t>
            </a:r>
          </a:p>
          <a:p>
            <a:pPr marL="0" lvl="1" indent="0" algn="ctr" eaLnBrk="1" hangingPunct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Interaksi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di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antara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faktor-faktor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personal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untuk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memunculkan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tindakan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aktual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</a:p>
          <a:p>
            <a:pPr marL="0" lvl="1" indent="0" algn="ctr" eaLnBrk="1" hangingPunct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Situasi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yang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memberi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isyarat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kapan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tindakan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menolong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dibutuhkan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pPr marL="108000" lvl="1" indent="0" algn="ctr" eaLnBrk="1" hangingPunct="1">
              <a:spcBef>
                <a:spcPts val="1200"/>
              </a:spcBef>
              <a:spcAft>
                <a:spcPts val="600"/>
              </a:spcAft>
              <a:buNone/>
            </a:pPr>
            <a:endParaRPr lang="en-US" sz="3200" b="1" dirty="0" smtClean="0"/>
          </a:p>
          <a:p>
            <a:pPr marL="108000" lvl="1" indent="0" algn="ctr" eaLnBrk="1" hangingPunct="1">
              <a:spcBef>
                <a:spcPts val="1200"/>
              </a:spcBef>
              <a:spcAft>
                <a:spcPts val="600"/>
              </a:spcAft>
              <a:buNone/>
            </a:pPr>
            <a:endParaRPr lang="en-US" sz="3200" b="1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4" name="Picture 5" descr="jeapordy-box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5486400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PANDANGAN TENTANG PROSES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657600" y="2133600"/>
            <a:ext cx="4572000" cy="3886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500" dirty="0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FOLLOWING OTHERS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SOCIAL NORMS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PERSONAL NORMS &amp;  </a:t>
            </a:r>
          </a:p>
          <a:p>
            <a:pPr marL="0" algn="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    HEROIC HELPERS</a:t>
            </a:r>
          </a:p>
          <a:p>
            <a:pPr marL="0" algn="r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SELF PERCEPTION &amp;  </a:t>
            </a:r>
          </a:p>
          <a:p>
            <a:pPr marL="0" algn="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    HELPING UNDER  </a:t>
            </a:r>
          </a:p>
          <a:p>
            <a:pPr marL="0" algn="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    PRESSURE </a:t>
            </a:r>
          </a:p>
        </p:txBody>
      </p:sp>
      <p:pic>
        <p:nvPicPr>
          <p:cNvPr id="4" name="Picture 5" descr="bd0557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057400"/>
            <a:ext cx="2529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467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FOLLOWING OTHERS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219200"/>
            <a:ext cx="8229600" cy="53340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b="1" dirty="0" err="1" smtClean="0"/>
              <a:t>Seseorang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tergerak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tingkah</a:t>
            </a:r>
            <a:r>
              <a:rPr lang="en-US" b="1" dirty="0" smtClean="0"/>
              <a:t> </a:t>
            </a:r>
            <a:r>
              <a:rPr lang="en-US" b="1" dirty="0" err="1" smtClean="0"/>
              <a:t>laku</a:t>
            </a:r>
            <a:r>
              <a:rPr lang="en-US" b="1" dirty="0" smtClean="0"/>
              <a:t> </a:t>
            </a:r>
            <a:r>
              <a:rPr lang="en-US" b="1" dirty="0" err="1" smtClean="0"/>
              <a:t>menolong</a:t>
            </a:r>
            <a:r>
              <a:rPr lang="en-US" b="1" dirty="0" smtClean="0"/>
              <a:t> </a:t>
            </a:r>
            <a:r>
              <a:rPr lang="en-US" b="1" dirty="0" err="1" smtClean="0"/>
              <a:t>ketika</a:t>
            </a:r>
            <a:r>
              <a:rPr lang="en-US" b="1" dirty="0" smtClean="0"/>
              <a:t> </a:t>
            </a:r>
            <a:r>
              <a:rPr lang="en-US" b="1" dirty="0" err="1" smtClean="0"/>
              <a:t>ia</a:t>
            </a:r>
            <a:r>
              <a:rPr lang="en-US" b="1" dirty="0" smtClean="0"/>
              <a:t> </a:t>
            </a:r>
            <a:r>
              <a:rPr lang="en-US" b="1" dirty="0" err="1" smtClean="0"/>
              <a:t>melihat</a:t>
            </a:r>
            <a:r>
              <a:rPr lang="en-US" b="1" dirty="0" smtClean="0"/>
              <a:t> </a:t>
            </a:r>
            <a:r>
              <a:rPr lang="en-US" b="1" dirty="0" err="1" smtClean="0"/>
              <a:t>orang</a:t>
            </a:r>
            <a:r>
              <a:rPr lang="en-US" b="1" dirty="0" smtClean="0"/>
              <a:t> lain </a:t>
            </a:r>
            <a:r>
              <a:rPr lang="en-US" b="1" dirty="0" err="1" smtClean="0"/>
              <a:t>melakukannya</a:t>
            </a:r>
            <a:r>
              <a:rPr lang="en-US" b="1" dirty="0" smtClean="0"/>
              <a:t> 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helpful others as models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).</a:t>
            </a:r>
          </a:p>
          <a:p>
            <a:pPr marL="108000" indent="0" algn="ctr" eaLnBrk="1" hangingPunct="1">
              <a:spcBef>
                <a:spcPts val="600"/>
              </a:spcBef>
              <a:buNone/>
            </a:pPr>
            <a:r>
              <a:rPr lang="en-US" b="1" dirty="0" err="1" smtClean="0"/>
              <a:t>Terdapat</a:t>
            </a:r>
            <a:r>
              <a:rPr lang="en-US" b="1" dirty="0" smtClean="0"/>
              <a:t> </a:t>
            </a:r>
            <a:r>
              <a:rPr lang="en-US" b="1" dirty="0" err="1" smtClean="0"/>
              <a:t>sejumlah</a:t>
            </a:r>
            <a:r>
              <a:rPr lang="en-US" b="1" dirty="0" smtClean="0"/>
              <a:t> </a:t>
            </a:r>
            <a:r>
              <a:rPr lang="en-US" b="1" dirty="0" err="1" smtClean="0"/>
              <a:t>efek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model: </a:t>
            </a:r>
          </a:p>
          <a:p>
            <a:pPr marL="0" indent="0" algn="ctr" eaLnBrk="1" hangingPunct="1">
              <a:spcBef>
                <a:spcPts val="0"/>
              </a:spcBef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Memberi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contoh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perilaku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untuk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diimitasi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secara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langsung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marL="0" indent="0" algn="ctr" eaLnBrk="1" hangingPunct="1">
              <a:spcBef>
                <a:spcPts val="0"/>
              </a:spcBef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Jika</a:t>
            </a:r>
            <a:r>
              <a:rPr lang="en-US" sz="2800" b="1" dirty="0" smtClean="0">
                <a:solidFill>
                  <a:srgbClr val="FFC000"/>
                </a:solidFill>
              </a:rPr>
              <a:t> model </a:t>
            </a:r>
            <a:r>
              <a:rPr lang="en-US" sz="2800" b="1" dirty="0" err="1" smtClean="0">
                <a:solidFill>
                  <a:srgbClr val="FFC000"/>
                </a:solidFill>
              </a:rPr>
              <a:t>menerima</a:t>
            </a:r>
            <a:r>
              <a:rPr lang="en-US" sz="2800" b="1" dirty="0" smtClean="0">
                <a:solidFill>
                  <a:srgbClr val="FFC000"/>
                </a:solidFill>
              </a:rPr>
              <a:t> reward </a:t>
            </a:r>
            <a:r>
              <a:rPr lang="en-US" sz="2800" b="1" dirty="0" err="1" smtClean="0">
                <a:solidFill>
                  <a:srgbClr val="FFC000"/>
                </a:solidFill>
              </a:rPr>
              <a:t>atas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perilakunya</a:t>
            </a:r>
            <a:r>
              <a:rPr lang="en-US" sz="2800" b="1" dirty="0" smtClean="0">
                <a:solidFill>
                  <a:srgbClr val="FFC000"/>
                </a:solidFill>
              </a:rPr>
              <a:t> &gt; </a:t>
            </a:r>
            <a:r>
              <a:rPr lang="en-US" sz="2800" b="1" dirty="0" err="1" smtClean="0">
                <a:solidFill>
                  <a:srgbClr val="FFC000"/>
                </a:solidFill>
              </a:rPr>
              <a:t>memberi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informasi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bahwa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perilaku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tsb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bermakna</a:t>
            </a:r>
            <a:r>
              <a:rPr lang="en-US" sz="2800" b="1" dirty="0" smtClean="0">
                <a:solidFill>
                  <a:srgbClr val="FFC000"/>
                </a:solidFill>
              </a:rPr>
              <a:t>.</a:t>
            </a:r>
          </a:p>
          <a:p>
            <a:pPr lvl="1" eaLnBrk="1" hangingPunct="1"/>
            <a:endParaRPr lang="en-US" sz="2400" dirty="0" smtClean="0"/>
          </a:p>
        </p:txBody>
      </p:sp>
      <p:pic>
        <p:nvPicPr>
          <p:cNvPr id="4" name="Picture 6" descr="bppz2rjv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9996" y="5701447"/>
            <a:ext cx="1171604" cy="54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SOCIAL NORMS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0812" cy="5030787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Char char="v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Aturan-aturan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umum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bertingkah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laku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merefleksikan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standar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tertentu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social approval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disapproval</a:t>
            </a:r>
            <a:r>
              <a:rPr lang="en-US" sz="2800" b="1" i="1" dirty="0" smtClean="0"/>
              <a:t>.</a:t>
            </a:r>
          </a:p>
          <a:p>
            <a:pPr marL="0" indent="0" algn="ctr" eaLnBrk="1" hangingPunct="1">
              <a:buFont typeface="Wingdings" pitchFamily="2" charset="2"/>
              <a:buChar char="v"/>
            </a:pPr>
            <a:r>
              <a:rPr lang="en-US" sz="2800" b="1" i="1" dirty="0" smtClean="0"/>
              <a:t>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Social norms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membentuk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standar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tentang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tingkah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laku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disetujui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disetujui</a:t>
            </a:r>
            <a:r>
              <a:rPr lang="en-US" sz="2800" b="1" dirty="0" smtClean="0"/>
              <a:t>.</a:t>
            </a:r>
          </a:p>
          <a:p>
            <a:pPr marL="0" indent="0" algn="ctr" eaLnBrk="1" hangingPunct="1">
              <a:buFont typeface="Wingdings" pitchFamily="2" charset="2"/>
              <a:buChar char="v"/>
            </a:pPr>
            <a:r>
              <a:rPr lang="en-US" sz="2800" b="1" dirty="0" smtClean="0"/>
              <a:t> Media </a:t>
            </a:r>
            <a:r>
              <a:rPr lang="en-US" sz="2800" b="1" dirty="0" err="1" smtClean="0"/>
              <a:t>menampilkan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informasi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tentang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harapan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normatif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memiliki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social influence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/>
              <a:t>yang </a:t>
            </a:r>
            <a:r>
              <a:rPr lang="en-US" sz="2800" b="1" dirty="0" err="1" smtClean="0"/>
              <a:t>kuat</a:t>
            </a:r>
            <a:r>
              <a:rPr lang="en-US" sz="2800" b="1" dirty="0" smtClean="0"/>
              <a:t>.</a:t>
            </a:r>
            <a:endParaRPr lang="en-US" sz="2800" b="1" i="1" dirty="0" smtClean="0"/>
          </a:p>
          <a:p>
            <a:pPr eaLnBrk="1" hangingPunct="1"/>
            <a:endParaRPr lang="en-US" sz="2400" i="1" dirty="0" smtClean="0"/>
          </a:p>
        </p:txBody>
      </p:sp>
      <p:pic>
        <p:nvPicPr>
          <p:cNvPr id="4" name="Picture 3" descr="WELFA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5541" y="5181600"/>
            <a:ext cx="1528459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164387" cy="106362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SOCIAL NORMS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05775" cy="5029199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FAIRNESS PRINCIPLE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C000"/>
                </a:solidFill>
              </a:rPr>
              <a:t>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Reciprocity </a:t>
            </a:r>
            <a:r>
              <a:rPr lang="en-US" b="1" dirty="0" smtClean="0"/>
              <a:t>– </a:t>
            </a:r>
            <a:r>
              <a:rPr lang="en-US" b="1" dirty="0" err="1" smtClean="0"/>
              <a:t>Orang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mendapatkan</a:t>
            </a:r>
            <a:r>
              <a:rPr lang="en-US" b="1" dirty="0" smtClean="0"/>
              <a:t> ‘</a:t>
            </a:r>
            <a:r>
              <a:rPr lang="en-US" b="1" dirty="0" err="1" smtClean="0"/>
              <a:t>bayaran</a:t>
            </a:r>
            <a:r>
              <a:rPr lang="en-US" b="1" dirty="0" smtClean="0"/>
              <a:t>’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apa</a:t>
            </a:r>
            <a:r>
              <a:rPr lang="en-US" b="1" dirty="0" smtClean="0"/>
              <a:t> yang </a:t>
            </a:r>
            <a:r>
              <a:rPr lang="en-US" b="1" dirty="0" err="1" smtClean="0"/>
              <a:t>ia</a:t>
            </a:r>
            <a:r>
              <a:rPr lang="en-US" b="1" dirty="0" smtClean="0"/>
              <a:t> </a:t>
            </a:r>
            <a:r>
              <a:rPr lang="en-US" b="1" dirty="0" err="1" smtClean="0"/>
              <a:t>berikan</a:t>
            </a:r>
            <a:r>
              <a:rPr lang="en-US" b="1" dirty="0" smtClean="0"/>
              <a:t>. 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C000"/>
                </a:solidFill>
              </a:rPr>
              <a:t>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Equity</a:t>
            </a:r>
            <a:r>
              <a:rPr lang="en-US" b="1" dirty="0" smtClean="0"/>
              <a:t> – </a:t>
            </a:r>
            <a:r>
              <a:rPr lang="en-US" b="1" dirty="0" err="1" smtClean="0"/>
              <a:t>Orang</a:t>
            </a:r>
            <a:r>
              <a:rPr lang="en-US" b="1" dirty="0" smtClean="0"/>
              <a:t> yang </a:t>
            </a:r>
            <a:r>
              <a:rPr lang="en-US" b="1" dirty="0" err="1" smtClean="0"/>
              <a:t>berada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yang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baik</a:t>
            </a:r>
            <a:r>
              <a:rPr lang="en-US" b="1" dirty="0" smtClean="0"/>
              <a:t> </a:t>
            </a:r>
            <a:r>
              <a:rPr lang="en-US" b="1" dirty="0" err="1" smtClean="0"/>
              <a:t>seharusnya</a:t>
            </a:r>
            <a:r>
              <a:rPr lang="en-US" b="1" dirty="0" smtClean="0"/>
              <a:t> </a:t>
            </a:r>
            <a:r>
              <a:rPr lang="en-US" b="1" dirty="0" err="1" smtClean="0"/>
              <a:t>menolong</a:t>
            </a:r>
            <a:r>
              <a:rPr lang="en-US" b="1" dirty="0" smtClean="0"/>
              <a:t> </a:t>
            </a:r>
            <a:r>
              <a:rPr lang="en-US" b="1" dirty="0" err="1" smtClean="0"/>
              <a:t>orang</a:t>
            </a:r>
            <a:r>
              <a:rPr lang="en-US" b="1" dirty="0" smtClean="0"/>
              <a:t> lain yang </a:t>
            </a:r>
            <a:r>
              <a:rPr lang="en-US" b="1" dirty="0" err="1" smtClean="0"/>
              <a:t>berada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yang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menguntungkan</a:t>
            </a:r>
            <a:r>
              <a:rPr lang="en-US" b="1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4" name="Picture 3" descr="WELFA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5541" y="5070475"/>
            <a:ext cx="1528459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301624"/>
            <a:ext cx="8305799" cy="1374776"/>
          </a:xfrm>
        </p:spPr>
        <p:txBody>
          <a:bodyPr>
            <a:noAutofit/>
          </a:bodyPr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  <a:latin typeface="Verdana" pitchFamily="34" charset="0"/>
              </a:rPr>
              <a:t>PERSONAL NORMS and HEROIC HELPERS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188325" cy="45720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PERSONAL NORMS</a:t>
            </a:r>
            <a:r>
              <a:rPr lang="en-US" sz="3600" dirty="0" smtClean="0"/>
              <a:t> 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None/>
            </a:pP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perasaan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individual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berkenaan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kewajiban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moral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memberi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bantuan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orang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tertentu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situasi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tertentu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HEROIC HELPERS 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seseorang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menempuh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resiko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terhadap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keselamatan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dirinya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menolong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orang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lain.</a:t>
            </a:r>
          </a:p>
        </p:txBody>
      </p:sp>
      <p:pic>
        <p:nvPicPr>
          <p:cNvPr id="4" name="Picture 4" descr="j02969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5605461"/>
            <a:ext cx="541422" cy="6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b="1" dirty="0" smtClean="0">
                <a:solidFill>
                  <a:srgbClr val="C00000"/>
                </a:solidFill>
                <a:latin typeface="Verdana" pitchFamily="34" charset="0"/>
              </a:rPr>
              <a:t>SELF PERCEPTION and HELPING UNDER PRESSURE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marL="0" indent="0" algn="ctr" eaLnBrk="1" hangingPunct="1"/>
            <a:r>
              <a:rPr lang="en-US" sz="2800" b="1" dirty="0" smtClean="0"/>
              <a:t> Label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orang</a:t>
            </a:r>
            <a:r>
              <a:rPr lang="en-US" sz="2800" b="1" dirty="0" smtClean="0"/>
              <a:t> yang </a:t>
            </a:r>
            <a:r>
              <a:rPr lang="en-US" sz="28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ringan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tangan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meningkatkan</a:t>
            </a:r>
            <a:r>
              <a:rPr lang="en-US" sz="2800" b="1" dirty="0" smtClean="0"/>
              <a:t> </a:t>
            </a:r>
            <a:r>
              <a:rPr lang="en-US" sz="28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tingkah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laku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menolong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seseorang</a:t>
            </a:r>
            <a:r>
              <a:rPr lang="en-US" sz="2800" b="1" dirty="0" smtClean="0"/>
              <a:t>. </a:t>
            </a:r>
          </a:p>
          <a:p>
            <a:pPr marL="0" indent="0" algn="ctr" eaLnBrk="1" hangingPunct="1"/>
            <a:r>
              <a:rPr lang="en-US" sz="2800" b="1" i="1" dirty="0" smtClean="0"/>
              <a:t>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External reward </a:t>
            </a:r>
            <a:r>
              <a:rPr lang="en-US" sz="2800" b="1" dirty="0" err="1" smtClean="0"/>
              <a:t>justru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menurunkan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persepsi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orang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ringan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tangan</a:t>
            </a:r>
            <a:r>
              <a:rPr lang="en-US" sz="2800" b="1" dirty="0" smtClean="0"/>
              <a:t>.</a:t>
            </a:r>
          </a:p>
          <a:p>
            <a:pPr marL="0" indent="0" algn="ctr" eaLnBrk="1" hangingPunct="1"/>
            <a:r>
              <a:rPr lang="en-US" sz="2800" b="1" dirty="0" smtClean="0"/>
              <a:t> </a:t>
            </a:r>
            <a:r>
              <a:rPr lang="en-US" sz="2800" b="1" dirty="0" err="1" smtClean="0"/>
              <a:t>Seseorang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motif </a:t>
            </a:r>
            <a:r>
              <a:rPr lang="en-US" sz="28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altruistik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mengalami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internal pressure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menolong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orang</a:t>
            </a:r>
            <a:r>
              <a:rPr lang="en-US" sz="2800" b="1" dirty="0" smtClean="0"/>
              <a:t> lain.</a:t>
            </a:r>
          </a:p>
        </p:txBody>
      </p:sp>
      <p:pic>
        <p:nvPicPr>
          <p:cNvPr id="4" name="Picture 4" descr="BUSIN1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7036" y="5281602"/>
            <a:ext cx="1042164" cy="104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</TotalTime>
  <Words>693</Words>
  <Application>Microsoft Office PowerPoint</Application>
  <PresentationFormat>On-screen Show (4:3)</PresentationFormat>
  <Paragraphs>121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Unsur yang terlibat</vt:lpstr>
      <vt:lpstr>PANDANGAN TENTANG PROSES </vt:lpstr>
      <vt:lpstr>FOLLOWING OTHERS</vt:lpstr>
      <vt:lpstr>SOCIAL NORMS </vt:lpstr>
      <vt:lpstr>SOCIAL NORMS </vt:lpstr>
      <vt:lpstr>PERSONAL NORMS and HEROIC HELPERS</vt:lpstr>
      <vt:lpstr>SELF PERCEPTION and HELPING UNDER PRESSURE</vt:lpstr>
      <vt:lpstr>Slide 10</vt:lpstr>
      <vt:lpstr>ALTRUISME</vt:lpstr>
      <vt:lpstr>Slide 12</vt:lpstr>
      <vt:lpstr>SUMBER MOTIVASI ALTRUISTIK (KARYLOWSKI) </vt:lpstr>
      <vt:lpstr>SUMBER MOTIVASI ALTRUISTIK  (KARYLOWSKI)</vt:lpstr>
      <vt:lpstr>SUMBER KEPUASAN (SOURCES OF GRATIFICATION)</vt:lpstr>
      <vt:lpstr>NORMA SOSIAL YANG MENDORONG</vt:lpstr>
      <vt:lpstr>MASUKAN YANG MEMPENGARUHI TUJUAN</vt:lpstr>
      <vt:lpstr>The Value Based Decision Making Model</vt:lpstr>
      <vt:lpstr>Attention </vt:lpstr>
      <vt:lpstr>Attention </vt:lpstr>
      <vt:lpstr>Attention </vt:lpstr>
      <vt:lpstr>Generation of Feeling of Obligation</vt:lpstr>
      <vt:lpstr>Anticipatory Evaluation</vt:lpstr>
      <vt:lpstr>Defense</vt:lpstr>
      <vt:lpstr>Slide 25</vt:lpstr>
    </vt:vector>
  </TitlesOfParts>
  <Company>jart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PROSOSIAL BEHAVIOR</dc:title>
  <dc:creator>Titis Lubis</dc:creator>
  <cp:lastModifiedBy>Asus</cp:lastModifiedBy>
  <cp:revision>189</cp:revision>
  <dcterms:created xsi:type="dcterms:W3CDTF">2006-12-04T10:52:35Z</dcterms:created>
  <dcterms:modified xsi:type="dcterms:W3CDTF">2018-09-25T06:07:24Z</dcterms:modified>
</cp:coreProperties>
</file>