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9900"/>
    <a:srgbClr val="CC0099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CF4545B-2AD3-4C25-A256-6A2C4848A820}" type="datetimeFigureOut">
              <a:rPr lang="id-ID" smtClean="0"/>
              <a:pPr/>
              <a:t>17/06/2015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8EE379-3539-410C-B3AC-AB1CA8FBC93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545B-2AD3-4C25-A256-6A2C4848A820}" type="datetimeFigureOut">
              <a:rPr lang="id-ID" smtClean="0"/>
              <a:pPr/>
              <a:t>17/06/2015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E379-3539-410C-B3AC-AB1CA8FBC93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545B-2AD3-4C25-A256-6A2C4848A820}" type="datetimeFigureOut">
              <a:rPr lang="id-ID" smtClean="0"/>
              <a:pPr/>
              <a:t>17/06/2015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E379-3539-410C-B3AC-AB1CA8FBC93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545B-2AD3-4C25-A256-6A2C4848A820}" type="datetimeFigureOut">
              <a:rPr lang="id-ID" smtClean="0"/>
              <a:pPr/>
              <a:t>17/06/2015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E379-3539-410C-B3AC-AB1CA8FBC93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545B-2AD3-4C25-A256-6A2C4848A820}" type="datetimeFigureOut">
              <a:rPr lang="id-ID" smtClean="0"/>
              <a:pPr/>
              <a:t>17/06/2015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E379-3539-410C-B3AC-AB1CA8FBC93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545B-2AD3-4C25-A256-6A2C4848A820}" type="datetimeFigureOut">
              <a:rPr lang="id-ID" smtClean="0"/>
              <a:pPr/>
              <a:t>17/06/2015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E379-3539-410C-B3AC-AB1CA8FBC93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F4545B-2AD3-4C25-A256-6A2C4848A820}" type="datetimeFigureOut">
              <a:rPr lang="id-ID" smtClean="0"/>
              <a:pPr/>
              <a:t>17/06/2015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8EE379-3539-410C-B3AC-AB1CA8FBC93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CF4545B-2AD3-4C25-A256-6A2C4848A820}" type="datetimeFigureOut">
              <a:rPr lang="id-ID" smtClean="0"/>
              <a:pPr/>
              <a:t>17/06/2015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8EE379-3539-410C-B3AC-AB1CA8FBC93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545B-2AD3-4C25-A256-6A2C4848A820}" type="datetimeFigureOut">
              <a:rPr lang="id-ID" smtClean="0"/>
              <a:pPr/>
              <a:t>17/06/2015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E379-3539-410C-B3AC-AB1CA8FBC93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545B-2AD3-4C25-A256-6A2C4848A820}" type="datetimeFigureOut">
              <a:rPr lang="id-ID" smtClean="0"/>
              <a:pPr/>
              <a:t>17/06/2015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E379-3539-410C-B3AC-AB1CA8FBC93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545B-2AD3-4C25-A256-6A2C4848A820}" type="datetimeFigureOut">
              <a:rPr lang="id-ID" smtClean="0"/>
              <a:pPr/>
              <a:t>17/06/2015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E379-3539-410C-B3AC-AB1CA8FBC93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CF4545B-2AD3-4C25-A256-6A2C4848A820}" type="datetimeFigureOut">
              <a:rPr lang="id-ID" smtClean="0"/>
              <a:pPr/>
              <a:t>17/06/2015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8EE379-3539-410C-B3AC-AB1CA8FBC93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3214686"/>
            <a:ext cx="7772400" cy="1470025"/>
          </a:xfrm>
        </p:spPr>
        <p:txBody>
          <a:bodyPr/>
          <a:lstStyle/>
          <a:p>
            <a:r>
              <a:rPr lang="id-ID" dirty="0" smtClean="0"/>
              <a:t>PENDIDIKAN ANAK LUAR BIASA</a:t>
            </a:r>
            <a:br>
              <a:rPr lang="id-ID" dirty="0" smtClean="0"/>
            </a:br>
            <a:r>
              <a:rPr lang="id-ID" dirty="0" smtClean="0"/>
              <a:t>(PLB)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5000636"/>
            <a:ext cx="5843606" cy="857256"/>
          </a:xfrm>
        </p:spPr>
        <p:txBody>
          <a:bodyPr>
            <a:noAutofit/>
          </a:bodyPr>
          <a:lstStyle/>
          <a:p>
            <a:r>
              <a:rPr lang="id-ID" sz="3200" dirty="0" smtClean="0">
                <a:latin typeface="+mj-lt"/>
              </a:rPr>
              <a:t>Citra Dewi, S.Psi., M.Psi., Psi</a:t>
            </a:r>
            <a:endParaRPr lang="id-ID" sz="32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8966" y="214290"/>
            <a:ext cx="540071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857256"/>
          </a:xfrm>
        </p:spPr>
        <p:txBody>
          <a:bodyPr/>
          <a:lstStyle/>
          <a:p>
            <a:r>
              <a:rPr lang="id-ID" dirty="0" smtClean="0"/>
              <a:t>Pendidikan Khusus/ Luar Biasa </a:t>
            </a:r>
            <a:endParaRPr lang="id-ID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1428728" y="4286256"/>
            <a:ext cx="2928958" cy="785818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3965571" y="4678371"/>
            <a:ext cx="78581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57686" y="4286256"/>
            <a:ext cx="3000396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42910" y="5286388"/>
            <a:ext cx="1857388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Materi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43240" y="5072074"/>
            <a:ext cx="2286016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Teknik Mengajar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500826" y="5143512"/>
            <a:ext cx="2071702" cy="928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Peralatan / Fasilitas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85786" y="1857364"/>
            <a:ext cx="2286016" cy="228601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+mj-lt"/>
              </a:rPr>
              <a:t>Instruksi yang di desain khusus</a:t>
            </a:r>
            <a:endParaRPr lang="id-ID" sz="2800" dirty="0"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286380" y="1714488"/>
            <a:ext cx="3357586" cy="2571768"/>
          </a:xfrm>
          <a:prstGeom prst="round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+mj-lt"/>
              </a:rPr>
              <a:t>Kebutuhan-kebutuhan yang tidak lazim dari siswa berkebutuhan khusus</a:t>
            </a:r>
            <a:endParaRPr lang="id-ID" sz="2800" dirty="0">
              <a:latin typeface="+mj-lt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3143240" y="2571744"/>
            <a:ext cx="2000264" cy="1071570"/>
          </a:xfrm>
          <a:prstGeom prst="right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600" dirty="0" smtClean="0">
                <a:latin typeface="+mj-lt"/>
              </a:rPr>
              <a:t>Memenuhi</a:t>
            </a:r>
            <a:endParaRPr lang="id-ID" sz="2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Teknik Pengajaran bagi Anak Luar Biasa </a:t>
            </a:r>
            <a:br>
              <a:rPr lang="id-ID" dirty="0" smtClean="0">
                <a:solidFill>
                  <a:schemeClr val="tx1"/>
                </a:solidFill>
              </a:rPr>
            </a:br>
            <a:r>
              <a:rPr lang="id-ID" dirty="0" smtClean="0">
                <a:solidFill>
                  <a:schemeClr val="tx1"/>
                </a:solidFill>
              </a:rPr>
              <a:t>/ Anak Berkebutuhan Khusus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Strategi Pengajaran /  Instruksional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CC0099"/>
                </a:solidFill>
                <a:latin typeface="+mj-lt"/>
              </a:rPr>
              <a:t>Kegiatan yang dipilih oleh guru </a:t>
            </a:r>
            <a:r>
              <a:rPr lang="id-ID" dirty="0" smtClean="0">
                <a:latin typeface="+mj-lt"/>
              </a:rPr>
              <a:t>dalam proses belajar mengajar, yang dapat </a:t>
            </a:r>
            <a:r>
              <a:rPr lang="id-ID" dirty="0" smtClean="0">
                <a:solidFill>
                  <a:srgbClr val="CC0099"/>
                </a:solidFill>
                <a:latin typeface="+mj-lt"/>
              </a:rPr>
              <a:t>memberikan kemudahan atau fasilitas kepada siswa </a:t>
            </a:r>
            <a:r>
              <a:rPr lang="id-ID" dirty="0" smtClean="0">
                <a:latin typeface="+mj-lt"/>
              </a:rPr>
              <a:t>menuju kepada </a:t>
            </a:r>
            <a:r>
              <a:rPr lang="id-ID" dirty="0" smtClean="0">
                <a:solidFill>
                  <a:srgbClr val="CC0099"/>
                </a:solidFill>
                <a:latin typeface="+mj-lt"/>
              </a:rPr>
              <a:t>tercapainya tujuan instruksional</a:t>
            </a:r>
            <a:r>
              <a:rPr lang="id-ID" dirty="0" smtClean="0">
                <a:latin typeface="+mj-lt"/>
              </a:rPr>
              <a:t> tertentu yang telah ditetapkan (Depdikbud, 1984)</a:t>
            </a:r>
            <a:endParaRPr lang="id-ID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Penentuan strategi pengajaran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+mj-lt"/>
              </a:rPr>
              <a:t>Tujuan instruksional dari pelajaran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+mj-lt"/>
              </a:rPr>
              <a:t>Bentuk dan isi dari materi pelajaran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+mj-lt"/>
              </a:rPr>
              <a:t>Karakteristik serta kemampuan dari siswa</a:t>
            </a:r>
            <a:endParaRPr lang="id-ID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3 kategori metode pengajaran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/>
          </a:bodyPr>
          <a:lstStyle/>
          <a:p>
            <a:pPr marL="624078" indent="-514350">
              <a:buClr>
                <a:srgbClr val="CC0099"/>
              </a:buClr>
              <a:buFont typeface="+mj-lt"/>
              <a:buAutoNum type="arabicPeriod"/>
            </a:pPr>
            <a:r>
              <a:rPr lang="id-ID" b="1" dirty="0" smtClean="0">
                <a:solidFill>
                  <a:srgbClr val="CC0099"/>
                </a:solidFill>
                <a:latin typeface="+mj-lt"/>
              </a:rPr>
              <a:t>Expository strategies </a:t>
            </a:r>
            <a:r>
              <a:rPr lang="id-ID" dirty="0" smtClean="0">
                <a:latin typeface="+mj-lt"/>
                <a:sym typeface="Wingdings" pitchFamily="2" charset="2"/>
              </a:rPr>
              <a:t> langsung memberikan informasi yang akan dipelajari.</a:t>
            </a:r>
          </a:p>
          <a:p>
            <a:pPr marL="624078" indent="-514350">
              <a:buClr>
                <a:srgbClr val="CC0099"/>
              </a:buClr>
              <a:buFont typeface="+mj-lt"/>
              <a:buAutoNum type="arabicPeriod"/>
            </a:pPr>
            <a:r>
              <a:rPr lang="id-ID" b="1" dirty="0" smtClean="0">
                <a:solidFill>
                  <a:srgbClr val="CC0099"/>
                </a:solidFill>
                <a:latin typeface="+mj-lt"/>
              </a:rPr>
              <a:t>Hands on practice activities </a:t>
            </a:r>
            <a:r>
              <a:rPr lang="id-ID" dirty="0" smtClean="0">
                <a:latin typeface="+mj-lt"/>
                <a:sym typeface="Wingdings" pitchFamily="2" charset="2"/>
              </a:rPr>
              <a:t> melibatkan siswa secara aktif dalam belajar, menemukan solusi, mengaplikasikan konsep dalam situasi baru.</a:t>
            </a:r>
          </a:p>
          <a:p>
            <a:pPr marL="624078" indent="-514350">
              <a:buClr>
                <a:srgbClr val="CC0099"/>
              </a:buClr>
              <a:buFont typeface="+mj-lt"/>
              <a:buAutoNum type="arabicPeriod"/>
            </a:pPr>
            <a:r>
              <a:rPr lang="id-ID" b="1" dirty="0" smtClean="0">
                <a:solidFill>
                  <a:srgbClr val="CC0099"/>
                </a:solidFill>
                <a:latin typeface="+mj-lt"/>
                <a:sym typeface="Wingdings" pitchFamily="2" charset="2"/>
              </a:rPr>
              <a:t>Interactive and collaborative strategies </a:t>
            </a:r>
            <a:r>
              <a:rPr lang="id-ID" dirty="0" smtClean="0">
                <a:latin typeface="+mj-lt"/>
                <a:sym typeface="Wingdings" pitchFamily="2" charset="2"/>
              </a:rPr>
              <a:t> siswa mendiskusikan topik-topik tertentu dan dalam berbagai cara bisa saling bantu dalam belajar. </a:t>
            </a:r>
            <a:endParaRPr lang="id-ID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329642" cy="785818"/>
          </a:xfrm>
        </p:spPr>
        <p:txBody>
          <a:bodyPr>
            <a:normAutofit/>
          </a:bodyPr>
          <a:lstStyle/>
          <a:p>
            <a:r>
              <a:rPr lang="id-ID" sz="2800" b="1" dirty="0" smtClean="0">
                <a:solidFill>
                  <a:schemeClr val="tx1"/>
                </a:solidFill>
              </a:rPr>
              <a:t>Prinsip dlm pemilihan strategi pengajaran ABK</a:t>
            </a:r>
            <a:endParaRPr lang="id-ID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rgbClr val="009900"/>
                </a:solidFill>
                <a:latin typeface="+mj-lt"/>
              </a:rPr>
              <a:t>Tipe kecacatan dan tingkat keparahan anak</a:t>
            </a:r>
          </a:p>
          <a:p>
            <a:pPr>
              <a:buNone/>
            </a:pPr>
            <a:r>
              <a:rPr lang="id-ID" dirty="0" smtClean="0">
                <a:latin typeface="+mj-lt"/>
              </a:rPr>
              <a:t>	Semakin parah atau semakin serius cacatnya, semakin pasti si anak akan dididik dengan setting pendidikan khusus.</a:t>
            </a:r>
          </a:p>
          <a:p>
            <a:pPr>
              <a:buNone/>
            </a:pPr>
            <a:endParaRPr lang="id-ID" dirty="0" smtClean="0">
              <a:latin typeface="+mj-lt"/>
            </a:endParaRPr>
          </a:p>
          <a:p>
            <a:r>
              <a:rPr lang="id-ID" b="1" dirty="0" smtClean="0">
                <a:solidFill>
                  <a:srgbClr val="009900"/>
                </a:solidFill>
                <a:latin typeface="+mj-lt"/>
              </a:rPr>
              <a:t>Tingkatan usia anak</a:t>
            </a:r>
          </a:p>
          <a:p>
            <a:pPr>
              <a:buNone/>
            </a:pPr>
            <a:r>
              <a:rPr lang="id-ID" dirty="0" smtClean="0">
                <a:latin typeface="+mj-lt"/>
              </a:rPr>
              <a:t>	Tidak hanya strategi saja yang harus disesuaikan, materi / bahan serta tujuan juga harus disesuaikan dengan tingkatan usia perkembangan anak.</a:t>
            </a:r>
            <a:endParaRPr lang="id-ID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642942"/>
          </a:xfrm>
        </p:spPr>
        <p:txBody>
          <a:bodyPr>
            <a:noAutofit/>
          </a:bodyPr>
          <a:lstStyle/>
          <a:p>
            <a:r>
              <a:rPr lang="id-ID" sz="3600" dirty="0" smtClean="0"/>
              <a:t>Langkah2 dlm pemilihan strategi ABK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/>
          <a:lstStyle/>
          <a:p>
            <a:pPr marL="514350" indent="-514350">
              <a:buClr>
                <a:srgbClr val="FF6600"/>
              </a:buClr>
              <a:buFont typeface="+mj-lt"/>
              <a:buAutoNum type="arabicPeriod"/>
            </a:pPr>
            <a:r>
              <a:rPr lang="id-ID" b="1" dirty="0" smtClean="0">
                <a:solidFill>
                  <a:srgbClr val="FF6600"/>
                </a:solidFill>
                <a:latin typeface="+mj-lt"/>
              </a:rPr>
              <a:t>Identifikasi Atribut </a:t>
            </a:r>
            <a:r>
              <a:rPr lang="id-ID" dirty="0" smtClean="0">
                <a:latin typeface="+mj-lt"/>
                <a:sym typeface="Wingdings" pitchFamily="2" charset="2"/>
              </a:rPr>
              <a:t> mengidentifikasi atribut-atribut atau karakteristik yang relevan dari anak.</a:t>
            </a:r>
          </a:p>
          <a:p>
            <a:pPr marL="514350" indent="-514350">
              <a:buClr>
                <a:srgbClr val="FF6600"/>
              </a:buClr>
              <a:buFont typeface="+mj-lt"/>
              <a:buAutoNum type="arabicPeriod"/>
            </a:pPr>
            <a:endParaRPr lang="id-ID" dirty="0" smtClean="0">
              <a:latin typeface="+mj-lt"/>
              <a:sym typeface="Wingdings" pitchFamily="2" charset="2"/>
            </a:endParaRPr>
          </a:p>
          <a:p>
            <a:pPr marL="514350" indent="-514350">
              <a:buClr>
                <a:srgbClr val="FF6600"/>
              </a:buClr>
              <a:buFont typeface="+mj-lt"/>
              <a:buAutoNum type="arabicPeriod"/>
            </a:pPr>
            <a:r>
              <a:rPr lang="id-ID" b="1" dirty="0" smtClean="0">
                <a:solidFill>
                  <a:srgbClr val="FF6600"/>
                </a:solidFill>
                <a:latin typeface="+mj-lt"/>
                <a:sym typeface="Wingdings" pitchFamily="2" charset="2"/>
              </a:rPr>
              <a:t>Menentukan Tujuan Pengajaran </a:t>
            </a:r>
            <a:r>
              <a:rPr lang="id-ID" dirty="0" smtClean="0">
                <a:latin typeface="+mj-lt"/>
                <a:sym typeface="Wingdings" pitchFamily="2" charset="2"/>
              </a:rPr>
              <a:t> memaparkan apa yang harus bisa dicapai anak setelah selesai mendapatkan suatu pengalaman belajar.</a:t>
            </a:r>
            <a:endParaRPr lang="id-ID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472518" cy="5483245"/>
          </a:xfrm>
        </p:spPr>
        <p:txBody>
          <a:bodyPr/>
          <a:lstStyle/>
          <a:p>
            <a:pPr marL="514350" indent="-514350">
              <a:buClr>
                <a:srgbClr val="FF6600"/>
              </a:buClr>
              <a:buFont typeface="+mj-lt"/>
              <a:buAutoNum type="arabicPeriod" startAt="3"/>
            </a:pPr>
            <a:r>
              <a:rPr lang="id-ID" b="1" dirty="0" smtClean="0">
                <a:solidFill>
                  <a:srgbClr val="FF6600"/>
                </a:solidFill>
                <a:latin typeface="+mj-lt"/>
              </a:rPr>
              <a:t>Pemilihan Strategi</a:t>
            </a:r>
          </a:p>
          <a:p>
            <a:pPr marL="514350" indent="-514350">
              <a:buClr>
                <a:srgbClr val="FF6600"/>
              </a:buClr>
              <a:buNone/>
            </a:pPr>
            <a:endParaRPr lang="id-ID" b="1" dirty="0" smtClean="0">
              <a:solidFill>
                <a:srgbClr val="FF6600"/>
              </a:solidFill>
            </a:endParaRPr>
          </a:p>
          <a:p>
            <a:r>
              <a:rPr lang="id-ID" dirty="0" smtClean="0">
                <a:latin typeface="+mj-lt"/>
              </a:rPr>
              <a:t>Strategi harus </a:t>
            </a:r>
            <a:endParaRPr lang="id-ID" dirty="0">
              <a:latin typeface="+mj-lt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285984" y="1357298"/>
            <a:ext cx="6500858" cy="4143404"/>
            <a:chOff x="2285984" y="1357298"/>
            <a:chExt cx="6500858" cy="4143404"/>
          </a:xfrm>
        </p:grpSpPr>
        <p:grpSp>
          <p:nvGrpSpPr>
            <p:cNvPr id="20" name="Group 19"/>
            <p:cNvGrpSpPr/>
            <p:nvPr/>
          </p:nvGrpSpPr>
          <p:grpSpPr>
            <a:xfrm>
              <a:off x="3143240" y="1785926"/>
              <a:ext cx="785818" cy="2643206"/>
              <a:chOff x="3143240" y="2500306"/>
              <a:chExt cx="785818" cy="2643206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3286116" y="2500306"/>
                <a:ext cx="64294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3286116" y="2500306"/>
                <a:ext cx="642942" cy="57150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16200000" flipH="1">
                <a:off x="2964645" y="2821777"/>
                <a:ext cx="1143008" cy="50006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rot="16200000" flipH="1">
                <a:off x="2428860" y="3357562"/>
                <a:ext cx="1928826" cy="21431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rot="5400000">
                <a:off x="1893075" y="3750471"/>
                <a:ext cx="2643206" cy="1428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2285984" y="1357298"/>
              <a:ext cx="6500858" cy="4143404"/>
              <a:chOff x="2285984" y="1357298"/>
              <a:chExt cx="6500858" cy="4143404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000496" y="1357298"/>
                <a:ext cx="4786346" cy="714380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id-ID" sz="2200" dirty="0" smtClean="0">
                    <a:solidFill>
                      <a:schemeClr val="bg1"/>
                    </a:solidFill>
                    <a:latin typeface="+mj-lt"/>
                  </a:rPr>
                  <a:t>Dimulai pada tingkat kecakapan anak sekarang ini</a:t>
                </a:r>
                <a:endParaRPr lang="id-ID" sz="220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000496" y="2214554"/>
                <a:ext cx="3929090" cy="57150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id-ID" sz="2200" dirty="0" smtClean="0">
                    <a:solidFill>
                      <a:schemeClr val="bg1"/>
                    </a:solidFill>
                    <a:latin typeface="+mj-lt"/>
                  </a:rPr>
                  <a:t>Menjamin tercapainya tujuan</a:t>
                </a:r>
                <a:endParaRPr lang="id-ID" sz="220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14744" y="3000372"/>
                <a:ext cx="3000396" cy="571504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id-ID" sz="2200" dirty="0" smtClean="0">
                    <a:solidFill>
                      <a:schemeClr val="bg1"/>
                    </a:solidFill>
                    <a:latin typeface="+mj-lt"/>
                  </a:rPr>
                  <a:t>Bisa merangsang anak</a:t>
                </a:r>
                <a:endParaRPr lang="id-ID" sz="220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28992" y="3786190"/>
                <a:ext cx="4643470" cy="571504"/>
              </a:xfrm>
              <a:prstGeom prst="rect">
                <a:avLst/>
              </a:prstGeom>
              <a:solidFill>
                <a:srgbClr val="CC00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id-ID" sz="2200" dirty="0" smtClean="0">
                    <a:solidFill>
                      <a:schemeClr val="bg1"/>
                    </a:solidFill>
                    <a:latin typeface="+mj-lt"/>
                  </a:rPr>
                  <a:t>Dilaksanakan dalam langkah2 kecil</a:t>
                </a:r>
                <a:endParaRPr lang="id-ID" sz="220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285984" y="4572008"/>
                <a:ext cx="5929354" cy="928694"/>
              </a:xfrm>
              <a:prstGeom prst="rect">
                <a:avLst/>
              </a:prstGeom>
              <a:solidFill>
                <a:srgbClr val="0099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id-ID" sz="2200" dirty="0" smtClean="0">
                    <a:solidFill>
                      <a:schemeClr val="bg1"/>
                    </a:solidFill>
                    <a:latin typeface="+mj-lt"/>
                  </a:rPr>
                  <a:t>Disesuaikan dengan atribut-atribut anak yang relevan dengan tujuan2 yang ditetapkan</a:t>
                </a:r>
                <a:endParaRPr lang="id-ID" sz="220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FF6600"/>
              </a:buClr>
              <a:buFont typeface="+mj-lt"/>
              <a:buAutoNum type="arabicPeriod" startAt="4"/>
            </a:pPr>
            <a:r>
              <a:rPr lang="id-ID" b="1" dirty="0" smtClean="0">
                <a:solidFill>
                  <a:srgbClr val="FF6600"/>
                </a:solidFill>
                <a:latin typeface="+mj-lt"/>
              </a:rPr>
              <a:t>Pemilihan Materi/ Bahan </a:t>
            </a:r>
            <a:r>
              <a:rPr lang="id-ID" dirty="0" smtClean="0">
                <a:latin typeface="+mj-lt"/>
              </a:rPr>
              <a:t>yang sesuai untuk mencapai tujuan.</a:t>
            </a:r>
          </a:p>
          <a:p>
            <a:pPr marL="514350" indent="-514350">
              <a:buClr>
                <a:srgbClr val="FF6600"/>
              </a:buClr>
              <a:buFont typeface="+mj-lt"/>
              <a:buAutoNum type="arabicPeriod" startAt="4"/>
            </a:pPr>
            <a:endParaRPr lang="id-ID" dirty="0" smtClean="0">
              <a:latin typeface="+mj-lt"/>
            </a:endParaRPr>
          </a:p>
          <a:p>
            <a:pPr marL="514350" indent="-514350">
              <a:buClr>
                <a:srgbClr val="FF6600"/>
              </a:buClr>
              <a:buFont typeface="+mj-lt"/>
              <a:buAutoNum type="arabicPeriod" startAt="4"/>
            </a:pPr>
            <a:r>
              <a:rPr lang="id-ID" b="1" dirty="0" smtClean="0">
                <a:solidFill>
                  <a:srgbClr val="FF6600"/>
                </a:solidFill>
                <a:latin typeface="+mj-lt"/>
              </a:rPr>
              <a:t>Uji Strategi dan Materi </a:t>
            </a:r>
            <a:r>
              <a:rPr lang="id-ID" dirty="0" smtClean="0">
                <a:latin typeface="+mj-lt"/>
                <a:sym typeface="Wingdings" pitchFamily="2" charset="2"/>
              </a:rPr>
              <a:t> program pengajaran siap diujikan pada anak. Uji coba program pengajaran adalah mencobanya pada anak untuk melihat apakah program ini berhasil atau tidak.</a:t>
            </a:r>
          </a:p>
          <a:p>
            <a:pPr marL="514350" indent="-514350">
              <a:buClr>
                <a:srgbClr val="FF6600"/>
              </a:buClr>
              <a:buFont typeface="+mj-lt"/>
              <a:buAutoNum type="arabicPeriod" startAt="4"/>
            </a:pPr>
            <a:endParaRPr lang="id-ID" dirty="0" smtClean="0">
              <a:latin typeface="+mj-lt"/>
              <a:sym typeface="Wingdings" pitchFamily="2" charset="2"/>
            </a:endParaRPr>
          </a:p>
          <a:p>
            <a:pPr marL="514350" indent="-514350">
              <a:buClr>
                <a:srgbClr val="FF6600"/>
              </a:buClr>
              <a:buFont typeface="+mj-lt"/>
              <a:buAutoNum type="arabicPeriod" startAt="4"/>
            </a:pPr>
            <a:r>
              <a:rPr lang="id-ID" b="1" dirty="0" smtClean="0">
                <a:solidFill>
                  <a:srgbClr val="FF6600"/>
                </a:solidFill>
                <a:latin typeface="+mj-lt"/>
                <a:sym typeface="Wingdings" pitchFamily="2" charset="2"/>
              </a:rPr>
              <a:t>Evaluasi Performansi </a:t>
            </a:r>
            <a:r>
              <a:rPr lang="id-ID" dirty="0" smtClean="0">
                <a:latin typeface="+mj-lt"/>
                <a:sym typeface="Wingdings" pitchFamily="2" charset="2"/>
              </a:rPr>
              <a:t> guru melakukan pengamatan terhadap penampilan-penampilan dari siswa apakah sudah sesuai dengan penampilan-penampilan yang dijabarkan dalam tujuan. </a:t>
            </a:r>
            <a:endParaRPr lang="id-ID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14380"/>
          </a:xfrm>
        </p:spPr>
        <p:txBody>
          <a:bodyPr/>
          <a:lstStyle/>
          <a:p>
            <a:r>
              <a:rPr lang="id-ID" dirty="0" smtClean="0"/>
              <a:t>Strategi pengajaran untuk ABK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401080" cy="4931486"/>
          </a:xfrm>
        </p:spPr>
        <p:txBody>
          <a:bodyPr>
            <a:normAutofit/>
          </a:bodyPr>
          <a:lstStyle/>
          <a:p>
            <a:pPr marL="354013" indent="-354013">
              <a:buFont typeface="+mj-lt"/>
              <a:buAutoNum type="arabicPeriod"/>
            </a:pPr>
            <a:r>
              <a:rPr lang="id-ID" dirty="0" smtClean="0">
                <a:latin typeface="+mj-lt"/>
              </a:rPr>
              <a:t>Pendidikan Remedial &amp; Tambahan/ Kompensasi</a:t>
            </a:r>
          </a:p>
          <a:p>
            <a:pPr marL="727075" indent="-368300">
              <a:buFont typeface="Wingdings" pitchFamily="2" charset="2"/>
              <a:buChar char="§"/>
            </a:pPr>
            <a:r>
              <a:rPr lang="id-ID" dirty="0" smtClean="0">
                <a:latin typeface="+mj-lt"/>
              </a:rPr>
              <a:t>Remedial: perbaikan, peningkatan kecakapan2 seseorang mjd normal atau mendekati normal.</a:t>
            </a:r>
          </a:p>
          <a:p>
            <a:pPr marL="727075" indent="-368300">
              <a:buFont typeface="Wingdings" pitchFamily="2" charset="2"/>
              <a:buChar char="§"/>
            </a:pPr>
            <a:r>
              <a:rPr lang="id-ID" dirty="0" smtClean="0">
                <a:latin typeface="+mj-lt"/>
              </a:rPr>
              <a:t>Kompensasi: penyeimbangan, penggantian suatu kecakapan dg kecakapan yg lain.</a:t>
            </a:r>
          </a:p>
          <a:p>
            <a:pPr marL="354013" indent="-354013">
              <a:buFont typeface="+mj-lt"/>
              <a:buAutoNum type="arabicPeriod" startAt="2"/>
            </a:pPr>
            <a:r>
              <a:rPr lang="id-ID" dirty="0" smtClean="0">
                <a:latin typeface="+mj-lt"/>
              </a:rPr>
              <a:t>Pengajaran Langsung: pemilihan tujuan2 yg tepat &amp; bisa diukur utk setiap anak, dan menentukan kemungkinan2 &amp; prosedur2 belajar sedemikian rupa shg anak &amp; guru bisa mengetahui dg pasti apa yg akan dipelajari serta kriteria penilaiannya.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Gambar Kuliah\DS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2857521" cy="2919641"/>
          </a:xfrm>
          <a:prstGeom prst="rect">
            <a:avLst/>
          </a:prstGeom>
          <a:noFill/>
        </p:spPr>
      </p:pic>
      <p:pic>
        <p:nvPicPr>
          <p:cNvPr id="1027" name="Picture 3" descr="D:\Gambar Kuliah\Tunadaksa &amp; melukis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436060"/>
            <a:ext cx="2571768" cy="3421940"/>
          </a:xfrm>
          <a:prstGeom prst="rect">
            <a:avLst/>
          </a:prstGeom>
          <a:noFill/>
        </p:spPr>
      </p:pic>
      <p:pic>
        <p:nvPicPr>
          <p:cNvPr id="1028" name="Picture 4" descr="D:\Gambar Kuliah\Tunadaksa &amp; olahraga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500438"/>
            <a:ext cx="3000396" cy="3065622"/>
          </a:xfrm>
          <a:prstGeom prst="rect">
            <a:avLst/>
          </a:prstGeom>
          <a:noFill/>
        </p:spPr>
      </p:pic>
      <p:pic>
        <p:nvPicPr>
          <p:cNvPr id="1029" name="Picture 5" descr="D:\Gambar Kuliah\Tunanetra &amp; Biola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642918"/>
            <a:ext cx="3807469" cy="2881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/>
          <a:lstStyle/>
          <a:p>
            <a:pPr marL="624078" indent="-514350">
              <a:buFont typeface="+mj-lt"/>
              <a:buAutoNum type="arabicPeriod" startAt="3"/>
            </a:pPr>
            <a:r>
              <a:rPr lang="id-ID" dirty="0" smtClean="0">
                <a:latin typeface="+mj-lt"/>
              </a:rPr>
              <a:t>Analisis Tugas: memecah2 tugas belajar ke dalam bagian komponen2nya shg kecakapan2 yg tercakup dlm tugas bisa diidentifikasi.</a:t>
            </a:r>
          </a:p>
          <a:p>
            <a:pPr marL="624078" indent="-514350">
              <a:buFont typeface="+mj-lt"/>
              <a:buAutoNum type="arabicPeriod" startAt="3"/>
            </a:pPr>
            <a:r>
              <a:rPr lang="id-ID" dirty="0" smtClean="0">
                <a:latin typeface="+mj-lt"/>
              </a:rPr>
              <a:t>Pengajaran Bertahap:pengajaran diurutkan dari tingkat yg termudah menuju ke tingkat kecakapan yg lebih tinggi.</a:t>
            </a:r>
          </a:p>
          <a:p>
            <a:pPr marL="624078" indent="-514350">
              <a:buFont typeface="+mj-lt"/>
              <a:buAutoNum type="arabicPeriod" startAt="3"/>
            </a:pPr>
            <a:r>
              <a:rPr lang="id-ID" dirty="0" smtClean="0">
                <a:latin typeface="+mj-lt"/>
              </a:rPr>
              <a:t>Latihan Persepsi-Motorik: kecakapan motorik kasar, motorik halus, persepsi bentuk, pengurutan ingatan, perbedaan visual &amp; auditif.</a:t>
            </a:r>
            <a:endParaRPr lang="id-ID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/>
          <a:lstStyle/>
          <a:p>
            <a:pPr marL="624078" indent="-514350">
              <a:buFont typeface="+mj-lt"/>
              <a:buAutoNum type="arabicPeriod" startAt="6"/>
            </a:pPr>
            <a:r>
              <a:rPr lang="id-ID" dirty="0" smtClean="0">
                <a:latin typeface="+mj-lt"/>
              </a:rPr>
              <a:t>Strategi2 lain: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>
                <a:latin typeface="+mj-lt"/>
              </a:rPr>
              <a:t>Modelling: belajar dg mengikuti kelakuan org lain sbg model.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>
                <a:latin typeface="+mj-lt"/>
              </a:rPr>
              <a:t>Pengajaran Terprogram: sistem belajar yg memungkinkan siswa utk mempelajari materi2 tertentu, yg terbagi atas bagian2 kecil, secara berurutan, demi mencapai suatu tujuan ttt.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>
                <a:latin typeface="+mj-lt"/>
              </a:rPr>
              <a:t>Permainan Edukatif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>
                <a:latin typeface="+mj-lt"/>
              </a:rPr>
              <a:t>Pengajaran dg bantuan &amp; pengaturan komputer</a:t>
            </a:r>
          </a:p>
          <a:p>
            <a:pPr marL="624078" indent="-514350">
              <a:buFont typeface="+mj-lt"/>
              <a:buAutoNum type="alphaLcPeriod"/>
            </a:pPr>
            <a:r>
              <a:rPr lang="id-ID" dirty="0" smtClean="0">
                <a:latin typeface="+mj-lt"/>
              </a:rPr>
              <a:t>Program Hortikultura:ABK dilatih utk merawat tanaman hidup</a:t>
            </a:r>
            <a:endParaRPr lang="id-ID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rmAutofit/>
          </a:bodyPr>
          <a:lstStyle/>
          <a:p>
            <a:r>
              <a:rPr lang="id-ID" dirty="0" smtClean="0"/>
              <a:t>Sejarah PLB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Autofit/>
          </a:bodyPr>
          <a:lstStyle/>
          <a:p>
            <a:r>
              <a:rPr lang="id-ID" sz="2000" dirty="0" smtClean="0">
                <a:latin typeface="+mj-lt"/>
              </a:rPr>
              <a:t>Masa Renaissance &amp; Reformasi, anak-anak MR dianggap orang yang kemasukan roh-roh jahat (setan) </a:t>
            </a:r>
            <a:r>
              <a:rPr lang="id-ID" sz="2000" dirty="0" smtClean="0">
                <a:latin typeface="+mj-lt"/>
                <a:sym typeface="Wingdings" pitchFamily="2" charset="2"/>
              </a:rPr>
              <a:t> diikat dan dipasung.</a:t>
            </a:r>
          </a:p>
          <a:p>
            <a:endParaRPr lang="id-ID" sz="2000" dirty="0" smtClean="0">
              <a:latin typeface="+mj-lt"/>
              <a:sym typeface="Wingdings" pitchFamily="2" charset="2"/>
            </a:endParaRPr>
          </a:p>
          <a:p>
            <a:r>
              <a:rPr lang="id-ID" sz="2000" dirty="0" smtClean="0">
                <a:latin typeface="+mj-lt"/>
                <a:sym typeface="Wingdings" pitchFamily="2" charset="2"/>
              </a:rPr>
              <a:t>Abad 16, terjadi perubahan sikap yang lebih positif. RS di Paris menyediakan penanganan bagi penderita gangguan emosional.</a:t>
            </a:r>
          </a:p>
          <a:p>
            <a:endParaRPr lang="id-ID" sz="2000" dirty="0" smtClean="0">
              <a:latin typeface="+mj-lt"/>
              <a:sym typeface="Wingdings" pitchFamily="2" charset="2"/>
            </a:endParaRPr>
          </a:p>
          <a:p>
            <a:r>
              <a:rPr lang="id-ID" sz="2000" dirty="0" smtClean="0">
                <a:latin typeface="+mj-lt"/>
                <a:sym typeface="Wingdings" pitchFamily="2" charset="2"/>
              </a:rPr>
              <a:t>John Locke, orang pertama yang membedakan antara MR dengan gangguan emosional.</a:t>
            </a:r>
          </a:p>
          <a:p>
            <a:endParaRPr lang="id-ID" sz="2000" dirty="0" smtClean="0">
              <a:latin typeface="+mj-lt"/>
              <a:sym typeface="Wingdings" pitchFamily="2" charset="2"/>
            </a:endParaRPr>
          </a:p>
          <a:p>
            <a:r>
              <a:rPr lang="id-ID" sz="2000" dirty="0" smtClean="0">
                <a:latin typeface="+mj-lt"/>
                <a:sym typeface="Wingdings" pitchFamily="2" charset="2"/>
              </a:rPr>
              <a:t>Abad 18, Jean Marc Itard (Prancis) meneliti metode pendidikan bagi anak luar biasa  awal dari gerakan melatih anak MR.</a:t>
            </a:r>
          </a:p>
          <a:p>
            <a:endParaRPr lang="id-ID" sz="2000" dirty="0" smtClean="0">
              <a:latin typeface="+mj-lt"/>
              <a:sym typeface="Wingdings" pitchFamily="2" charset="2"/>
            </a:endParaRPr>
          </a:p>
          <a:p>
            <a:r>
              <a:rPr lang="id-ID" sz="2000" dirty="0" smtClean="0">
                <a:latin typeface="+mj-lt"/>
                <a:sym typeface="Wingdings" pitchFamily="2" charset="2"/>
              </a:rPr>
              <a:t>Berpengaruh terhadap tokoh-tokoh lain di Amerika  melakukan pendekatan, percobaan dengan berbagai inovasi dalam mengajar dan mendidik  anak berkebutuhan khusus</a:t>
            </a:r>
            <a:r>
              <a:rPr lang="id-ID" sz="2000" dirty="0" smtClean="0">
                <a:sym typeface="Wingdings" pitchFamily="2" charset="2"/>
              </a:rPr>
              <a:t>.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Sejarah PLB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>
            <a:normAutofit fontScale="70000" lnSpcReduction="20000"/>
          </a:bodyPr>
          <a:lstStyle/>
          <a:p>
            <a:r>
              <a:rPr lang="id-ID" dirty="0" smtClean="0">
                <a:latin typeface="+mj-lt"/>
              </a:rPr>
              <a:t>1908, dipublikasikan Tes Inteligensi Binet yang terstandar dan dikembangkan untuk menemu-kenali anak keterbelakangan mental.</a:t>
            </a:r>
          </a:p>
          <a:p>
            <a:endParaRPr lang="id-ID" dirty="0" smtClean="0">
              <a:latin typeface="+mj-lt"/>
            </a:endParaRPr>
          </a:p>
          <a:p>
            <a:r>
              <a:rPr lang="id-ID" dirty="0" smtClean="0">
                <a:latin typeface="+mj-lt"/>
              </a:rPr>
              <a:t>1912, diterbitkan metode pembelajaran dari Maria Montessori yang menjadi dasar penting dari kurikulum bagi program pendidikan prasekolah bagi anak normal maupun anak berkebutuhan khusus.</a:t>
            </a:r>
          </a:p>
          <a:p>
            <a:endParaRPr lang="id-ID" dirty="0" smtClean="0">
              <a:latin typeface="+mj-lt"/>
            </a:endParaRPr>
          </a:p>
          <a:p>
            <a:r>
              <a:rPr lang="id-ID" dirty="0" smtClean="0">
                <a:latin typeface="+mj-lt"/>
              </a:rPr>
              <a:t>1950-1970, orangtua anak berkebutuhan khusus melaporkan ke pengadilan karena merasa anaknya tidak diperkenankan/ diberikan kesempatan secara adil dalam program-program pendidikan.</a:t>
            </a:r>
          </a:p>
          <a:p>
            <a:endParaRPr lang="id-ID" dirty="0" smtClean="0">
              <a:latin typeface="+mj-lt"/>
            </a:endParaRPr>
          </a:p>
          <a:p>
            <a:r>
              <a:rPr lang="id-ID" dirty="0" smtClean="0">
                <a:latin typeface="+mj-lt"/>
              </a:rPr>
              <a:t>1975, pemerintah AS mengeluarkan UU Pemerintah Nomor 94-142: The Education for All handicapped children Act</a:t>
            </a:r>
          </a:p>
          <a:p>
            <a:endParaRPr lang="id-ID" dirty="0" smtClean="0">
              <a:latin typeface="+mj-lt"/>
            </a:endParaRPr>
          </a:p>
          <a:p>
            <a:r>
              <a:rPr lang="id-ID" dirty="0" smtClean="0">
                <a:latin typeface="+mj-lt"/>
              </a:rPr>
              <a:t>1990, chapter 11, section 504 tentang The Individuals with Disabilities Education Act (IDEA)</a:t>
            </a:r>
          </a:p>
          <a:p>
            <a:endParaRPr lang="id-ID" dirty="0" smtClean="0">
              <a:latin typeface="+mj-lt"/>
            </a:endParaRPr>
          </a:p>
          <a:p>
            <a:r>
              <a:rPr lang="id-ID" dirty="0" smtClean="0">
                <a:latin typeface="+mj-lt"/>
              </a:rPr>
              <a:t>Perkembangan dan pendidikan  individu berkebutuhan khusus mendapat perhatian yang terarah.</a:t>
            </a:r>
            <a:endParaRPr lang="id-ID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Landasan Yuridis PLB di Indonesia...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>
                <a:solidFill>
                  <a:srgbClr val="CC0099"/>
                </a:solidFill>
                <a:latin typeface="+mj-lt"/>
              </a:rPr>
              <a:t>UUD 1945, pasal 31</a:t>
            </a:r>
          </a:p>
          <a:p>
            <a:r>
              <a:rPr lang="id-ID" dirty="0" smtClean="0">
                <a:solidFill>
                  <a:srgbClr val="CC0099"/>
                </a:solidFill>
                <a:latin typeface="+mj-lt"/>
              </a:rPr>
              <a:t>UU No.20 tahun 2003</a:t>
            </a:r>
            <a:r>
              <a:rPr lang="id-ID" dirty="0">
                <a:solidFill>
                  <a:srgbClr val="CC0099"/>
                </a:solidFill>
                <a:latin typeface="+mj-lt"/>
              </a:rPr>
              <a:t> </a:t>
            </a:r>
            <a:r>
              <a:rPr lang="id-ID" dirty="0" smtClean="0">
                <a:latin typeface="+mj-lt"/>
              </a:rPr>
              <a:t>tentang Sistem Pendidikan Nasional:</a:t>
            </a:r>
          </a:p>
          <a:p>
            <a:r>
              <a:rPr lang="id-ID" dirty="0" smtClean="0">
                <a:solidFill>
                  <a:srgbClr val="CC0099"/>
                </a:solidFill>
                <a:latin typeface="+mj-lt"/>
              </a:rPr>
              <a:t>Pasal 3</a:t>
            </a:r>
          </a:p>
          <a:p>
            <a:r>
              <a:rPr lang="id-ID" dirty="0" smtClean="0">
                <a:solidFill>
                  <a:srgbClr val="CC0099"/>
                </a:solidFill>
                <a:latin typeface="+mj-lt"/>
              </a:rPr>
              <a:t>Pasal 5 ayat 1-4</a:t>
            </a:r>
          </a:p>
          <a:p>
            <a:r>
              <a:rPr lang="id-ID" dirty="0" smtClean="0">
                <a:solidFill>
                  <a:srgbClr val="CC0099"/>
                </a:solidFill>
                <a:latin typeface="+mj-lt"/>
              </a:rPr>
              <a:t>Pasal 32 ayat 1 </a:t>
            </a:r>
            <a:r>
              <a:rPr lang="id-ID" dirty="0" smtClean="0">
                <a:latin typeface="+mj-lt"/>
              </a:rPr>
              <a:t>(Pendidikan khusus merupakan pendidikan bagi peserta didik yang memiliki tingkat kesulitan dalam mengikuti proses pembelajaran karena kelainan fisik, emosional, mental, sosial dan atau memiliki potensi kecerdasan dan bakat istimewa).</a:t>
            </a:r>
          </a:p>
          <a:p>
            <a:endParaRPr lang="id-ID" dirty="0" smtClean="0">
              <a:latin typeface="+mj-lt"/>
            </a:endParaRPr>
          </a:p>
          <a:p>
            <a:r>
              <a:rPr lang="id-ID" dirty="0" smtClean="0">
                <a:solidFill>
                  <a:srgbClr val="CC0099"/>
                </a:solidFill>
                <a:latin typeface="+mj-lt"/>
              </a:rPr>
              <a:t>Pasal 32 ayat 2 </a:t>
            </a:r>
            <a:r>
              <a:rPr lang="id-ID" dirty="0" smtClean="0">
                <a:latin typeface="+mj-lt"/>
              </a:rPr>
              <a:t>(Pendidikan Layanan Khusus merupakan pendidikan bagi peserta didik di daerah terpencil atau terbelakang, masyarakat adat yang terpencil dan atau mengalami bencana alam, bencana sosial dan tidak mampu dari segi ekonomi)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id-ID" dirty="0" smtClean="0"/>
              <a:t>Istilah...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/>
          <a:lstStyle/>
          <a:p>
            <a:r>
              <a:rPr lang="id-ID" dirty="0" smtClean="0">
                <a:latin typeface="+mj-lt"/>
              </a:rPr>
              <a:t>Penyandang cacat</a:t>
            </a:r>
          </a:p>
          <a:p>
            <a:r>
              <a:rPr lang="id-ID" dirty="0" smtClean="0">
                <a:latin typeface="+mj-lt"/>
              </a:rPr>
              <a:t>Handicap</a:t>
            </a:r>
          </a:p>
          <a:p>
            <a:r>
              <a:rPr lang="id-ID" dirty="0" smtClean="0">
                <a:latin typeface="+mj-lt"/>
              </a:rPr>
              <a:t>Anak Luar Biasa</a:t>
            </a:r>
          </a:p>
          <a:p>
            <a:r>
              <a:rPr lang="id-ID" dirty="0" smtClean="0">
                <a:latin typeface="+mj-lt"/>
              </a:rPr>
              <a:t>Anak Berkebutuhan Khusus</a:t>
            </a:r>
          </a:p>
          <a:p>
            <a:r>
              <a:rPr lang="id-ID" dirty="0" smtClean="0">
                <a:latin typeface="+mj-lt"/>
              </a:rPr>
              <a:t>Difable (Different Ability)</a:t>
            </a:r>
            <a:endParaRPr lang="id-ID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928694"/>
          </a:xfrm>
        </p:spPr>
        <p:txBody>
          <a:bodyPr>
            <a:normAutofit/>
          </a:bodyPr>
          <a:lstStyle/>
          <a:p>
            <a:r>
              <a:rPr lang="id-ID" dirty="0" smtClean="0"/>
              <a:t>ABK/ Anak Luar Biasa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>
                <a:latin typeface="+mj-lt"/>
              </a:rPr>
              <a:t>Suran &amp; Rizzo, 1979 </a:t>
            </a:r>
            <a:r>
              <a:rPr lang="id-ID" dirty="0" smtClean="0">
                <a:latin typeface="+mj-lt"/>
                <a:sym typeface="Wingdings" pitchFamily="2" charset="2"/>
              </a:rPr>
              <a:t> </a:t>
            </a:r>
            <a:r>
              <a:rPr lang="id-ID" dirty="0" smtClean="0">
                <a:solidFill>
                  <a:srgbClr val="CC0099"/>
                </a:solidFill>
                <a:latin typeface="+mj-lt"/>
                <a:sym typeface="Wingdings" pitchFamily="2" charset="2"/>
              </a:rPr>
              <a:t>anak yang secara signifikan berbeda dalam beberapa dimensi yang penting dari fungsi kemanusiannya.</a:t>
            </a:r>
            <a:r>
              <a:rPr lang="id-ID" dirty="0" smtClean="0">
                <a:latin typeface="+mj-lt"/>
                <a:sym typeface="Wingdings" pitchFamily="2" charset="2"/>
              </a:rPr>
              <a:t> </a:t>
            </a:r>
          </a:p>
          <a:p>
            <a:endParaRPr lang="id-ID" dirty="0" smtClean="0">
              <a:latin typeface="+mj-lt"/>
              <a:sym typeface="Wingdings" pitchFamily="2" charset="2"/>
            </a:endParaRPr>
          </a:p>
          <a:p>
            <a:r>
              <a:rPr lang="id-ID" dirty="0" smtClean="0">
                <a:latin typeface="+mj-lt"/>
                <a:sym typeface="Wingdings" pitchFamily="2" charset="2"/>
              </a:rPr>
              <a:t>Mereka yang secara fisik, psikologis, kognitif, atau sosial </a:t>
            </a:r>
            <a:r>
              <a:rPr lang="id-ID" dirty="0" smtClean="0">
                <a:solidFill>
                  <a:srgbClr val="FF3300"/>
                </a:solidFill>
                <a:latin typeface="+mj-lt"/>
                <a:sym typeface="Wingdings" pitchFamily="2" charset="2"/>
              </a:rPr>
              <a:t>terhambat dalam mencapai tujuan-tujuan/ kebutuhan dan potensinya secara maksimal</a:t>
            </a:r>
            <a:r>
              <a:rPr lang="id-ID" dirty="0" smtClean="0">
                <a:latin typeface="+mj-lt"/>
                <a:sym typeface="Wingdings" pitchFamily="2" charset="2"/>
              </a:rPr>
              <a:t>, meliputi mereka yang tuli, buta, mempunyai gangguan bicara, cacat tubuh, retardasi mental, gangguan emosional.</a:t>
            </a:r>
          </a:p>
          <a:p>
            <a:endParaRPr lang="id-ID" dirty="0" smtClean="0">
              <a:latin typeface="+mj-lt"/>
              <a:sym typeface="Wingdings" pitchFamily="2" charset="2"/>
            </a:endParaRPr>
          </a:p>
          <a:p>
            <a:r>
              <a:rPr lang="id-ID" dirty="0" smtClean="0">
                <a:solidFill>
                  <a:srgbClr val="009900"/>
                </a:solidFill>
                <a:latin typeface="+mj-lt"/>
                <a:sym typeface="Wingdings" pitchFamily="2" charset="2"/>
              </a:rPr>
              <a:t>Juga anak-anak yang berbakat dengan inteligensi yang tinggi</a:t>
            </a:r>
            <a:r>
              <a:rPr lang="id-ID" dirty="0" smtClean="0">
                <a:latin typeface="+mj-lt"/>
                <a:sym typeface="Wingdings" pitchFamily="2" charset="2"/>
              </a:rPr>
              <a:t>, sehingga </a:t>
            </a:r>
            <a:r>
              <a:rPr lang="id-ID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memerlukan penanganan yang terlatih dari tenaga profesional</a:t>
            </a:r>
            <a:r>
              <a:rPr lang="id-ID" dirty="0" smtClean="0">
                <a:latin typeface="+mj-lt"/>
                <a:sym typeface="Wingdings" pitchFamily="2" charset="2"/>
              </a:rPr>
              <a:t>.</a:t>
            </a:r>
            <a:endParaRPr lang="id-ID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id-ID" dirty="0" smtClean="0">
                <a:latin typeface="+mj-lt"/>
              </a:rPr>
              <a:t>Hallahan dan Kauffman (2012) </a:t>
            </a:r>
            <a:r>
              <a:rPr lang="id-ID" dirty="0" smtClean="0">
                <a:latin typeface="+mj-lt"/>
                <a:sym typeface="Wingdings" pitchFamily="2" charset="2"/>
              </a:rPr>
              <a:t> mereka yang </a:t>
            </a:r>
            <a:r>
              <a:rPr lang="id-ID" dirty="0" smtClean="0">
                <a:solidFill>
                  <a:srgbClr val="FF3300"/>
                </a:solidFill>
                <a:latin typeface="+mj-lt"/>
                <a:sym typeface="Wingdings" pitchFamily="2" charset="2"/>
              </a:rPr>
              <a:t>memerlukan pendidikan khusus dan pelayanan terkait</a:t>
            </a:r>
            <a:r>
              <a:rPr lang="id-ID" dirty="0" smtClean="0">
                <a:latin typeface="+mj-lt"/>
                <a:sym typeface="Wingdings" pitchFamily="2" charset="2"/>
              </a:rPr>
              <a:t>, jika mereka menyadari akan potensi penuh kemanusiaan mereka.</a:t>
            </a:r>
          </a:p>
          <a:p>
            <a:endParaRPr lang="id-ID" dirty="0" smtClean="0">
              <a:latin typeface="+mj-lt"/>
              <a:sym typeface="Wingdings" pitchFamily="2" charset="2"/>
            </a:endParaRPr>
          </a:p>
          <a:p>
            <a:r>
              <a:rPr lang="id-ID" dirty="0" smtClean="0">
                <a:latin typeface="+mj-lt"/>
                <a:sym typeface="Wingdings" pitchFamily="2" charset="2"/>
              </a:rPr>
              <a:t>Gearhearth (1981)  anak-anak yang </a:t>
            </a:r>
            <a:r>
              <a:rPr lang="id-ID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memerlukan persyaratan pendidikan yang berbeda dari rata-rata anak normal</a:t>
            </a:r>
            <a:r>
              <a:rPr lang="id-ID" dirty="0" smtClean="0">
                <a:latin typeface="+mj-lt"/>
                <a:sym typeface="Wingdings" pitchFamily="2" charset="2"/>
              </a:rPr>
              <a:t>, dan untuk belajar secara efektif memerlukan program,  pelayanan,  fasilitas, dan materi khusus.</a:t>
            </a:r>
            <a:endParaRPr lang="id-ID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14364"/>
          </a:xfrm>
        </p:spPr>
        <p:txBody>
          <a:bodyPr/>
          <a:lstStyle/>
          <a:p>
            <a:r>
              <a:rPr lang="id-ID" dirty="0" smtClean="0"/>
              <a:t>Jadi anak luar biasa itu adalah...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>
                <a:latin typeface="+mj-lt"/>
              </a:rPr>
              <a:t>Anak yang </a:t>
            </a:r>
            <a:r>
              <a:rPr lang="id-ID" dirty="0" smtClean="0">
                <a:solidFill>
                  <a:srgbClr val="0000FF"/>
                </a:solidFill>
                <a:latin typeface="+mj-lt"/>
              </a:rPr>
              <a:t>menyimpang dari rata-rata anak normal</a:t>
            </a:r>
            <a:r>
              <a:rPr lang="id-ID" dirty="0" smtClean="0">
                <a:latin typeface="+mj-lt"/>
              </a:rPr>
              <a:t>, dalam hal: ciri-ciri mental, kemampuan-kemampuan sensorik, fisik, dan neuromuskular, perilaku sosial dan emosional, kemampuan berkomunikasi, maupun kombinasi dua atau lebih dari hal-hal diatas; </a:t>
            </a:r>
          </a:p>
          <a:p>
            <a:endParaRPr lang="id-ID" dirty="0" smtClean="0">
              <a:latin typeface="+mj-lt"/>
            </a:endParaRPr>
          </a:p>
          <a:p>
            <a:r>
              <a:rPr lang="id-ID" dirty="0" smtClean="0">
                <a:latin typeface="+mj-lt"/>
              </a:rPr>
              <a:t>sejauh ia memerlukan </a:t>
            </a:r>
            <a:r>
              <a:rPr lang="id-ID" dirty="0" smtClean="0">
                <a:solidFill>
                  <a:srgbClr val="0000FF"/>
                </a:solidFill>
                <a:latin typeface="+mj-lt"/>
              </a:rPr>
              <a:t>modifikasi dari tugas-tugas sekolah, metode belajar atau pelayanan terkait lainnya</a:t>
            </a:r>
            <a:r>
              <a:rPr lang="id-ID" dirty="0" smtClean="0">
                <a:latin typeface="+mj-lt"/>
              </a:rPr>
              <a:t>, yang ditujukan untuk mengembangkan potensi atau kapasitasnya secara maksimal</a:t>
            </a:r>
            <a:r>
              <a:rPr lang="id-ID" dirty="0" smtClean="0"/>
              <a:t>.</a:t>
            </a:r>
          </a:p>
          <a:p>
            <a:endParaRPr lang="id-ID" dirty="0" smtClean="0"/>
          </a:p>
          <a:p>
            <a:r>
              <a:rPr lang="id-ID" dirty="0" smtClean="0"/>
              <a:t>Anak-anak luar biasa karena ke-khusus-annya,  mereka butuh Pendidikan yang khusus/ luar biasa.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609</TotalTime>
  <Words>1040</Words>
  <Application>Microsoft Office PowerPoint</Application>
  <PresentationFormat>On-screen Show (4:3)</PresentationFormat>
  <Paragraphs>109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Urban</vt:lpstr>
      <vt:lpstr>PENDIDIKAN ANAK LUAR BIASA (PLB)</vt:lpstr>
      <vt:lpstr>PowerPoint Presentation</vt:lpstr>
      <vt:lpstr>Sejarah PLB (1)</vt:lpstr>
      <vt:lpstr>Sejarah PLB (2)</vt:lpstr>
      <vt:lpstr>Landasan Yuridis PLB di Indonesia...</vt:lpstr>
      <vt:lpstr>Istilah...</vt:lpstr>
      <vt:lpstr>ABK/ Anak Luar Biasa</vt:lpstr>
      <vt:lpstr>PowerPoint Presentation</vt:lpstr>
      <vt:lpstr>Jadi anak luar biasa itu adalah...</vt:lpstr>
      <vt:lpstr>Pendidikan Khusus/ Luar Biasa </vt:lpstr>
      <vt:lpstr>Teknik Pengajaran bagi Anak Luar Biasa  / Anak Berkebutuhan Khusus</vt:lpstr>
      <vt:lpstr>Strategi Pengajaran /  Instruksional</vt:lpstr>
      <vt:lpstr>Penentuan strategi pengajaran</vt:lpstr>
      <vt:lpstr>3 kategori metode pengajaran</vt:lpstr>
      <vt:lpstr>Prinsip dlm pemilihan strategi pengajaran ABK</vt:lpstr>
      <vt:lpstr>Langkah2 dlm pemilihan strategi ABK</vt:lpstr>
      <vt:lpstr>PowerPoint Presentation</vt:lpstr>
      <vt:lpstr>PowerPoint Presentation</vt:lpstr>
      <vt:lpstr>Strategi pengajaran untuk ABK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HpMini</dc:creator>
  <cp:lastModifiedBy>May</cp:lastModifiedBy>
  <cp:revision>48</cp:revision>
  <dcterms:created xsi:type="dcterms:W3CDTF">2012-06-01T07:32:44Z</dcterms:created>
  <dcterms:modified xsi:type="dcterms:W3CDTF">2015-06-17T03:09:12Z</dcterms:modified>
</cp:coreProperties>
</file>