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6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66" autoAdjust="0"/>
    <p:restoredTop sz="94639" autoAdjust="0"/>
  </p:normalViewPr>
  <p:slideViewPr>
    <p:cSldViewPr>
      <p:cViewPr>
        <p:scale>
          <a:sx n="50" d="100"/>
          <a:sy n="50" d="100"/>
        </p:scale>
        <p:origin x="-1308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F066FA2A-4B30-4DFB-8C27-2B51814D1DA9}" type="datetimeFigureOut">
              <a:rPr lang="id-ID"/>
              <a:pPr>
                <a:defRPr/>
              </a:pPr>
              <a:t>17/06/2015</a:t>
            </a:fld>
            <a:endParaRPr lang="id-ID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E87B617-C9FA-4CAD-86A3-A03D09497A5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B807A-6760-4979-B0FB-FB1E96EFCCFA}" type="datetimeFigureOut">
              <a:rPr lang="id-ID"/>
              <a:pPr>
                <a:defRPr/>
              </a:pPr>
              <a:t>17/06/2015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AB7D-DF33-4748-804A-2EC5D7FC40E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7FFD6-2671-4FEE-A75B-C3F99C66577E}" type="datetimeFigureOut">
              <a:rPr lang="id-ID"/>
              <a:pPr>
                <a:defRPr/>
              </a:pPr>
              <a:t>17/06/2015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E5FAA-D95F-45FC-8F74-DC4B8C8479A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B26C-C9F4-4BB6-BF87-C3DDAD0FFA76}" type="datetimeFigureOut">
              <a:rPr lang="id-ID"/>
              <a:pPr>
                <a:defRPr/>
              </a:pPr>
              <a:t>17/06/2015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A9D2E-E296-4F3A-B9AD-F7301ECE7B1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07338-E4E1-42D2-866A-8D1667AD5676}" type="datetimeFigureOut">
              <a:rPr lang="id-ID"/>
              <a:pPr>
                <a:defRPr/>
              </a:pPr>
              <a:t>17/06/2015</a:t>
            </a:fld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8EE38-292A-4C42-9F85-9987544A44D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C175-0909-4F81-A07C-E459E22953DC}" type="datetimeFigureOut">
              <a:rPr lang="id-ID"/>
              <a:pPr>
                <a:defRPr/>
              </a:pPr>
              <a:t>17/06/2015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B038F-F7D8-4C5B-9BE7-63229F3B6BE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38D2B-9B05-4E9A-B062-FD6BDBA252DA}" type="datetimeFigureOut">
              <a:rPr lang="id-ID"/>
              <a:pPr>
                <a:defRPr/>
              </a:pPr>
              <a:t>17/06/2015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E6B9758-0ECE-4C05-A749-EFD4D76AB04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876E7-A3AA-490C-8082-1CA29B2F39E5}" type="datetimeFigureOut">
              <a:rPr lang="id-ID"/>
              <a:pPr>
                <a:defRPr/>
              </a:pPr>
              <a:t>17/06/2015</a:t>
            </a:fld>
            <a:endParaRPr lang="id-ID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BEE13-F0D5-422D-B897-3BBDFD3AE22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2F1C6-0A64-4836-B401-03E441572407}" type="datetimeFigureOut">
              <a:rPr lang="id-ID"/>
              <a:pPr>
                <a:defRPr/>
              </a:pPr>
              <a:t>17/06/2015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47396-361E-4593-93ED-226C3EFE5C0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B921833-9B68-47DB-84F4-EF8D34FBF337}" type="datetimeFigureOut">
              <a:rPr lang="id-ID"/>
              <a:pPr>
                <a:defRPr/>
              </a:pPr>
              <a:t>17/06/2015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2CE614E2-70C4-4DD4-87CE-14D13CE2F0B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F58C2C45-ABD9-4244-B299-52250ACD5664}" type="datetimeFigureOut">
              <a:rPr lang="id-ID"/>
              <a:pPr>
                <a:defRPr/>
              </a:pPr>
              <a:t>17/06/2015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8B29A535-0E7E-41CA-8AE1-D93B825049E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67BE7C7-BE8D-4CAA-B14A-D74BE1D2908E}" type="datetimeFigureOut">
              <a:rPr lang="id-ID"/>
              <a:pPr>
                <a:defRPr/>
              </a:pPr>
              <a:t>17/06/2015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09D9D5C-DD04-408C-BE28-3341AC60733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79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AUTISME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929066"/>
            <a:ext cx="8061325" cy="1752600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  <a:buFont typeface="Arial" charset="0"/>
              <a:buNone/>
            </a:pPr>
            <a:r>
              <a:rPr lang="id-ID" dirty="0" smtClean="0">
                <a:ln>
                  <a:noFill/>
                </a:ln>
                <a:solidFill>
                  <a:srgbClr val="FFFFFF"/>
                </a:solidFill>
              </a:rPr>
              <a:t>Citra Dewi, M.Psi., Psi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500063"/>
            <a:ext cx="8286750" cy="5626100"/>
          </a:xfrm>
        </p:spPr>
        <p:txBody>
          <a:bodyPr>
            <a:normAutofit lnSpcReduction="10000"/>
          </a:bodyPr>
          <a:lstStyle/>
          <a:p>
            <a:pPr marL="361950" indent="-3619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d-ID" sz="2400" b="1" u="sng" dirty="0" smtClean="0">
                <a:solidFill>
                  <a:schemeClr val="tx1">
                    <a:lumMod val="85000"/>
                  </a:schemeClr>
                </a:solidFill>
              </a:rPr>
              <a:t>Gangguan Perilaku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800" dirty="0" smtClean="0"/>
              <a:t>Repetitif. Ex: twirling, memutar2 objek, flapping, rocking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800" dirty="0" smtClean="0"/>
              <a:t>Asyik sendiri/ preokupasi dg objek &amp; memiliki rentang minat yg terbatas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800" dirty="0" smtClean="0"/>
              <a:t>Mungkin sulit dipisahkan dari suatu benda yg tdk lazim &amp; menolak meninggalkan rumah tanpa benda tsb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800" dirty="0" smtClean="0"/>
              <a:t>Tdk suka dg perubahan yg ada di lingkungan/ perubahan rutinitas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800" dirty="0" smtClean="0"/>
              <a:t>Sensitif terhadap suara keras, cahaya yg tll terang, makanan yg bertekstur, dan bahan pakaian</a:t>
            </a:r>
            <a:endParaRPr lang="id-ID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Penyebab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id-ID" dirty="0" smtClean="0"/>
              <a:t>Neurobiologis: ukuran otak &amp; kepala indiv. autis lebih besar dari ukuran normal.</a:t>
            </a:r>
          </a:p>
          <a:p>
            <a:r>
              <a:rPr lang="id-ID" dirty="0" smtClean="0"/>
              <a:t>Hereditas: keluarga anak autis berpeluang 50-200 X lebih besar; kembar monozigot &gt; dizigot</a:t>
            </a:r>
          </a:p>
          <a:p>
            <a:pPr>
              <a:buNone/>
            </a:pPr>
            <a:endParaRPr lang="id-ID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Identifikasi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r>
              <a:rPr lang="id-ID" smtClean="0"/>
              <a:t>Lembar observasi tingkah laku (</a:t>
            </a:r>
            <a:r>
              <a:rPr lang="id-ID" i="1" smtClean="0"/>
              <a:t>checklist</a:t>
            </a:r>
            <a:r>
              <a:rPr lang="id-ID" smtClean="0"/>
              <a:t>) dengan menggunakan kriteria dari APA, yg berfokus pd kemampuan komunikasi, interaksi sosial, dan pola2 tingkah laku repetitif &amp; stereotip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Ciri khas dalam mempersepsi dunia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500688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 smtClean="0"/>
              <a:t>Visual Thinking</a:t>
            </a:r>
            <a:r>
              <a:rPr lang="id-ID" sz="2800" dirty="0" smtClean="0"/>
              <a:t>:</a:t>
            </a:r>
            <a:r>
              <a:rPr lang="id-ID" sz="2800" dirty="0" smtClean="0">
                <a:sym typeface="Wingdings" pitchFamily="2" charset="2"/>
              </a:rPr>
              <a:t> ingatan akan berbagai konsep tersimpan dlm bentuk file “video” atau gambar.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 smtClean="0">
                <a:sym typeface="Wingdings" pitchFamily="2" charset="2"/>
              </a:rPr>
              <a:t>Processing Problem</a:t>
            </a:r>
            <a:r>
              <a:rPr lang="id-ID" sz="2800" dirty="0" smtClean="0">
                <a:sym typeface="Wingdings" pitchFamily="2" charset="2"/>
              </a:rPr>
              <a:t>: kesulitan dlm memroses data. Terbatas dlm penalaran.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 smtClean="0">
                <a:sym typeface="Wingdings" pitchFamily="2" charset="2"/>
              </a:rPr>
              <a:t>Sensory Sensitivities</a:t>
            </a:r>
            <a:r>
              <a:rPr lang="id-ID" sz="2800" dirty="0" smtClean="0">
                <a:sym typeface="Wingdings" pitchFamily="2" charset="2"/>
              </a:rPr>
              <a:t>: sensitivitas yg tdk biasa thd stimulus dr lingkungan (sound sensitivity, touch sensitivity, rythm difficulties).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 smtClean="0">
                <a:sym typeface="Wingdings" pitchFamily="2" charset="2"/>
              </a:rPr>
              <a:t>Communication Frustration</a:t>
            </a:r>
            <a:r>
              <a:rPr lang="id-ID" sz="2800" dirty="0" smtClean="0">
                <a:sym typeface="Wingdings" pitchFamily="2" charset="2"/>
              </a:rPr>
              <a:t>: frustrasi dg tuntutan dr lingk.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 smtClean="0">
                <a:sym typeface="Wingdings" pitchFamily="2" charset="2"/>
              </a:rPr>
              <a:t>Social &amp; Emotional Issues</a:t>
            </a:r>
            <a:r>
              <a:rPr lang="id-ID" sz="2800" dirty="0" smtClean="0">
                <a:sym typeface="Wingdings" pitchFamily="2" charset="2"/>
              </a:rPr>
              <a:t>: fiksasi pd sesuatu  cenderung berpikir kaku  sulit beradaptasi &amp; berempati.</a:t>
            </a:r>
            <a:endParaRPr lang="id-ID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 smtClean="0"/>
              <a:t>Problems of Control</a:t>
            </a:r>
            <a:r>
              <a:rPr lang="id-ID" sz="2800" dirty="0" smtClean="0"/>
              <a:t>: kesulitan mengontrol diri sendiri.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 smtClean="0"/>
              <a:t>Problems of Tolerance</a:t>
            </a:r>
            <a:r>
              <a:rPr lang="id-ID" sz="2800" dirty="0" smtClean="0"/>
              <a:t>: kepekaan yg berlebihan </a:t>
            </a:r>
            <a:r>
              <a:rPr lang="id-ID" sz="2800" dirty="0" smtClean="0">
                <a:sym typeface="Wingdings" pitchFamily="2" charset="2"/>
              </a:rPr>
              <a:t> menarik diri dari lingkungannya.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 smtClean="0"/>
              <a:t>Problems of Connection</a:t>
            </a:r>
            <a:r>
              <a:rPr lang="id-ID" sz="2800" dirty="0" smtClean="0"/>
              <a:t>: berbagai masalah yg berhubungan dg kemampuan menalar individu shg tdk sepenuhnya sadar pd apa yg sedang terjadi. Masalah pemusatan perhatian shg terus menerus terdistraksi; masalah proses persepsi shg menghindari org lain; masalah integrasi sistem; masalah belahan kanan-kiri otak.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d-ID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Dampak Perkembangan</a:t>
            </a:r>
            <a:endParaRPr lang="id-ID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>
            <a:normAutofit fontScale="925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 smtClean="0"/>
              <a:t>Gg. Kognisi</a:t>
            </a:r>
          </a:p>
          <a:p>
            <a:pPr marL="714375" indent="-3524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 smtClean="0"/>
              <a:t>Hampir 75-80% mengalami RM dg derajat sedang</a:t>
            </a:r>
          </a:p>
          <a:p>
            <a:pPr marL="714375" indent="-3524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 smtClean="0"/>
              <a:t>Kesulitan dlm koding &amp; kategorisasi informasi</a:t>
            </a:r>
          </a:p>
          <a:p>
            <a:pPr marL="714375" indent="-3524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 smtClean="0"/>
              <a:t>Mengingat2 sesuatu bds lokasinya di ruangan drpd pemahaman konsepnya</a:t>
            </a:r>
          </a:p>
          <a:p>
            <a:pPr marL="714375" indent="-3524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 smtClean="0">
                <a:sym typeface="Wingdings" pitchFamily="2" charset="2"/>
              </a:rPr>
              <a:t>Ahli dlm menyusun puzzle atau membangun sesuatu dr balok, menggambar replika</a:t>
            </a:r>
          </a:p>
          <a:p>
            <a:pPr marL="714375" indent="-3524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 smtClean="0">
                <a:sym typeface="Wingdings" pitchFamily="2" charset="2"/>
              </a:rPr>
              <a:t>Lemah dlm tugas2 yg membutuhkan pemahaman verbal &amp; bhs yg ekspresif</a:t>
            </a:r>
            <a:endParaRPr lang="id-ID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 smtClean="0"/>
              <a:t>Gg. Persepsi Sensori </a:t>
            </a:r>
            <a:r>
              <a:rPr lang="id-ID" sz="2800" dirty="0" smtClean="0">
                <a:sym typeface="Wingdings" pitchFamily="2" charset="2"/>
              </a:rPr>
              <a:t> hyperresponsiveness atau hyporesponsiveness thd stimulus tertentu dlm lingkungan.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d-ID" sz="2800" dirty="0" smtClean="0">
              <a:sym typeface="Wingdings" pitchFamily="2" charset="2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b="1" dirty="0" smtClean="0">
                <a:sym typeface="Wingdings" pitchFamily="2" charset="2"/>
              </a:rPr>
              <a:t>Gg. Perilaku Motorik</a:t>
            </a:r>
          </a:p>
          <a:p>
            <a:pPr marL="723900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 smtClean="0">
                <a:sym typeface="Wingdings" pitchFamily="2" charset="2"/>
              </a:rPr>
              <a:t>Grk motorik stereotipi, spt bertepuk tangan &amp; menggoyang2kan tubuh</a:t>
            </a:r>
          </a:p>
          <a:p>
            <a:pPr marL="723900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 smtClean="0">
                <a:sym typeface="Wingdings" pitchFamily="2" charset="2"/>
              </a:rPr>
              <a:t>Hiperaktivitas pd anak pra sekolah (tp ada pula yg hipoaktivitas)</a:t>
            </a:r>
          </a:p>
          <a:p>
            <a:pPr marL="723900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 smtClean="0">
                <a:sym typeface="Wingdings" pitchFamily="2" charset="2"/>
              </a:rPr>
              <a:t>Gg. Pemusatan perhatian &amp; impulsivitas</a:t>
            </a:r>
          </a:p>
          <a:p>
            <a:pPr marL="723900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sz="2800" dirty="0" smtClean="0">
                <a:sym typeface="Wingdings" pitchFamily="2" charset="2"/>
              </a:rPr>
              <a:t>Terganggunya koordinasi motorik</a:t>
            </a:r>
            <a:endParaRPr lang="id-ID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r>
              <a:rPr lang="id-ID" b="1" dirty="0" smtClean="0"/>
              <a:t>Gg. Tidur dan Makan</a:t>
            </a:r>
          </a:p>
          <a:p>
            <a:pPr marL="714375" indent="-352425">
              <a:buFont typeface="Wingdings" pitchFamily="2" charset="2"/>
              <a:buChar char="Ø"/>
            </a:pPr>
            <a:r>
              <a:rPr lang="id-ID" dirty="0" smtClean="0"/>
              <a:t>Terbaliknya pola tidur, terbangun tengah malam</a:t>
            </a:r>
          </a:p>
          <a:p>
            <a:pPr marL="714375" indent="-352425">
              <a:buFont typeface="Wingdings" pitchFamily="2" charset="2"/>
              <a:buChar char="Ø"/>
            </a:pPr>
            <a:r>
              <a:rPr lang="id-ID" dirty="0" smtClean="0"/>
              <a:t>Enggan thd makanan tertentu krn tdk menyulai tekstur/ baunya</a:t>
            </a:r>
          </a:p>
          <a:p>
            <a:pPr marL="714375" indent="-352425">
              <a:buFont typeface="Wingdings" pitchFamily="2" charset="2"/>
              <a:buChar char="Ø"/>
            </a:pPr>
            <a:r>
              <a:rPr lang="id-ID" dirty="0" smtClean="0"/>
              <a:t>Menuntut hanya makanan yg terbatas</a:t>
            </a:r>
          </a:p>
          <a:p>
            <a:pPr marL="714375" indent="-352425">
              <a:buFont typeface="Wingdings" pitchFamily="2" charset="2"/>
              <a:buChar char="Ø"/>
            </a:pPr>
            <a:r>
              <a:rPr lang="id-ID" dirty="0" smtClean="0"/>
              <a:t>Menolak mencoba makanan baru</a:t>
            </a:r>
          </a:p>
          <a:p>
            <a:endParaRPr lang="id-ID" dirty="0" smtClean="0"/>
          </a:p>
          <a:p>
            <a:r>
              <a:rPr lang="id-ID" b="1" dirty="0" smtClean="0"/>
              <a:t>Gg. Kejang </a:t>
            </a:r>
            <a:r>
              <a:rPr lang="id-ID" b="1" dirty="0" smtClean="0">
                <a:sym typeface="Wingdings" pitchFamily="2" charset="2"/>
              </a:rPr>
              <a:t> </a:t>
            </a:r>
            <a:r>
              <a:rPr lang="id-ID" dirty="0" smtClean="0">
                <a:sym typeface="Wingdings" pitchFamily="2" charset="2"/>
              </a:rPr>
              <a:t>10-25% anak autis mengalami kejang epilepsi</a:t>
            </a:r>
            <a:endParaRPr lang="id-ID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>
            <a:normAutofit fontScale="925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b="1" dirty="0" smtClean="0"/>
              <a:t>Gg. Afek &amp; Mood</a:t>
            </a:r>
          </a:p>
          <a:p>
            <a:pPr marL="714375" indent="-352425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dirty="0" smtClean="0"/>
              <a:t>Perubahan mood yg tiba2</a:t>
            </a:r>
          </a:p>
          <a:p>
            <a:pPr marL="714375" indent="-352425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dirty="0" smtClean="0"/>
              <a:t>Tertawa sendiri</a:t>
            </a:r>
          </a:p>
          <a:p>
            <a:pPr marL="714375" indent="-352425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dirty="0" smtClean="0"/>
              <a:t>Takut pd objek yg sebenarnya tdk menakutkan</a:t>
            </a:r>
          </a:p>
          <a:p>
            <a:pPr marL="714375" indent="-352425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dirty="0" smtClean="0"/>
              <a:t>Cemas atau depresi berat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d-ID" sz="26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b="1" dirty="0" smtClean="0"/>
              <a:t>Tingkah laku Agresif &amp; Membahayakan</a:t>
            </a:r>
          </a:p>
          <a:p>
            <a:pPr marL="714375" indent="-352425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dirty="0" smtClean="0"/>
              <a:t>Menggigit tangan/ jari sendiri sampai berdarah, membentur2kan kepala, mencubit, menarik rambut/ memukuli diri sendiri</a:t>
            </a:r>
          </a:p>
          <a:p>
            <a:pPr marL="714375" indent="-352425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i="1" dirty="0" smtClean="0"/>
              <a:t>Temper tantrums </a:t>
            </a:r>
            <a:r>
              <a:rPr lang="id-ID" sz="2600" dirty="0" smtClean="0"/>
              <a:t>(ledakan agresivitas yg tanpa pemicu)</a:t>
            </a:r>
          </a:p>
          <a:p>
            <a:pPr marL="714375" indent="-352425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600" dirty="0" smtClean="0"/>
              <a:t>Kurangnya perasaan thd bahaya</a:t>
            </a:r>
            <a:endParaRPr lang="id-ID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32614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Gaya belajar Individu ASD</a:t>
            </a:r>
            <a:endParaRPr lang="id-ID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53"/>
          </a:xfrm>
        </p:spPr>
        <p:txBody>
          <a:bodyPr/>
          <a:lstStyle/>
          <a:p>
            <a:pPr marL="579437" indent="-514350">
              <a:buFont typeface="+mj-lt"/>
              <a:buAutoNum type="arabicPeriod"/>
            </a:pPr>
            <a:r>
              <a:rPr lang="id-ID" sz="2800" b="1" dirty="0" smtClean="0"/>
              <a:t>Rote Learner</a:t>
            </a:r>
            <a:r>
              <a:rPr lang="id-ID" sz="2800" dirty="0" smtClean="0"/>
              <a:t>: cenderung menghafalkan informasi apa adanya tanpa memahami arti simbol yg dihafalkan</a:t>
            </a:r>
          </a:p>
          <a:p>
            <a:pPr marL="579437" indent="-514350">
              <a:buFont typeface="+mj-lt"/>
              <a:buAutoNum type="arabicPeriod"/>
            </a:pPr>
            <a:endParaRPr lang="id-ID" sz="2800" dirty="0" smtClean="0"/>
          </a:p>
          <a:p>
            <a:pPr marL="579437" indent="-514350">
              <a:buFont typeface="+mj-lt"/>
              <a:buAutoNum type="arabicPeriod"/>
            </a:pPr>
            <a:r>
              <a:rPr lang="id-ID" sz="2800" b="1" dirty="0" smtClean="0"/>
              <a:t>Gestalt Learner</a:t>
            </a:r>
            <a:r>
              <a:rPr lang="id-ID" sz="2800" dirty="0" smtClean="0"/>
              <a:t>: melihat sesuatu scr global </a:t>
            </a:r>
            <a:r>
              <a:rPr lang="id-ID" sz="2800" dirty="0" smtClean="0">
                <a:sym typeface="Wingdings" pitchFamily="2" charset="2"/>
              </a:rPr>
              <a:t> anak menghafalkan kalimat2 secara utuh tanpa mengerti arti kata per kata</a:t>
            </a:r>
          </a:p>
          <a:p>
            <a:pPr marL="579437" indent="-514350">
              <a:buFont typeface="+mj-lt"/>
              <a:buAutoNum type="arabicPeriod"/>
            </a:pPr>
            <a:endParaRPr lang="id-ID" sz="2800" dirty="0" smtClean="0">
              <a:sym typeface="Wingdings" pitchFamily="2" charset="2"/>
            </a:endParaRPr>
          </a:p>
          <a:p>
            <a:pPr marL="579437" indent="-514350">
              <a:buFont typeface="+mj-lt"/>
              <a:buAutoNum type="arabicPeriod"/>
            </a:pPr>
            <a:r>
              <a:rPr lang="id-ID" sz="2800" b="1" dirty="0" smtClean="0">
                <a:sym typeface="Wingdings" pitchFamily="2" charset="2"/>
              </a:rPr>
              <a:t>Visual Learner</a:t>
            </a:r>
            <a:r>
              <a:rPr lang="id-ID" sz="2800" dirty="0" smtClean="0">
                <a:sym typeface="Wingdings" pitchFamily="2" charset="2"/>
              </a:rPr>
              <a:t>: lebih mudah mencerna informasi yg dpt dilihat daripada hanya didengar</a:t>
            </a:r>
            <a:r>
              <a:rPr lang="id-ID" sz="2800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id-ID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id-ID" dirty="0" smtClean="0"/>
              <a:t>Autism Spectrum  Disorders (ASD)</a:t>
            </a:r>
          </a:p>
          <a:p>
            <a:r>
              <a:rPr lang="id-ID" dirty="0" smtClean="0"/>
              <a:t>Pervasive Developmental disorders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 marL="579437" indent="-514350">
              <a:buFont typeface="+mj-lt"/>
              <a:buAutoNum type="arabicPeriod" startAt="4"/>
            </a:pPr>
            <a:r>
              <a:rPr lang="id-ID" b="1" dirty="0" smtClean="0"/>
              <a:t>Hands-On Learner</a:t>
            </a:r>
            <a:r>
              <a:rPr lang="id-ID" dirty="0" smtClean="0"/>
              <a:t>: senang mencoba2 &amp; mendapatkan pengetahuan melalui pengalaman</a:t>
            </a:r>
          </a:p>
          <a:p>
            <a:pPr marL="579437" indent="-514350">
              <a:buFont typeface="+mj-lt"/>
              <a:buAutoNum type="arabicPeriod" startAt="4"/>
            </a:pPr>
            <a:endParaRPr lang="id-ID" dirty="0" smtClean="0"/>
          </a:p>
          <a:p>
            <a:pPr marL="579437" indent="-514350">
              <a:buFont typeface="+mj-lt"/>
              <a:buAutoNum type="arabicPeriod" startAt="4"/>
            </a:pPr>
            <a:r>
              <a:rPr lang="id-ID" b="1" dirty="0" smtClean="0"/>
              <a:t>Auditory Learner</a:t>
            </a:r>
            <a:r>
              <a:rPr lang="id-ID" dirty="0" smtClean="0"/>
              <a:t>: senang bicara &amp; mendengarkan orang lain.  Namun gaya ini biasanya diganbungkan dg gaya lain oleh anak autis dlm belajar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Autistic Savant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Anak autis yg menunjukkan keterlambatan perkembangan fungsi sosial &amp; intelektual yg serius, tapi memiliki kemampuan/ bakat yg luar biasa (mis: bermusik, menggambar, atau berhitung)</a:t>
            </a:r>
          </a:p>
          <a:p>
            <a:endParaRPr lang="id-ID" dirty="0" smtClean="0"/>
          </a:p>
          <a:p>
            <a:r>
              <a:rPr lang="id-ID" dirty="0" smtClean="0"/>
              <a:t>Merepresentasikan proporsi kecil individu autis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/>
          <a:lstStyle/>
          <a:p>
            <a:r>
              <a:rPr lang="id-ID" dirty="0" smtClean="0"/>
              <a:t>Intervensi Pendidikan bagi ASD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1</a:t>
            </a:r>
            <a:r>
              <a:rPr lang="id-ID" sz="2800" dirty="0" smtClean="0"/>
              <a:t>. </a:t>
            </a:r>
            <a:r>
              <a:rPr lang="id-ID" dirty="0" smtClean="0"/>
              <a:t>Instruksi langsung utk berbagai kemampuan</a:t>
            </a:r>
          </a:p>
          <a:p>
            <a:pPr marL="714375" indent="-352425"/>
            <a:r>
              <a:rPr lang="id-ID" dirty="0" smtClean="0">
                <a:sym typeface="Wingdings" pitchFamily="2" charset="2"/>
              </a:rPr>
              <a:t>Instruksi yg efektif utk ASD adlh instruksi yg terstruktur, pendekatan langsung &amp; menggunakan prinsip dasar psikologi perilaku </a:t>
            </a:r>
          </a:p>
          <a:p>
            <a:pPr marL="714375" indent="-352425"/>
            <a:r>
              <a:rPr lang="id-ID" dirty="0" smtClean="0">
                <a:sym typeface="Wingdings" pitchFamily="2" charset="2"/>
              </a:rPr>
              <a:t>Instruksi dlm kelompok2 kecil atau satu per satu</a:t>
            </a:r>
          </a:p>
          <a:p>
            <a:pPr marL="714375" indent="-352425"/>
            <a:r>
              <a:rPr lang="id-ID" dirty="0" smtClean="0">
                <a:sym typeface="Wingdings" pitchFamily="2" charset="2"/>
              </a:rPr>
              <a:t>Pengajaran disampaikan dlm bentuk langkah2 kecil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40452"/>
          </a:xfrm>
        </p:spPr>
        <p:txBody>
          <a:bodyPr/>
          <a:lstStyle/>
          <a:p>
            <a:pPr>
              <a:buNone/>
            </a:pPr>
            <a:r>
              <a:rPr lang="id-ID" sz="2600" b="1" dirty="0" smtClean="0">
                <a:sym typeface="Wingdings" pitchFamily="2" charset="2"/>
              </a:rPr>
              <a:t>2.  Manajemen tingkah laku</a:t>
            </a:r>
          </a:p>
          <a:p>
            <a:pPr marL="723900" indent="-361950"/>
            <a:r>
              <a:rPr lang="id-ID" sz="2600" dirty="0" smtClean="0">
                <a:sym typeface="Wingdings" pitchFamily="2" charset="2"/>
              </a:rPr>
              <a:t>Tingkah laku bermasalah siswa ASD dpt dihadapi dg menggunakan kombinasi </a:t>
            </a:r>
            <a:r>
              <a:rPr lang="id-ID" sz="2600" i="1" dirty="0" smtClean="0">
                <a:sym typeface="Wingdings" pitchFamily="2" charset="2"/>
              </a:rPr>
              <a:t>Functional Behavioral Assessment </a:t>
            </a:r>
            <a:r>
              <a:rPr lang="id-ID" sz="2600" dirty="0" smtClean="0">
                <a:sym typeface="Wingdings" pitchFamily="2" charset="2"/>
              </a:rPr>
              <a:t>(FBA) &amp; </a:t>
            </a:r>
            <a:r>
              <a:rPr lang="id-ID" sz="2600" i="1" dirty="0" smtClean="0">
                <a:sym typeface="Wingdings" pitchFamily="2" charset="2"/>
              </a:rPr>
              <a:t>Positive Behavioral Support</a:t>
            </a:r>
            <a:r>
              <a:rPr lang="id-ID" sz="2600" dirty="0" smtClean="0">
                <a:sym typeface="Wingdings" pitchFamily="2" charset="2"/>
              </a:rPr>
              <a:t> (PBS)  menurunkan atau mengeliminasi tingkah laku tsb</a:t>
            </a:r>
          </a:p>
          <a:p>
            <a:pPr marL="723900" indent="-361950"/>
            <a:r>
              <a:rPr lang="id-ID" sz="2600" dirty="0" smtClean="0">
                <a:sym typeface="Wingdings" pitchFamily="2" charset="2"/>
              </a:rPr>
              <a:t>FBA: penentuan konsekuensi, anteseden, dan setting events yg mempertahankan tingkah laku</a:t>
            </a:r>
          </a:p>
          <a:p>
            <a:pPr marL="723900" indent="-361950"/>
            <a:r>
              <a:rPr lang="id-ID" sz="2600" dirty="0" smtClean="0">
                <a:sym typeface="Wingdings" pitchFamily="2" charset="2"/>
              </a:rPr>
              <a:t>PBS: penemuan cara2 utk mendukung tingkah laku positif siswa, daripada menghukum tingkah laku negatif</a:t>
            </a:r>
            <a:endParaRPr lang="id-ID" sz="2600" dirty="0" smtClean="0"/>
          </a:p>
          <a:p>
            <a:endParaRPr lang="id-ID" sz="2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3. </a:t>
            </a:r>
            <a:r>
              <a:rPr lang="id-ID" sz="2800" b="1" dirty="0" smtClean="0"/>
              <a:t>Instruksi pd </a:t>
            </a:r>
            <a:r>
              <a:rPr lang="id-ID" sz="2800" b="1" i="1" dirty="0" smtClean="0"/>
              <a:t>setting</a:t>
            </a:r>
            <a:r>
              <a:rPr lang="id-ID" sz="2800" b="1" dirty="0" smtClean="0"/>
              <a:t> alami</a:t>
            </a:r>
          </a:p>
          <a:p>
            <a:pPr marL="714375" indent="-352425"/>
            <a:r>
              <a:rPr lang="id-ID" sz="2800" dirty="0" smtClean="0"/>
              <a:t>Memberikan instruksi pd </a:t>
            </a:r>
            <a:r>
              <a:rPr lang="id-ID" sz="2800" i="1" dirty="0" smtClean="0"/>
              <a:t>setting</a:t>
            </a:r>
            <a:r>
              <a:rPr lang="id-ID" sz="2800" dirty="0" smtClean="0"/>
              <a:t> dan interaksi yg dinikmati oleh siswa ASD</a:t>
            </a:r>
          </a:p>
          <a:p>
            <a:pPr marL="714375" indent="-352425"/>
            <a:r>
              <a:rPr lang="id-ID" sz="2800" dirty="0" smtClean="0"/>
              <a:t>Dlm melakukan asesmen pd siswa ASD, dpt menggunakan berbagai cara yg tidak kaku, shg tdk membuat mereka stres</a:t>
            </a:r>
          </a:p>
          <a:p>
            <a:pPr marL="714375" indent="-352425"/>
            <a:r>
              <a:rPr lang="id-ID" sz="2800" dirty="0" smtClean="0"/>
              <a:t>Guru dpt memberikan tugas sesuai minat siswa (biasanya siswa autis memiliki minat yg membuatnya terokupasis slm waktu yg panjang)</a:t>
            </a:r>
          </a:p>
          <a:p>
            <a:pPr marL="714375" indent="-352425"/>
            <a:r>
              <a:rPr lang="id-ID" sz="2800" dirty="0" smtClean="0"/>
              <a:t>Guru dpt menggunakan media visual dlm memberi instruksi atau pengajaran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14750" y="857250"/>
            <a:ext cx="2071688" cy="16430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000" b="1" dirty="0"/>
              <a:t>ASD</a:t>
            </a:r>
          </a:p>
        </p:txBody>
      </p:sp>
      <p:sp>
        <p:nvSpPr>
          <p:cNvPr id="5" name="Oval 4"/>
          <p:cNvSpPr/>
          <p:nvPr/>
        </p:nvSpPr>
        <p:spPr>
          <a:xfrm>
            <a:off x="2214563" y="4714875"/>
            <a:ext cx="4786312" cy="164306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/>
              <a:t>Pola-pola perilaku repetitif &amp; stereotip</a:t>
            </a:r>
          </a:p>
        </p:txBody>
      </p:sp>
      <p:sp>
        <p:nvSpPr>
          <p:cNvPr id="6" name="Oval 5"/>
          <p:cNvSpPr/>
          <p:nvPr/>
        </p:nvSpPr>
        <p:spPr>
          <a:xfrm>
            <a:off x="6072188" y="2714625"/>
            <a:ext cx="2428875" cy="164306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/>
              <a:t>Interaksi Sosial</a:t>
            </a:r>
          </a:p>
        </p:txBody>
      </p:sp>
      <p:sp>
        <p:nvSpPr>
          <p:cNvPr id="7" name="Oval 6"/>
          <p:cNvSpPr/>
          <p:nvPr/>
        </p:nvSpPr>
        <p:spPr>
          <a:xfrm>
            <a:off x="285750" y="2786063"/>
            <a:ext cx="3500438" cy="16430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/>
              <a:t>Kemampuan Komunikasi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3000375" y="2286000"/>
            <a:ext cx="857250" cy="428625"/>
          </a:xfrm>
          <a:prstGeom prst="straightConnector1">
            <a:avLst/>
          </a:prstGeom>
          <a:ln w="952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15000" y="2357438"/>
            <a:ext cx="714375" cy="428625"/>
          </a:xfrm>
          <a:prstGeom prst="straightConnector1">
            <a:avLst/>
          </a:prstGeom>
          <a:ln w="952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929857" y="3642519"/>
            <a:ext cx="1714500" cy="1587"/>
          </a:xfrm>
          <a:prstGeom prst="straightConnector1">
            <a:avLst/>
          </a:prstGeom>
          <a:ln w="952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5 kelainan yg termasuk ASD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id-ID" b="1" dirty="0" smtClean="0"/>
              <a:t>Autisme</a:t>
            </a:r>
            <a:r>
              <a:rPr lang="id-ID" dirty="0" smtClean="0"/>
              <a:t>: penarikan diri yg ekstrim dari lingk.sosialnya, gg dlm berkomunikasi, serta tingkah laku yg terbatas &amp; berulang (stereotipik) yg muncul sbelum usia 3 th.</a:t>
            </a:r>
          </a:p>
          <a:p>
            <a:pPr marL="514350" indent="-514350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id-ID" b="1" dirty="0" smtClean="0"/>
              <a:t>Asperger Syndrome (AS)</a:t>
            </a:r>
            <a:r>
              <a:rPr lang="id-ID" dirty="0" smtClean="0"/>
              <a:t>: abnormalitas yg secara kualitatif sama spt autisme tetapi lebih ringan (</a:t>
            </a:r>
            <a:r>
              <a:rPr lang="id-ID" i="1" dirty="0" smtClean="0"/>
              <a:t>mild autism</a:t>
            </a:r>
            <a:r>
              <a:rPr lang="id-ID" dirty="0" smtClean="0"/>
              <a:t>). Memiliki tingkat inteligensi &amp; kemampuan komunikasi yg lebih tinggi drpd autis. Kesulitan utama dlm in-sos.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 startAt="3"/>
            </a:pPr>
            <a:r>
              <a:rPr lang="id-ID" b="1" smtClean="0"/>
              <a:t>Rett Syndrome</a:t>
            </a:r>
            <a:r>
              <a:rPr lang="id-ID" smtClean="0"/>
              <a:t>: kemunduran perkembangan berupa hilangnya kemampuan gerakan tangan yg bertujuan,ketrampilan motorik yg telah terlatih, kehilangan/ hambatan pd kemampuan berbahasa, gerakan spt mencuci tangan yg stereotipik lalu membasahi tangan scr stereotipik dg air liur, serta hambatan dlm fungsi mengunyah makanan. Muncul pd usia 7-24 bl, umumnya anak perempuan.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id-ID" b="1" dirty="0" smtClean="0"/>
              <a:t>Childhood Disintegrative Disorder</a:t>
            </a:r>
            <a:r>
              <a:rPr lang="id-ID" dirty="0" smtClean="0"/>
              <a:t>: perkemb.normal hingga usia 2-10 th (umumnya anak laki-laki), kemudian diikuti kehilangan kemampuanyg signifikan dlm ketrampilan terlatih pd bbrp bid.perkemb. Adanya gg yg khas dari fungsi sosial, komunikasi &amp; perilaku. Bersifat progresif &amp; menetap.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id-ID" b="1" dirty="0" smtClean="0"/>
              <a:t>Pervasive Developmental Disorder not Otherwise Specified (PDD-NOS)</a:t>
            </a:r>
            <a:r>
              <a:rPr lang="id-ID" dirty="0" smtClean="0"/>
              <a:t> : individu menampilkan perilaku autis tp pd tingkat yg lebih rendah, muncul setelah usia 3 th.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Definisi Autisme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143000"/>
            <a:ext cx="8429625" cy="4983163"/>
          </a:xfrm>
        </p:spPr>
        <p:txBody>
          <a:bodyPr rtlCol="0"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Ketidakmampuan/cacat perkemb yg mempengaruhi komunikasi verbal &amp; nonverbal serta in-sos.</a:t>
            </a:r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Terlihat  &lt; usia 3 th, yg mempengaruhi kinerja anak.</a:t>
            </a:r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Keterlibatan dlm kegiatan repetitif &amp; gerakan stereotip.</a:t>
            </a:r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Resisten thd perubahan lingkungan atau perubahan rutinitas harian &amp; respon yg tidak biasa dengan pengalaman sensorik.</a:t>
            </a:r>
          </a:p>
          <a:p>
            <a:pPr marL="448056" indent="-38404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Defisit kognitif yg parah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Karakteristik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57188" y="1000125"/>
            <a:ext cx="8501062" cy="5126038"/>
          </a:xfrm>
        </p:spPr>
        <p:txBody>
          <a:bodyPr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600" b="1" u="sng" dirty="0" smtClean="0">
                <a:solidFill>
                  <a:schemeClr val="tx1">
                    <a:lumMod val="85000"/>
                  </a:schemeClr>
                </a:solidFill>
              </a:rPr>
              <a:t>Gangguan Interaksi Sosial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Bayi/ balita tdk berespon normal ketika diangkat/ dipeluk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Anak tdk menunjukkan perbedaan respon ketika berhadapan dg ortu, saudara kandung, guru atau orang asing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Enggan berinteraksi scr aktif dg orang lain </a:t>
            </a:r>
            <a:r>
              <a:rPr lang="id-ID" sz="2400" dirty="0" smtClean="0">
                <a:sym typeface="Wingdings" pitchFamily="2" charset="2"/>
              </a:rPr>
              <a:t> asyik sendiri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>
                <a:sym typeface="Wingdings" pitchFamily="2" charset="2"/>
              </a:rPr>
              <a:t>Tdk tersenyum pd situasi sosial, tp tersenyum ketika tdk ada sesuatu yg lucu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Tatapan mata berbeda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Tidak bermain spt layaknya anak normal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Tidak dpt berempati</a:t>
            </a:r>
          </a:p>
          <a:p>
            <a:pPr marL="723900" indent="-36195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Terkesan tidak ingin berteman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d-ID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072187"/>
          </a:xfrm>
        </p:spPr>
        <p:txBody>
          <a:bodyPr>
            <a:normAutofit fontScale="92500"/>
          </a:bodyPr>
          <a:lstStyle/>
          <a:p>
            <a:pPr marL="361950" indent="-361950" fontAlgn="auto">
              <a:spcAft>
                <a:spcPts val="0"/>
              </a:spcAft>
              <a:buFont typeface="+mj-lt"/>
              <a:buAutoNum type="arabicPeriod" startAt="2"/>
              <a:tabLst>
                <a:tab pos="361950" algn="l"/>
              </a:tabLst>
              <a:defRPr/>
            </a:pPr>
            <a:r>
              <a:rPr lang="id-ID" sz="2600" b="1" u="sng" dirty="0" smtClean="0">
                <a:solidFill>
                  <a:schemeClr val="tx1">
                    <a:lumMod val="85000"/>
                  </a:schemeClr>
                </a:solidFill>
              </a:rPr>
              <a:t>Gangguan Komunika</a:t>
            </a:r>
            <a:r>
              <a:rPr lang="id-ID" sz="2600" b="1" u="sng" dirty="0" smtClean="0"/>
              <a:t>si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Tdk ingin berkomunikasi utk tujuan sosial.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Tidak nampak gumaman pd anak autis sebelum dpt berkata-kata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Abnormalitas dlm intonasi, rate, volume &amp; isi bahasa.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Sering tdk memahami ucapan yg ditujukan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Sulit memahami bahwa 1 kata memiliki banyak arti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Menggunakan kata2 aneh/ kiasan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Terus mengulangi pertanyaan atau memperpanjang pembicaraan ttg topik yg disukai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Mengulang kata2 yg baru saja didengar tanpa maksud berkomunikasi</a:t>
            </a:r>
          </a:p>
          <a:p>
            <a:pPr marL="723900" indent="-3810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id-ID" sz="2400" dirty="0" smtClean="0"/>
              <a:t>Gg dlm komunikasi non verbal, tdk menggunakan grk tubuh dlm berkomunikasi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d-ID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d-ID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559</TotalTime>
  <Words>1206</Words>
  <Application>Microsoft Office PowerPoint</Application>
  <PresentationFormat>On-screen Show (4:3)</PresentationFormat>
  <Paragraphs>118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Verve</vt:lpstr>
      <vt:lpstr>AUTISME</vt:lpstr>
      <vt:lpstr>PowerPoint Presentation</vt:lpstr>
      <vt:lpstr>PowerPoint Presentation</vt:lpstr>
      <vt:lpstr>5 kelainan yg termasuk ASD</vt:lpstr>
      <vt:lpstr>PowerPoint Presentation</vt:lpstr>
      <vt:lpstr>PowerPoint Presentation</vt:lpstr>
      <vt:lpstr>Definisi Autisme</vt:lpstr>
      <vt:lpstr>Karakteristik </vt:lpstr>
      <vt:lpstr>PowerPoint Presentation</vt:lpstr>
      <vt:lpstr>PowerPoint Presentation</vt:lpstr>
      <vt:lpstr>Penyebab </vt:lpstr>
      <vt:lpstr>Identifikasi</vt:lpstr>
      <vt:lpstr>Ciri khas dalam mempersepsi dunia</vt:lpstr>
      <vt:lpstr>PowerPoint Presentation</vt:lpstr>
      <vt:lpstr>Dampak Perkembangan</vt:lpstr>
      <vt:lpstr>PowerPoint Presentation</vt:lpstr>
      <vt:lpstr>PowerPoint Presentation</vt:lpstr>
      <vt:lpstr>PowerPoint Presentation</vt:lpstr>
      <vt:lpstr>Gaya belajar Individu ASD</vt:lpstr>
      <vt:lpstr>PowerPoint Presentation</vt:lpstr>
      <vt:lpstr>Autistic Savant</vt:lpstr>
      <vt:lpstr>Intervensi Pendidikan bagi ASD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AUTISME</dc:title>
  <dc:creator>HpMini</dc:creator>
  <cp:lastModifiedBy>May</cp:lastModifiedBy>
  <cp:revision>43</cp:revision>
  <dcterms:created xsi:type="dcterms:W3CDTF">2012-06-21T08:40:48Z</dcterms:created>
  <dcterms:modified xsi:type="dcterms:W3CDTF">2015-06-17T03:13:42Z</dcterms:modified>
</cp:coreProperties>
</file>