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61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pPr/>
              <a:t>5/12/2016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Belajar dan Mengajar Kreatif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Olivia Tjandra Waluya M. Si., Psi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411778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7" y="394480"/>
            <a:ext cx="11908665" cy="73886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Mengajukan Pertanyaan Provokatif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3" y="1287887"/>
            <a:ext cx="11797048" cy="5282730"/>
          </a:xfrm>
        </p:spPr>
        <p:txBody>
          <a:bodyPr>
            <a:noAutofit/>
          </a:bodyPr>
          <a:lstStyle/>
          <a:p>
            <a:r>
              <a:rPr lang="id-ID" sz="2400" dirty="0" smtClean="0"/>
              <a:t>Dapat dilakukan dengan mengajukan pertanyaan misal: mengenai kemungkinan akibat kejadian yang telah terjadi, tidak terjadi; atau membayangkan kemungkinan apabila suatu peristiwa yang tidak terjadi, menjadi kenyataan. </a:t>
            </a:r>
          </a:p>
          <a:p>
            <a:r>
              <a:rPr lang="id-ID" sz="2400" dirty="0" smtClean="0"/>
              <a:t>Misal: 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Apa yang terjadi andaikata Bung Karno dan Bung Hatta tidak memproklamasikan kemerdekaan Indonesia pada tanggal 17 Agustus 1945?</a:t>
            </a:r>
          </a:p>
          <a:p>
            <a:pPr marL="457200" indent="-457200">
              <a:buAutoNum type="alphaLcPeriod"/>
            </a:pPr>
            <a:r>
              <a:rPr lang="id-ID" sz="2400" dirty="0" smtClean="0"/>
              <a:t>Apa yang akan terjadi apabila bencana tsunami terjadi di kota X?</a:t>
            </a:r>
            <a:endParaRPr lang="id-ID" sz="2400" dirty="0"/>
          </a:p>
          <a:p>
            <a:pPr marL="0" indent="0">
              <a:buNone/>
            </a:pPr>
            <a:r>
              <a:rPr lang="id-ID" sz="2400" dirty="0" smtClean="0"/>
              <a:t>Manfaat: </a:t>
            </a:r>
          </a:p>
          <a:p>
            <a:pPr marL="0" indent="0">
              <a:buNone/>
            </a:pPr>
            <a:r>
              <a:rPr lang="id-ID" sz="2400" dirty="0" smtClean="0"/>
              <a:t>Merangsang siswa untuk membuat prediksi, dugaan, dan melahirkan pemikiran mengenai hal-hal yang mungkin terjadi</a:t>
            </a:r>
          </a:p>
          <a:p>
            <a:pPr marL="0" indent="0">
              <a:buNone/>
            </a:pPr>
            <a:r>
              <a:rPr lang="id-ID" sz="2400" dirty="0"/>
              <a:t>M</a:t>
            </a:r>
            <a:r>
              <a:rPr lang="id-ID" sz="2400" dirty="0" smtClean="0"/>
              <a:t>emungkinkan timbulnya pemikiran mengenai penemuan-penemuan baru</a:t>
            </a:r>
          </a:p>
        </p:txBody>
      </p:sp>
    </p:spTree>
    <p:extLst>
      <p:ext uri="{BB962C8B-B14F-4D97-AF65-F5344CB8AC3E}">
        <p14:creationId xmlns:p14="http://schemas.microsoft.com/office/powerpoint/2010/main" xmlns="" val="4811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28" y="339634"/>
            <a:ext cx="9693946" cy="4406102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Memadukan Perkembangan Kognitif (pemikiran) dan Afektif </a:t>
            </a:r>
            <a:br>
              <a:rPr lang="id-ID" dirty="0" smtClean="0"/>
            </a:br>
            <a:r>
              <a:rPr lang="id-ID" dirty="0" smtClean="0"/>
              <a:t>(sikap &amp; perasaan)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2108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Kemampuan Berpikir Kreatif (</a:t>
            </a:r>
            <a:r>
              <a:rPr lang="id-ID" i="1" dirty="0" smtClean="0"/>
              <a:t>Aptitude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3600" dirty="0" smtClean="0"/>
              <a:t>Keterampilan berpikir lancar</a:t>
            </a:r>
          </a:p>
          <a:p>
            <a:pPr marL="457200" indent="-457200">
              <a:buAutoNum type="arabicPeriod"/>
            </a:pPr>
            <a:r>
              <a:rPr lang="id-ID" sz="3600" dirty="0" smtClean="0"/>
              <a:t>Keterampilan berpikir luwes</a:t>
            </a:r>
          </a:p>
          <a:p>
            <a:pPr marL="457200" indent="-457200">
              <a:buAutoNum type="arabicPeriod"/>
            </a:pPr>
            <a:r>
              <a:rPr lang="id-ID" sz="3600" dirty="0" smtClean="0"/>
              <a:t>Keterampilan berpikir orisinal</a:t>
            </a:r>
          </a:p>
          <a:p>
            <a:pPr marL="457200" indent="-457200">
              <a:buAutoNum type="arabicPeriod"/>
            </a:pPr>
            <a:r>
              <a:rPr lang="id-ID" sz="3600" dirty="0" smtClean="0"/>
              <a:t>Keterampilan mengelaborasi/ memperinci</a:t>
            </a:r>
          </a:p>
          <a:p>
            <a:pPr marL="457200" indent="-457200">
              <a:buAutoNum type="arabicPeriod"/>
            </a:pPr>
            <a:r>
              <a:rPr lang="id-ID" sz="3600" dirty="0" smtClean="0"/>
              <a:t>Keterampilan mengevaluasi/ menilai</a:t>
            </a:r>
          </a:p>
          <a:p>
            <a:pPr marL="457200" indent="-457200">
              <a:buAutoNum type="arabicPeriod"/>
            </a:pPr>
            <a:endParaRPr lang="id-ID" sz="3600" dirty="0" smtClean="0"/>
          </a:p>
          <a:p>
            <a:pPr marL="0" indent="0">
              <a:buNone/>
            </a:pP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19155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Afektif/ </a:t>
            </a:r>
            <a:r>
              <a:rPr lang="id-ID" i="1" dirty="0" smtClean="0"/>
              <a:t>non-aptitude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id-ID" sz="3200" dirty="0" smtClean="0"/>
              <a:t>Rasa ingin tahu</a:t>
            </a:r>
          </a:p>
          <a:p>
            <a:pPr marL="457200" indent="-457200">
              <a:buAutoNum type="arabicPeriod"/>
            </a:pPr>
            <a:r>
              <a:rPr lang="id-ID" sz="3200" dirty="0" smtClean="0"/>
              <a:t>Bersifat imajinatif</a:t>
            </a:r>
          </a:p>
          <a:p>
            <a:pPr marL="457200" indent="-457200">
              <a:buAutoNum type="arabicPeriod"/>
            </a:pPr>
            <a:r>
              <a:rPr lang="id-ID" sz="3200" dirty="0" smtClean="0"/>
              <a:t>Merasa tertantang oleh kemajemukan</a:t>
            </a:r>
          </a:p>
          <a:p>
            <a:pPr marL="457200" indent="-457200">
              <a:buAutoNum type="arabicPeriod"/>
            </a:pPr>
            <a:r>
              <a:rPr lang="id-ID" sz="3200" dirty="0" smtClean="0"/>
              <a:t>Berani mengambil resiko</a:t>
            </a:r>
          </a:p>
          <a:p>
            <a:pPr marL="457200" indent="-457200">
              <a:buAutoNum type="arabicPeriod"/>
            </a:pPr>
            <a:r>
              <a:rPr lang="id-ID" sz="3200" dirty="0" smtClean="0"/>
              <a:t>Menghargai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2538753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Menggabungkan Pemikiran Konvergen dan Divergen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2121408"/>
            <a:ext cx="10592671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800" dirty="0" smtClean="0"/>
              <a:t>Contoh: 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Pada p</a:t>
            </a:r>
            <a:r>
              <a:rPr lang="id-ID" sz="3200" dirty="0" smtClean="0"/>
              <a:t>elajaran matematika, siswa disuruh menyelesaikan soal : 6X6=....(divergen)kemudian siswa diminta untuk menuliskan kemungkinan perkalian lain yang hasilnya 36 (konvergen)</a:t>
            </a:r>
          </a:p>
          <a:p>
            <a:pPr marL="457200" indent="-457200">
              <a:buAutoNum type="arabicPeriod"/>
            </a:pPr>
            <a:r>
              <a:rPr lang="id-ID" sz="3200" dirty="0" smtClean="0"/>
              <a:t>Pada pelajaran IPS, siswa diminta untuk memikirkan jalan dari sekolah sampai ke mall yang terdekat dengan sekolah (divergen). Setelah itu mereka diminta menganalisa rute yang paling dekat (konvergen)</a:t>
            </a:r>
          </a:p>
          <a:p>
            <a:pPr marL="457200" indent="-457200">
              <a:buAutoNum type="arabicPeriod"/>
            </a:pPr>
            <a:endParaRPr lang="id-ID" sz="3200" dirty="0" smtClean="0"/>
          </a:p>
          <a:p>
            <a:pPr marL="457200" indent="-457200">
              <a:buAutoNum type="arabicPeriod"/>
            </a:pPr>
            <a:endParaRPr lang="id-ID" sz="3200" dirty="0" smtClean="0"/>
          </a:p>
          <a:p>
            <a:pPr marL="457200" indent="-457200">
              <a:buAutoNum type="arabicPeriod"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3545283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219" y="158061"/>
            <a:ext cx="10058400" cy="1609344"/>
          </a:xfrm>
        </p:spPr>
        <p:txBody>
          <a:bodyPr/>
          <a:lstStyle/>
          <a:p>
            <a:r>
              <a:rPr lang="id-ID" dirty="0" smtClean="0"/>
              <a:t>Menggabungkan Proses Kognitif dan Afektif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91" y="2121408"/>
            <a:ext cx="11103429" cy="4050792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kombinasi berpikir fleksibel dan daya imajinasi: guru meminta siswa melanjutkan cerita atau membuat penyelesaian cerita yang lain dari aslinya.</a:t>
            </a:r>
          </a:p>
          <a:p>
            <a:r>
              <a:rPr lang="id-ID" sz="2800" dirty="0" smtClean="0"/>
              <a:t>Contoh kombinasi berpikir lancar dan rasa ingin tahu: siswa diminta mencari benda- benda yang berbentuk bundar dalam waktu singkat. Setelah itu mereka diminta untuk mencari tahu sifat benda-benda tersebut.</a:t>
            </a:r>
          </a:p>
          <a:p>
            <a:r>
              <a:rPr lang="id-ID" sz="2800" dirty="0" smtClean="0"/>
              <a:t>Contoh kombinasi orisinalitas berpikir dan berani ambil resiko: siswa diminta untuk memikirkan apabila “apabila ia adalah seorang pengusaha, barang apakah yang akan dijualnya?”</a:t>
            </a: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247824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39" y="0"/>
            <a:ext cx="10869604" cy="125403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Kondisi Lingkungan yang Dapat Memupuk Kreativitas Peserta Didik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329" y="1690333"/>
            <a:ext cx="11351623" cy="47235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Peserta didik akan merasa aman dan bebas jika: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Guru dapat menerima kelebihan dan kekurangan peserta didik, dan menghargai mereka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Guru dapat memahami peserta didik  dan memberikan pengertian dengan mencoba menempatkan diri pada sudut pandang anak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Tidak memberikan penilaian terlalu cepat pada peserta didik, dan sebaiknya peserta didiklah yang menilai dirinya sendiri. 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Tetap menerapkan aturan berperilaku dalam masyarakat.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Peserta didik diberi media untuk mengungkapkan perasaannya secara konstruktif, misal melalui gambar atau musik.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353962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Welcoming Question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5400" dirty="0" smtClean="0"/>
              <a:t>Mengapa Belajar dan </a:t>
            </a:r>
          </a:p>
          <a:p>
            <a:pPr marL="0" indent="0" algn="ctr">
              <a:buNone/>
            </a:pPr>
            <a:r>
              <a:rPr lang="id-ID" sz="5400" dirty="0" smtClean="0"/>
              <a:t>Mengajar Kreatif</a:t>
            </a:r>
          </a:p>
          <a:p>
            <a:pPr marL="0" indent="0" algn="ctr">
              <a:buNone/>
            </a:pPr>
            <a:r>
              <a:rPr lang="id-ID" sz="5400" dirty="0" smtClean="0"/>
              <a:t> diperlukan untuk pengajaran pada anak berbakat?</a:t>
            </a:r>
            <a:endParaRPr lang="id-ID" sz="5400" dirty="0"/>
          </a:p>
        </p:txBody>
      </p:sp>
    </p:spTree>
    <p:extLst>
      <p:ext uri="{BB962C8B-B14F-4D97-AF65-F5344CB8AC3E}">
        <p14:creationId xmlns:p14="http://schemas.microsoft.com/office/powerpoint/2010/main" xmlns="" val="3466971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Apa saja yang diperlukan dalam pengajaran yang kreatif?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4000" dirty="0" smtClean="0"/>
              <a:t>Berpikir divergen: </a:t>
            </a:r>
          </a:p>
          <a:p>
            <a:pPr marL="0" indent="0">
              <a:buNone/>
            </a:pPr>
            <a:r>
              <a:rPr lang="id-ID" sz="4000" dirty="0" smtClean="0"/>
              <a:t>proses berpikir macam-macam arah dan    menghasilkan banyak alternatif penyelesaian</a:t>
            </a:r>
          </a:p>
          <a:p>
            <a:r>
              <a:rPr lang="id-ID" sz="4000" dirty="0" smtClean="0"/>
              <a:t>Berpikir konvergen: </a:t>
            </a:r>
          </a:p>
          <a:p>
            <a:pPr marL="0" indent="0">
              <a:buNone/>
            </a:pPr>
            <a:r>
              <a:rPr lang="id-ID" sz="4000" dirty="0" smtClean="0"/>
              <a:t>proses berpikir yang mencari jawaban tunggal yang paling tepat</a:t>
            </a:r>
          </a:p>
          <a:p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xmlns="" val="165463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Lingkungan Kelas yang Merangsang Pemikiran Kreatif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65" y="2404743"/>
            <a:ext cx="11165983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 smtClean="0"/>
              <a:t>1. </a:t>
            </a:r>
            <a:r>
              <a:rPr lang="id-ID" sz="2800" dirty="0" smtClean="0"/>
              <a:t>Memberikan pemanasan berupa aktivitas menarik yang terkait dengan topik yang akan disampaikan</a:t>
            </a:r>
          </a:p>
          <a:p>
            <a:pPr marL="0" indent="0">
              <a:buNone/>
            </a:pPr>
            <a:r>
              <a:rPr lang="id-ID" sz="2800" dirty="0" smtClean="0"/>
              <a:t>2. Pengaturan fisik ruangan yang sesuai dengan aktivitas belajar yang akan dilakukan</a:t>
            </a:r>
          </a:p>
          <a:p>
            <a:pPr marL="0" indent="0">
              <a:buNone/>
            </a:pPr>
            <a:r>
              <a:rPr lang="id-ID" sz="2800" dirty="0" smtClean="0"/>
              <a:t>3. Kesibukan di dalam kelas yang santai dan menyenangkan</a:t>
            </a:r>
          </a:p>
          <a:p>
            <a:pPr marL="0" indent="0">
              <a:buNone/>
            </a:pPr>
            <a:r>
              <a:rPr lang="id-ID" sz="2800" dirty="0" smtClean="0"/>
              <a:t>4. Guru sebagai fasilitator yang lebih memberikan dukungan dan rangsangan kognitif pada siswa daripada kritik semata</a:t>
            </a:r>
          </a:p>
          <a:p>
            <a:pPr marL="0" indent="0">
              <a:buNone/>
            </a:pPr>
            <a:r>
              <a:rPr lang="id-ID" sz="2800" dirty="0" smtClean="0"/>
              <a:t>5. Suasana dalam kelas yang saling menghargai antaranggota kelas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4093159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0"/>
            <a:ext cx="10598411" cy="1609344"/>
          </a:xfrm>
        </p:spPr>
        <p:txBody>
          <a:bodyPr/>
          <a:lstStyle/>
          <a:p>
            <a:r>
              <a:rPr lang="id-ID" dirty="0"/>
              <a:t>G</a:t>
            </a:r>
            <a:r>
              <a:rPr lang="id-ID" dirty="0" smtClean="0"/>
              <a:t>uru sebagai Fasilitator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6" y="1828800"/>
            <a:ext cx="11539470" cy="4752304"/>
          </a:xfrm>
        </p:spPr>
        <p:txBody>
          <a:bodyPr>
            <a:normAutofit/>
          </a:bodyPr>
          <a:lstStyle/>
          <a:p>
            <a:r>
              <a:rPr lang="id-ID" sz="2800" dirty="0" smtClean="0"/>
              <a:t>Mendorong siswa belajar mandiri sebanyak mungkin</a:t>
            </a:r>
          </a:p>
          <a:p>
            <a:r>
              <a:rPr lang="id-ID" sz="2800" dirty="0" smtClean="0"/>
              <a:t>Dapat menerima ide-ide dari semua siswa</a:t>
            </a:r>
          </a:p>
          <a:p>
            <a:r>
              <a:rPr lang="id-ID" sz="2800" dirty="0" smtClean="0"/>
              <a:t>Melatih siswa dan diri sendiri untuk memberikan kritik yang konstruktif, juga penilaian terhadap diri sendiri</a:t>
            </a:r>
          </a:p>
          <a:p>
            <a:r>
              <a:rPr lang="id-ID" sz="2800" dirty="0" smtClean="0"/>
              <a:t>Menghindari celaan dan hukuman terhadap ide-ide tak tidak biasa</a:t>
            </a:r>
          </a:p>
          <a:p>
            <a:r>
              <a:rPr lang="id-ID" sz="2800" dirty="0" smtClean="0"/>
              <a:t>Dapat menerima perbedaan kecepatan belajar siswa, serta kemampuan siswa dalam menghasilkan ide-ide baru</a:t>
            </a:r>
          </a:p>
          <a:p>
            <a:r>
              <a:rPr lang="id-ID" sz="2800" dirty="0" smtClean="0"/>
              <a:t>Tidak membandingkan siswa yang satu dengan yang lainnya</a:t>
            </a:r>
          </a:p>
          <a:p>
            <a:r>
              <a:rPr lang="id-ID" sz="2800" dirty="0" smtClean="0"/>
              <a:t>Sabar menjalani proses belajar dan mengajar di kelas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902860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Cara-Cara Mengajukan dan Merangsang Siswa Bertanya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0198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Teknik Bertanya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Ajukan pertanyaan divergen</a:t>
            </a:r>
          </a:p>
          <a:p>
            <a:r>
              <a:rPr lang="id-ID" sz="3200" dirty="0" smtClean="0"/>
              <a:t>Pertanyaan harus terkait dengan materi yang dipahami siswa </a:t>
            </a:r>
          </a:p>
          <a:p>
            <a:r>
              <a:rPr lang="id-ID" sz="3200" dirty="0" smtClean="0"/>
              <a:t>Pertanyaan mencakup semua tingkat dan kemampuan berpikir (mengumpulkan fakta, merumuskan hipotesis, menguji atau menilai informasi)</a:t>
            </a:r>
          </a:p>
          <a:p>
            <a:pPr marL="0" indent="0"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253766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20" y="180304"/>
            <a:ext cx="10058400" cy="1249251"/>
          </a:xfrm>
        </p:spPr>
        <p:txBody>
          <a:bodyPr/>
          <a:lstStyle/>
          <a:p>
            <a:r>
              <a:rPr lang="id-ID" dirty="0" smtClean="0"/>
              <a:t>Metode Diskusi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622222"/>
            <a:ext cx="11655380" cy="4984639"/>
          </a:xfrm>
        </p:spPr>
        <p:txBody>
          <a:bodyPr>
            <a:noAutofit/>
          </a:bodyPr>
          <a:lstStyle/>
          <a:p>
            <a:r>
              <a:rPr lang="id-ID" sz="2800" dirty="0" smtClean="0"/>
              <a:t>Manfaat: 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Anak mendapat kesempatan untuk mengungkapkan pemikiran secara lisan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Anak dapat belajar berkomunikasi dalam menghadapi suatu masalah</a:t>
            </a:r>
          </a:p>
          <a:p>
            <a:pPr marL="457200" indent="-457200">
              <a:buAutoNum type="arabicPeriod"/>
            </a:pPr>
            <a:r>
              <a:rPr lang="id-ID" sz="2800" dirty="0" smtClean="0"/>
              <a:t>Mengembangkan penalaran, pemikiran kritis dan kreatif, kemampuan memberikan pertimbangan dan penilaian</a:t>
            </a:r>
          </a:p>
          <a:p>
            <a:pPr marL="0" indent="0">
              <a:buNone/>
            </a:pPr>
            <a:r>
              <a:rPr lang="id-ID" sz="2800" dirty="0" smtClean="0"/>
              <a:t>Dalam menggunakan metode ini, guru harus bijak dan tepat saat masuk dalam proses diskusi (untuk merangsang pemikiran siswa, dan menghindari terjadinya dominasi siswa tertentu dan kemacetan saat proses berlangsung).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410878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330" y="154547"/>
            <a:ext cx="10058400" cy="854771"/>
          </a:xfrm>
        </p:spPr>
        <p:txBody>
          <a:bodyPr/>
          <a:lstStyle/>
          <a:p>
            <a:r>
              <a:rPr lang="id-ID" dirty="0" smtClean="0"/>
              <a:t>Metode </a:t>
            </a:r>
            <a:r>
              <a:rPr lang="id-ID" i="1" dirty="0" smtClean="0"/>
              <a:t>Inquiry-Discovery</a:t>
            </a:r>
            <a:endParaRPr lang="id-ID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390919"/>
            <a:ext cx="11603864" cy="4919729"/>
          </a:xfrm>
        </p:spPr>
        <p:txBody>
          <a:bodyPr>
            <a:noAutofit/>
          </a:bodyPr>
          <a:lstStyle/>
          <a:p>
            <a:r>
              <a:rPr lang="id-ID" sz="2400" dirty="0" smtClean="0"/>
              <a:t>Inquiry : Pengajuan pertanyaan, penyelidikan</a:t>
            </a:r>
          </a:p>
          <a:p>
            <a:r>
              <a:rPr lang="id-ID" sz="2400" dirty="0" smtClean="0"/>
              <a:t>Discovery: Penemuan</a:t>
            </a:r>
          </a:p>
          <a:p>
            <a:r>
              <a:rPr lang="id-ID" sz="2400" dirty="0" smtClean="0"/>
              <a:t>Guru perlu menyusun aktivitas yang memancing siswa untuk bertanya (inquiry)</a:t>
            </a:r>
          </a:p>
          <a:p>
            <a:r>
              <a:rPr lang="id-ID" sz="2400" dirty="0" smtClean="0"/>
              <a:t>3 Tahap inquiry: </a:t>
            </a:r>
          </a:p>
          <a:p>
            <a:pPr marL="0" indent="0">
              <a:buNone/>
            </a:pPr>
            <a:r>
              <a:rPr lang="id-ID" sz="2400" dirty="0" smtClean="0"/>
              <a:t>1. Kesadaran akan masalah</a:t>
            </a:r>
          </a:p>
          <a:p>
            <a:pPr marL="0" indent="0">
              <a:buNone/>
            </a:pPr>
            <a:r>
              <a:rPr lang="id-ID" sz="2400" dirty="0" smtClean="0"/>
              <a:t>2. Perumusan masalah</a:t>
            </a:r>
          </a:p>
          <a:p>
            <a:pPr marL="0" indent="0">
              <a:buNone/>
            </a:pPr>
            <a:r>
              <a:rPr lang="id-ID" sz="2400" dirty="0" smtClean="0"/>
              <a:t>3. Mencari / menjajaki</a:t>
            </a:r>
          </a:p>
          <a:p>
            <a:pPr marL="0" indent="0">
              <a:buNone/>
            </a:pPr>
            <a:r>
              <a:rPr lang="id-ID" sz="2400" dirty="0" smtClean="0"/>
              <a:t>Pada metode ini guru berperan sebagai pengarah dan fasilitator yang harus memberikan informasi dan bahan sesuai dengan kebutuhan siswa akan informasi yang relevan dengan tugas</a:t>
            </a:r>
          </a:p>
          <a:p>
            <a:pPr marL="0" indent="0">
              <a:buNone/>
            </a:pPr>
            <a:r>
              <a:rPr lang="id-ID" sz="2400" dirty="0" smtClean="0"/>
              <a:t>Metode ini dapat dilakukan dalam kelompok kecil melalui diskusi dan bermain peran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3681942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91</TotalTime>
  <Words>759</Words>
  <Application>Microsoft Office PowerPoint</Application>
  <PresentationFormat>Custom</PresentationFormat>
  <Paragraphs>83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Wood Type</vt:lpstr>
      <vt:lpstr>Belajar dan Mengajar Kreatif</vt:lpstr>
      <vt:lpstr>Welcoming Question</vt:lpstr>
      <vt:lpstr>Apa saja yang diperlukan dalam pengajaran yang kreatif?</vt:lpstr>
      <vt:lpstr>Lingkungan Kelas yang Merangsang Pemikiran Kreatif</vt:lpstr>
      <vt:lpstr>Guru sebagai Fasilitator</vt:lpstr>
      <vt:lpstr>Cara-Cara Mengajukan dan Merangsang Siswa Bertanya</vt:lpstr>
      <vt:lpstr>Teknik Bertanya</vt:lpstr>
      <vt:lpstr>Metode Diskusi</vt:lpstr>
      <vt:lpstr>Metode Inquiry-Discovery</vt:lpstr>
      <vt:lpstr>Mengajukan Pertanyaan Provokatif</vt:lpstr>
      <vt:lpstr>Memadukan Perkembangan Kognitif (pemikiran) dan Afektif  (sikap &amp; perasaan)</vt:lpstr>
      <vt:lpstr>Ciri-Ciri Kemampuan Berpikir Kreatif (Aptitude)</vt:lpstr>
      <vt:lpstr>Ciri-Ciri Afektif/ non-aptitude</vt:lpstr>
      <vt:lpstr>Menggabungkan Pemikiran Konvergen dan Divergen</vt:lpstr>
      <vt:lpstr>Menggabungkan Proses Kognitif dan Afektif</vt:lpstr>
      <vt:lpstr>Kondisi Lingkungan yang Dapat Memupuk Kreativitas Peserta Didik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Belajar dan Mengajar Kreatif</dc:title>
  <dc:creator>MasterPC</dc:creator>
  <cp:lastModifiedBy>univ_indonusa</cp:lastModifiedBy>
  <cp:revision>11</cp:revision>
  <dcterms:created xsi:type="dcterms:W3CDTF">2016-05-10T06:33:18Z</dcterms:created>
  <dcterms:modified xsi:type="dcterms:W3CDTF">2016-05-12T04:37:49Z</dcterms:modified>
</cp:coreProperties>
</file>