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5215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B795EF-41A2-451C-AB6A-4E730569F14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837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DD5D6B-57E9-4508-A794-626AAD43076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651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5FBDA3-4F1D-439B-A214-6DD4C5B7A26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6207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F14E23-4250-49BD-9DFA-8B38159D5B6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7857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CAB218-4617-4DD0-94FC-A0004051086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4541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1BBB24-7274-4EDC-90D1-86FF2948D97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3539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9049D6-F487-484A-801A-9CF015AD706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778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738E91-AF5D-41F3-91C7-4F98212856F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6461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8AD8D6-BB5F-43C5-B0DF-060781E6A09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2928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16FF98-B72D-40F9-BCF5-45D755C9295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0527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40D989-8130-405B-B1DC-7F01EE8AF78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70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A5D0F3-32F6-41CF-973B-0066216018F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4960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068B42-F41A-4EB3-B5E8-661431CD8C0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1669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BE820A-5748-49B8-99A7-92827D55A48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4912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5813" cy="4529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9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2DD57C-416B-4E16-9030-05F876B9DD2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802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0813" cy="1827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fld id="{FD00ABF7-74BB-4687-91B7-BEF079D15E2F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049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7C5A02-0F72-428A-ACC7-34EDFD50B3E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00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392AA3-EA6B-402B-9012-CA13C182FB9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63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6E7729-83FA-4281-9577-AAC6456590D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457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B24519-D59A-4B3D-AA19-F9F45119B44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894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FDEABE-CFE7-4E9F-88D9-C8348B4E6FA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57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281489-7BD8-4278-955B-2AC291F7BED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73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CC82E4-2572-49B7-BCBC-0634285A405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399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5C9D9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4716463" y="5345113"/>
            <a:ext cx="4425950" cy="1511300"/>
            <a:chOff x="2971" y="3367"/>
            <a:chExt cx="2788" cy="952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 noChangeArrowheads="1"/>
            </p:cNvSpPr>
            <p:nvPr/>
          </p:nvSpPr>
          <p:spPr bwMode="auto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596EDDE1-6D62-4B90-9EE3-381D23405F62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5C9D9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4716463" y="5345113"/>
            <a:ext cx="4425950" cy="1511300"/>
            <a:chOff x="2971" y="3367"/>
            <a:chExt cx="2788" cy="952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 noChangeArrowheads="1"/>
            </p:cNvSpPr>
            <p:nvPr/>
          </p:nvSpPr>
          <p:spPr bwMode="auto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 noChangeArrowheads="1"/>
            </p:cNvSpPr>
            <p:nvPr/>
          </p:nvSpPr>
          <p:spPr bwMode="auto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70813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2818B263-C2B0-4524-B15F-18C76A54DF87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828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700"/>
              <a:t>Materi Pertemuan 10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733800"/>
            <a:ext cx="6400800" cy="1758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0" indent="0"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Olivia Tjandra W., M. Si., Psi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463"/>
            <a:ext cx="8229600" cy="13128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Taksonomi Sasaran Pendidikan Ranah Afektif dari Kratwohl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305800" cy="5732463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Keberbakatan hanya akan tertampil jika ada perpautan dari kemampuan kognitif, kreativitas, dan komitmen terhadap tugas bersifat afektif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Komitmen terhadap tugas bersifat afektif : motivasi, tanggung jawab, mengerjakan dan menyelesaikan tugas, dll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Sikap siswa terhadap matapelajaran, sejauh mana ia dapat menerima dan menghargai yang diajarkan guru, nilai-nilai yang dianut yang menjadi pedoman hidup, membawa dampak terhadap cara dan hasil belajar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9700"/>
            <a:ext cx="8229600" cy="10683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Langkah-Langkah dalam Pendidikan Afektif </a:t>
            </a:r>
            <a:br>
              <a:rPr lang="en-US" sz="3200"/>
            </a:br>
            <a:r>
              <a:rPr lang="en-US" sz="3200"/>
              <a:t>menurut taksonomi Kratwohl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5614988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75"/>
              </a:spcBef>
              <a:buClr>
                <a:srgbClr val="EEC85E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Penerimaan/ pemberian perhatian: anak menjadi peka dan bersedia menerima/ memperhatikan hal-hal tertentu. Misal: mau mendengarkan cerita guru mengenai tokoh perjuangan bangsa</a:t>
            </a:r>
          </a:p>
          <a:p>
            <a:pPr marL="608013" indent="-608013">
              <a:lnSpc>
                <a:spcPct val="80000"/>
              </a:lnSpc>
              <a:spcBef>
                <a:spcPts val="675"/>
              </a:spcBef>
              <a:buClr>
                <a:srgbClr val="EEC85E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Memberi respon: selain menerima, anak juga bersedia memberi respon. Misal: setelah guru bercerita tentang persatuan dan kesatuan bangsa, anak bertanya atau memberi tanggapan</a:t>
            </a:r>
          </a:p>
          <a:p>
            <a:pPr marL="608013" indent="-608013">
              <a:lnSpc>
                <a:spcPct val="80000"/>
              </a:lnSpc>
              <a:spcBef>
                <a:spcPts val="675"/>
              </a:spcBef>
              <a:buClr>
                <a:srgbClr val="EEC85E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700"/>
              <a:t>Menerima nilai: karena merasa sst bermakna, anak menunjukkan komitmen terhadap tugas/ kegiatan. Misal: anak terdorong untuk berkenalan dan bergaul dengan anak-anak dari suku bangsa lain</a:t>
            </a:r>
          </a:p>
          <a:p>
            <a:pPr marL="608013" indent="-608013">
              <a:lnSpc>
                <a:spcPct val="80000"/>
              </a:lnSpc>
              <a:spcBef>
                <a:spcPts val="675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7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Langkah-Langkah dalam Pendidikan Afektif </a:t>
            </a:r>
            <a:br>
              <a:rPr lang="en-US" sz="3200"/>
            </a:br>
            <a:r>
              <a:rPr lang="en-US" sz="3200"/>
              <a:t>menurut taksonomi Kratwohl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153400" cy="5248275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65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Organisasi: Siswa menyusun kumpulan nilai menjadi suatu sistem dengan menentukan hubungan antarnilai dan menentukan yang menjadi prioritas. Misal: siswa mendiskusikan mengenai identitas nasional dan dapat menentukan ciri-ciri yang paling mencerminkan adanya kesatuan dan persatuan bangsa</a:t>
            </a:r>
          </a:p>
          <a:p>
            <a:pPr marL="608013" indent="-608013">
              <a:lnSpc>
                <a:spcPct val="90000"/>
              </a:lnSpc>
              <a:spcBef>
                <a:spcPts val="65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Karakterisasi (perwatakan): nilai telah menjadi bagian dari karakter/ watak siswa. Misal: siswa terbentuk menjadi pribadi yang nasionalis dan mencintai persatuan dan kesatuan bangsa</a:t>
            </a:r>
          </a:p>
          <a:p>
            <a:pPr marL="608013" indent="-608013">
              <a:lnSpc>
                <a:spcPct val="90000"/>
              </a:lnSpc>
              <a:spcBef>
                <a:spcPts val="65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2088"/>
            <a:ext cx="8229600" cy="13128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Model Perilaku Kognitif Afektif </a:t>
            </a:r>
            <a:br>
              <a:rPr lang="en-US" sz="4000"/>
            </a:br>
            <a:r>
              <a:rPr lang="en-US" sz="4000"/>
              <a:t>dari Williams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Model tiga dimensional dari Williams (1970) dirancang untuk membantu guru menentukan tugas-tugas di dalam kelas.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3 dimensi: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Verdan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Mata pelajaran yang biasanya terdapat dalam kurikulum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Verdan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18 strategi guru sebagai cara untuk mencapai perilaku siswa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Verdan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Proses-proses yang diperlukan untuk mengembangkan bakat kreatif anak, meliputi proses kognitif dan afektif.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>
                <a:latin typeface="Wingdings" charset="2"/>
              </a:rPr>
              <a:t></a:t>
            </a:r>
            <a:r>
              <a:rPr lang="en-US" sz="2400"/>
              <a:t> Williams: segi afektif penting terlibat dan tidak dapat dipisahkan dengan segi kognitif dalam belajar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8275"/>
            <a:ext cx="8229600" cy="7032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Dimensi 2: Strategi Guru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305800" cy="5791200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Paradoks: dugaan umum yang belum tentu benar, dugaan atau pengamatan yang saling bertentangan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Atribut: ciri-ciri yang mencerminkan identitas atau lambang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Analogi: kesamaan antara hal-hal, membandingkan satu hal dengan lainnya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Diskrepansi: ketidaksesuaian, ketidakcocokan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Pertanyaan provokatif: pertanyaan menyelidiki untuk mencari arti, mendorong menjajaki pengetahuan/ informasi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EEC85E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Contoh perubahan: menunjukkan dinamika dari hal-hal, memberi kesempatan untuk lakukan perubahan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0175"/>
            <a:ext cx="8229600" cy="7032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Dimensi 2: Strategi Guru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811838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Contoh kebiasaan: dampak dari pikiran yang terikat pada kebiasaan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Penelusuran penjajakan: menggunakan struktur yang dikenal untuk menjajaki struktur lain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Ketrampilan meneliti: menelusuri cara-cara yang pernah dilakukan (penelusuran historis), menyimak keadaan saat ini (deskriptif), meneliti yang terjadi dalam situasi eksperimen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Tenggang rasa terhadap kedwiartian: menyelenggarakan situasi yang menantang untuk berpikir, situasi yang terbuka untuk macam-macam interpretasi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Ungkapan intuitif (menurut firasat): perasaan tentang sesuatu melalui semua indria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Penyesuaian terhadap perkembangan: belajar dari kesalahan, mengembangkan banyak pilihan/ kemungkinan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6063"/>
            <a:ext cx="8229600" cy="7032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Dimensi 2: Strategi Guru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7208838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Mempelajari orang-orang dan proses kreatif: menganalisis ciri-ciri dari tokoh kreatif yang unggul, mempelajari proses kreatif yang menuju ke solusi atau penemuan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Menilai situasi: menentukan akibat atau implikasi dari situasi, menguji gagasan terhadap fakta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Ketrampilan membaca kreatif: dapat menggunakan apa yang telah dibaca, mencetuskan ide-ide melalui membaca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Ketrampilan mendengar kreatif: mendengarkan informasi yang merangsang pemikiran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Ketrampilan menulis kreatif: mengungkapkan gagasan dalam tulisan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EAEAEA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400"/>
              <a:t>Ketrampilan visualisasi: mengungkapkan gagasan dalam bentuk visual, menggambarkan pikiran dan perasaan, menggambarkan pengalaman dengan ilustrasi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69850"/>
            <a:ext cx="8229600" cy="7032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Dimensi 3: Perilaku Siswa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EEC85E"/>
              </a:buClr>
              <a:buSzPct val="70000"/>
              <a:buFont typeface="Wingdings" charset="2"/>
              <a:buChar char="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Kognitif-Intelektual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Verdana" pitchFamily="32" charset="0"/>
            </a:endParaRP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457200" y="1400175"/>
          <a:ext cx="8231188" cy="5515547"/>
        </p:xfrm>
        <a:graphic>
          <a:graphicData uri="http://schemas.openxmlformats.org/drawingml/2006/table">
            <a:tbl>
              <a:tblPr/>
              <a:tblGrid>
                <a:gridCol w="4116388"/>
                <a:gridCol w="41148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Perilaku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Arti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Berpikir lancar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-Menghasilkan banyak jawaban yang relevan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-Arus pemikiran lancar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46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Berpikir luwes (fleksibel)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-Menghasilkan gagasan yang beragam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-Mampu mengubah cara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-arah pemikiran yang berbeda-beda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Berpikir Orisinal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-Memberikan jawaban yang tidak lazim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Berpikir terperinci (elaborasi)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-Mengembangkan dan memperluas gagasan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-Memperinci detil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Verdana" pitchFamily="32" charset="0"/>
                        <a:ea typeface="MS Gothic" charset="-128"/>
                      </a:endParaRP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0175"/>
            <a:ext cx="8229600" cy="7032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Dimensi 3: Perilaku Siswa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838200"/>
            <a:ext cx="82296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EEC85E"/>
              </a:buClr>
              <a:buSzPct val="70000"/>
              <a:buFont typeface="Wingdings" charset="2"/>
              <a:buChar char="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Afektif-Perasaan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/>
        </p:nvGraphicFramePr>
        <p:xfrm>
          <a:off x="457200" y="1600200"/>
          <a:ext cx="8231188" cy="4719130"/>
        </p:xfrm>
        <a:graphic>
          <a:graphicData uri="http://schemas.openxmlformats.org/drawingml/2006/table">
            <a:tbl>
              <a:tblPr/>
              <a:tblGrid>
                <a:gridCol w="4116388"/>
                <a:gridCol w="41148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Perilaku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Arti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1. Mengambil resiko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-Tidak takut gagal/ kritik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-Berani buat dugaan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-Pertahankan pendapat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9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2. Merasakan tantangan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-Cari banyak kemungkinan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-Melihat kekurangan dan kondisi idel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-Melibatkan diri dalam masalah sulit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450"/>
            <a:ext cx="8229600" cy="7032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Dimensi 3: Perilaku Siswa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EAEAEA"/>
                </a:solidFill>
                <a:latin typeface="Arial" charset="0"/>
                <a:ea typeface="MS Gothic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EEC85E"/>
              </a:buClr>
              <a:buSzPct val="70000"/>
              <a:buFont typeface="Wingdings" charset="2"/>
              <a:buChar char="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Afektif-Perasaan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381000" y="1524000"/>
          <a:ext cx="8231188" cy="5029201"/>
        </p:xfrm>
        <a:graphic>
          <a:graphicData uri="http://schemas.openxmlformats.org/drawingml/2006/table">
            <a:tbl>
              <a:tblPr/>
              <a:tblGrid>
                <a:gridCol w="4116388"/>
                <a:gridCol w="4114800"/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3. Rasa ingin tahu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-Mempertanyakan sst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-Bermain dgn gagasan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-Tertarik pada misteri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-Terbuka terhadap situasi yang belum jelas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-Senang jajaki hal baru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4. Imajinasi/ firasat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-Mampu membayangkan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-Merasakan firasat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-Mengimpikan hal yang belum pernah terjadi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Verdana" pitchFamily="32" charset="0"/>
                          <a:ea typeface="MS Gothic" charset="-128"/>
                        </a:rPr>
                        <a:t>-Menjajaki hal-hal di luar kenyataan indrawi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Contoh Kegiatan Belajar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EAEAEA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Kurikulum: Pelajaran Bahasa</a:t>
            </a:r>
          </a:p>
          <a:p>
            <a:pPr marL="341313" indent="-341313">
              <a:spcBef>
                <a:spcPts val="700"/>
              </a:spcBef>
              <a:buClr>
                <a:srgbClr val="EAEAEA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Strategi mengajar: analogi, ketrampilan menelusuri/ meneliti</a:t>
            </a:r>
          </a:p>
          <a:p>
            <a:pPr marL="341313" indent="-341313">
              <a:spcBef>
                <a:spcPts val="700"/>
              </a:spcBef>
              <a:buClr>
                <a:srgbClr val="EAEAEA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Perilaku siswa: berpikir fleksibel (kognitif) dan rasa ingin tahu (afektif)</a:t>
            </a:r>
          </a:p>
          <a:p>
            <a:pPr marL="341313" indent="-341313">
              <a:spcBef>
                <a:spcPts val="700"/>
              </a:spcBef>
              <a:buClr>
                <a:srgbClr val="EAEAEA"/>
              </a:buClr>
              <a:buSzPct val="7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Tugas: Para siswa diminta untuk memilih suatu kata yang tidak diketahui artinya dari suatu cerita yang baru saja dibaca dan mencari sinonimnya di dalam kamus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797</Words>
  <Application>Microsoft Office PowerPoint</Application>
  <PresentationFormat>On-screen Show (4:3)</PresentationFormat>
  <Paragraphs>91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MS Gothic</vt:lpstr>
      <vt:lpstr>Verdana</vt:lpstr>
      <vt:lpstr>Wingdings</vt:lpstr>
      <vt:lpstr>Arial Unicode MS</vt:lpstr>
      <vt:lpstr>Office Theme</vt:lpstr>
      <vt:lpstr>Office Theme</vt:lpstr>
      <vt:lpstr>Materi Pertemuan 10</vt:lpstr>
      <vt:lpstr>Model Perilaku Kognitif Afektif  dari Williams</vt:lpstr>
      <vt:lpstr>Dimensi 2: Strategi Guru</vt:lpstr>
      <vt:lpstr>Dimensi 2: Strategi Guru</vt:lpstr>
      <vt:lpstr>Dimensi 2: Strategi Guru</vt:lpstr>
      <vt:lpstr>Dimensi 3: Perilaku Siswa</vt:lpstr>
      <vt:lpstr>Dimensi 3: Perilaku Siswa</vt:lpstr>
      <vt:lpstr>Dimensi 3: Perilaku Siswa</vt:lpstr>
      <vt:lpstr>Contoh Kegiatan Belajar</vt:lpstr>
      <vt:lpstr>Taksonomi Sasaran Pendidikan Ranah Afektif dari Kratwohl</vt:lpstr>
      <vt:lpstr>Langkah-Langkah dalam Pendidikan Afektif  menurut taksonomi Kratwohl</vt:lpstr>
      <vt:lpstr>Langkah-Langkah dalam Pendidikan Afektif  menurut taksonomi Kratwohl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10</dc:title>
  <dc:creator>User</dc:creator>
  <cp:lastModifiedBy>Windows User</cp:lastModifiedBy>
  <cp:revision>4</cp:revision>
  <cp:lastPrinted>1601-01-01T00:00:00Z</cp:lastPrinted>
  <dcterms:created xsi:type="dcterms:W3CDTF">2008-08-12T00:43:57Z</dcterms:created>
  <dcterms:modified xsi:type="dcterms:W3CDTF">2016-05-14T05:23:34Z</dcterms:modified>
</cp:coreProperties>
</file>