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88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5226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E9A9B1-1E83-4B3A-AE72-B4D7DE0FE01E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537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CE28FD-5325-4DED-A04E-4B340B7B01E5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235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46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6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1A21F2-3995-44DB-A55E-697C73571807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497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B9EACB-522E-4228-B86B-2234B7E0D6BF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823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2D4C26-DE98-4838-89F2-7C011A4DB4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061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07ECF4-1EA9-4956-A169-8135FFFF837E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4123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591FBD-0F00-42E4-ADC4-78F8B871C470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3413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35F513-EBA6-4DFB-8707-CB66F8A4155D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4794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886286-48EC-4D55-A06C-7487CE0B5C3E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7409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BE40E1-9B3F-4BB9-A136-443BD70167A7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56389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889DBB-363E-4900-90C5-73A756A151EA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765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2E0F9B-B1BC-436C-9CA9-AF1D8B2EDE06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5526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3082FC-8D56-48E5-9A6E-5D609F5C9215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4369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64BCF4-20D3-4D44-BAA3-AFDEF55C4C05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5599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45DEB0-03D7-4E53-A5BA-0E2E57FE18CF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86132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92275"/>
            <a:ext cx="7770813" cy="1735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fld id="{F9CE6859-27C7-491F-B57E-B3666FA193BA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89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BDF842-78E6-4BBF-B841-5BC82AB5024D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906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EF397D-86A5-4968-B9EB-8193525EEF25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361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C1A1BD-D970-486C-A00A-9BCAC34887D5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102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1763E4-8148-4283-8A1E-8B5FD68C0342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503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6B89BC-910A-43FE-9F55-C448A2E03486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708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4BF933-B0EA-465C-AC6E-EAFADCB13529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391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5E5320-5456-4867-9292-DA1DF0B2D68E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859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rgbClr val="0077C7"/>
              </a:gs>
              <a:gs pos="100000">
                <a:srgbClr val="0088E4"/>
              </a:gs>
            </a:gsLst>
            <a:lin ang="81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75" y="4267200"/>
            <a:ext cx="9139238" cy="2589213"/>
            <a:chOff x="2" y="2688"/>
            <a:chExt cx="5757" cy="1631"/>
          </a:xfrm>
        </p:grpSpPr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rgbClr val="0068AE"/>
                </a:gs>
                <a:gs pos="100000">
                  <a:srgbClr val="0088E4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3528" y="3715"/>
              <a:ext cx="791" cy="520"/>
              <a:chOff x="3528" y="3715"/>
              <a:chExt cx="791" cy="520"/>
            </a:xfrm>
          </p:grpSpPr>
          <p:sp>
            <p:nvSpPr>
              <p:cNvPr id="1029" name="Oval 5"/>
              <p:cNvSpPr>
                <a:spLocks noChangeArrowheads="1"/>
              </p:cNvSpPr>
              <p:nvPr/>
            </p:nvSpPr>
            <p:spPr bwMode="auto">
              <a:xfrm>
                <a:off x="3687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Oval 6"/>
              <p:cNvSpPr>
                <a:spLocks noChangeArrowheads="1"/>
              </p:cNvSpPr>
              <p:nvPr/>
            </p:nvSpPr>
            <p:spPr bwMode="auto">
              <a:xfrm>
                <a:off x="3727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Oval 7"/>
              <p:cNvSpPr>
                <a:spLocks noChangeArrowheads="1"/>
              </p:cNvSpPr>
              <p:nvPr/>
            </p:nvSpPr>
            <p:spPr bwMode="auto">
              <a:xfrm>
                <a:off x="3783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Oval 8"/>
              <p:cNvSpPr>
                <a:spLocks noChangeArrowheads="1"/>
              </p:cNvSpPr>
              <p:nvPr/>
            </p:nvSpPr>
            <p:spPr bwMode="auto">
              <a:xfrm>
                <a:off x="3823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rgbClr val="0083DB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Oval 9"/>
              <p:cNvSpPr>
                <a:spLocks noChangeArrowheads="1"/>
              </p:cNvSpPr>
              <p:nvPr/>
            </p:nvSpPr>
            <p:spPr bwMode="auto">
              <a:xfrm>
                <a:off x="3857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 noChangeArrowheads="1"/>
              </p:cNvSpPr>
              <p:nvPr/>
            </p:nvSpPr>
            <p:spPr bwMode="auto">
              <a:xfrm>
                <a:off x="3576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 noChangeArrowheads="1"/>
              </p:cNvSpPr>
              <p:nvPr/>
            </p:nvSpPr>
            <p:spPr bwMode="auto">
              <a:xfrm>
                <a:off x="3696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2C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 noChangeArrowheads="1"/>
              </p:cNvSpPr>
              <p:nvPr/>
            </p:nvSpPr>
            <p:spPr bwMode="auto">
              <a:xfrm>
                <a:off x="3528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 noChangeArrowheads="1"/>
              </p:cNvSpPr>
              <p:nvPr/>
            </p:nvSpPr>
            <p:spPr bwMode="auto">
              <a:xfrm>
                <a:off x="3570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 noChangeArrowheads="1"/>
              </p:cNvSpPr>
              <p:nvPr/>
            </p:nvSpPr>
            <p:spPr bwMode="auto">
              <a:xfrm>
                <a:off x="4038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Oval 15"/>
              <p:cNvSpPr>
                <a:spLocks noChangeArrowheads="1"/>
              </p:cNvSpPr>
              <p:nvPr/>
            </p:nvSpPr>
            <p:spPr bwMode="auto">
              <a:xfrm>
                <a:off x="3911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0" name="Group 16"/>
            <p:cNvGrpSpPr>
              <a:grpSpLocks/>
            </p:cNvGrpSpPr>
            <p:nvPr/>
          </p:nvGrpSpPr>
          <p:grpSpPr bwMode="auto">
            <a:xfrm>
              <a:off x="1776" y="3631"/>
              <a:ext cx="1625" cy="682"/>
              <a:chOff x="1776" y="3631"/>
              <a:chExt cx="1625" cy="682"/>
            </a:xfrm>
          </p:grpSpPr>
          <p:sp>
            <p:nvSpPr>
              <p:cNvPr id="1041" name="Oval 17"/>
              <p:cNvSpPr>
                <a:spLocks noChangeArrowheads="1"/>
              </p:cNvSpPr>
              <p:nvPr/>
            </p:nvSpPr>
            <p:spPr bwMode="auto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Oval 18"/>
              <p:cNvSpPr>
                <a:spLocks noChangeArrowheads="1"/>
              </p:cNvSpPr>
              <p:nvPr/>
            </p:nvSpPr>
            <p:spPr bwMode="auto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Oval 19"/>
              <p:cNvSpPr>
                <a:spLocks noChangeArrowheads="1"/>
              </p:cNvSpPr>
              <p:nvPr/>
            </p:nvSpPr>
            <p:spPr bwMode="auto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E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Oval 20"/>
              <p:cNvSpPr>
                <a:spLocks noChangeArrowheads="1"/>
              </p:cNvSpPr>
              <p:nvPr/>
            </p:nvSpPr>
            <p:spPr bwMode="auto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Oval 21"/>
              <p:cNvSpPr>
                <a:spLocks noChangeArrowheads="1"/>
              </p:cNvSpPr>
              <p:nvPr/>
            </p:nvSpPr>
            <p:spPr bwMode="auto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Oval 22"/>
              <p:cNvSpPr>
                <a:spLocks noChangeArrowheads="1"/>
              </p:cNvSpPr>
              <p:nvPr/>
            </p:nvSpPr>
            <p:spPr bwMode="auto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Oval 23"/>
              <p:cNvSpPr>
                <a:spLocks noChangeArrowheads="1"/>
              </p:cNvSpPr>
              <p:nvPr/>
            </p:nvSpPr>
            <p:spPr bwMode="auto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Oval 24"/>
              <p:cNvSpPr>
                <a:spLocks noChangeArrowheads="1"/>
              </p:cNvSpPr>
              <p:nvPr/>
            </p:nvSpPr>
            <p:spPr bwMode="auto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25"/>
              <p:cNvSpPr>
                <a:spLocks noChangeArrowheads="1"/>
              </p:cNvSpPr>
              <p:nvPr/>
            </p:nvSpPr>
            <p:spPr bwMode="auto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26"/>
              <p:cNvSpPr>
                <a:spLocks noChangeArrowheads="1"/>
              </p:cNvSpPr>
              <p:nvPr/>
            </p:nvSpPr>
            <p:spPr bwMode="auto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2C0"/>
                  </a:gs>
                  <a:gs pos="100000">
                    <a:srgbClr val="0088E4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27"/>
              <p:cNvSpPr>
                <a:spLocks noChangeArrowheads="1"/>
              </p:cNvSpPr>
              <p:nvPr/>
            </p:nvSpPr>
            <p:spPr bwMode="auto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28"/>
              <p:cNvSpPr>
                <a:spLocks noChangeArrowheads="1"/>
              </p:cNvSpPr>
              <p:nvPr/>
            </p:nvSpPr>
            <p:spPr bwMode="auto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FBA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29"/>
              <p:cNvSpPr>
                <a:spLocks noChangeArrowheads="1"/>
              </p:cNvSpPr>
              <p:nvPr/>
            </p:nvSpPr>
            <p:spPr bwMode="auto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30"/>
              <p:cNvSpPr>
                <a:spLocks noChangeArrowheads="1"/>
              </p:cNvSpPr>
              <p:nvPr/>
            </p:nvSpPr>
            <p:spPr bwMode="auto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Freeform 31"/>
              <p:cNvSpPr>
                <a:spLocks noChangeArrowheads="1"/>
              </p:cNvSpPr>
              <p:nvPr/>
            </p:nvSpPr>
            <p:spPr bwMode="auto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32"/>
              <p:cNvSpPr>
                <a:spLocks noChangeArrowheads="1"/>
              </p:cNvSpPr>
              <p:nvPr/>
            </p:nvSpPr>
            <p:spPr bwMode="auto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33"/>
              <p:cNvSpPr>
                <a:spLocks noChangeArrowheads="1"/>
              </p:cNvSpPr>
              <p:nvPr/>
            </p:nvSpPr>
            <p:spPr bwMode="auto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Freeform 34"/>
              <p:cNvSpPr>
                <a:spLocks noChangeArrowheads="1"/>
              </p:cNvSpPr>
              <p:nvPr/>
            </p:nvSpPr>
            <p:spPr bwMode="auto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9" name="Group 35"/>
            <p:cNvGrpSpPr>
              <a:grpSpLocks/>
            </p:cNvGrpSpPr>
            <p:nvPr/>
          </p:nvGrpSpPr>
          <p:grpSpPr bwMode="auto">
            <a:xfrm>
              <a:off x="4128" y="3360"/>
              <a:ext cx="1350" cy="820"/>
              <a:chOff x="4128" y="3360"/>
              <a:chExt cx="1350" cy="820"/>
            </a:xfrm>
          </p:grpSpPr>
          <p:sp>
            <p:nvSpPr>
              <p:cNvPr id="1060" name="Freeform 36"/>
              <p:cNvSpPr>
                <a:spLocks noChangeArrowheads="1"/>
              </p:cNvSpPr>
              <p:nvPr/>
            </p:nvSpPr>
            <p:spPr bwMode="auto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Freeform 37"/>
              <p:cNvSpPr>
                <a:spLocks noChangeArrowheads="1"/>
              </p:cNvSpPr>
              <p:nvPr/>
            </p:nvSpPr>
            <p:spPr bwMode="auto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Freeform 38"/>
              <p:cNvSpPr>
                <a:spLocks noChangeArrowheads="1"/>
              </p:cNvSpPr>
              <p:nvPr/>
            </p:nvSpPr>
            <p:spPr bwMode="auto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E8EE4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Freeform 39"/>
              <p:cNvSpPr>
                <a:spLocks noChangeArrowheads="1"/>
              </p:cNvSpPr>
              <p:nvPr/>
            </p:nvSpPr>
            <p:spPr bwMode="auto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Freeform 40"/>
              <p:cNvSpPr>
                <a:spLocks noChangeArrowheads="1"/>
              </p:cNvSpPr>
              <p:nvPr/>
            </p:nvSpPr>
            <p:spPr bwMode="auto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Freeform 41"/>
              <p:cNvSpPr>
                <a:spLocks noChangeArrowheads="1"/>
              </p:cNvSpPr>
              <p:nvPr/>
            </p:nvSpPr>
            <p:spPr bwMode="auto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Freeform 42"/>
              <p:cNvSpPr>
                <a:spLocks noChangeArrowheads="1"/>
              </p:cNvSpPr>
              <p:nvPr/>
            </p:nvSpPr>
            <p:spPr bwMode="auto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Freeform 43"/>
              <p:cNvSpPr>
                <a:spLocks noChangeArrowheads="1"/>
              </p:cNvSpPr>
              <p:nvPr/>
            </p:nvSpPr>
            <p:spPr bwMode="auto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Freeform 44"/>
              <p:cNvSpPr>
                <a:spLocks noChangeArrowheads="1"/>
              </p:cNvSpPr>
              <p:nvPr/>
            </p:nvSpPr>
            <p:spPr bwMode="auto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78BE3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Freeform 45"/>
              <p:cNvSpPr>
                <a:spLocks noChangeArrowheads="1"/>
              </p:cNvSpPr>
              <p:nvPr/>
            </p:nvSpPr>
            <p:spPr bwMode="auto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Freeform 46"/>
              <p:cNvSpPr>
                <a:spLocks noChangeArrowheads="1"/>
              </p:cNvSpPr>
              <p:nvPr/>
            </p:nvSpPr>
            <p:spPr bwMode="auto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Oval 47"/>
              <p:cNvSpPr>
                <a:spLocks noChangeArrowheads="1"/>
              </p:cNvSpPr>
              <p:nvPr/>
            </p:nvSpPr>
            <p:spPr bwMode="auto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Oval 48"/>
              <p:cNvSpPr>
                <a:spLocks noChangeArrowheads="1"/>
              </p:cNvSpPr>
              <p:nvPr/>
            </p:nvSpPr>
            <p:spPr bwMode="auto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Oval 49"/>
              <p:cNvSpPr>
                <a:spLocks noChangeArrowheads="1"/>
              </p:cNvSpPr>
              <p:nvPr/>
            </p:nvSpPr>
            <p:spPr bwMode="auto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Oval 50"/>
              <p:cNvSpPr>
                <a:spLocks noChangeArrowheads="1"/>
              </p:cNvSpPr>
              <p:nvPr/>
            </p:nvSpPr>
            <p:spPr bwMode="auto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Oval 51"/>
              <p:cNvSpPr>
                <a:spLocks noChangeArrowheads="1"/>
              </p:cNvSpPr>
              <p:nvPr/>
            </p:nvSpPr>
            <p:spPr bwMode="auto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Oval 52"/>
              <p:cNvSpPr>
                <a:spLocks noChangeArrowheads="1"/>
              </p:cNvSpPr>
              <p:nvPr/>
            </p:nvSpPr>
            <p:spPr bwMode="auto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rgbClr val="0083DB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77" name="Group 53"/>
            <p:cNvGrpSpPr>
              <a:grpSpLocks/>
            </p:cNvGrpSpPr>
            <p:nvPr/>
          </p:nvGrpSpPr>
          <p:grpSpPr bwMode="auto">
            <a:xfrm>
              <a:off x="5280" y="3024"/>
              <a:ext cx="424" cy="257"/>
              <a:chOff x="5280" y="3024"/>
              <a:chExt cx="424" cy="257"/>
            </a:xfrm>
          </p:grpSpPr>
          <p:sp>
            <p:nvSpPr>
              <p:cNvPr id="1078" name="Freeform 54"/>
              <p:cNvSpPr>
                <a:spLocks noChangeArrowheads="1"/>
              </p:cNvSpPr>
              <p:nvPr/>
            </p:nvSpPr>
            <p:spPr bwMode="auto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Freeform 55"/>
              <p:cNvSpPr>
                <a:spLocks noChangeArrowheads="1"/>
              </p:cNvSpPr>
              <p:nvPr/>
            </p:nvSpPr>
            <p:spPr bwMode="auto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Freeform 56"/>
              <p:cNvSpPr>
                <a:spLocks noChangeArrowheads="1"/>
              </p:cNvSpPr>
              <p:nvPr/>
            </p:nvSpPr>
            <p:spPr bwMode="auto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Freeform 57"/>
              <p:cNvSpPr>
                <a:spLocks noChangeArrowheads="1"/>
              </p:cNvSpPr>
              <p:nvPr/>
            </p:nvSpPr>
            <p:spPr bwMode="auto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Freeform 58"/>
              <p:cNvSpPr>
                <a:spLocks noChangeArrowheads="1"/>
              </p:cNvSpPr>
              <p:nvPr/>
            </p:nvSpPr>
            <p:spPr bwMode="auto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Freeform 59"/>
              <p:cNvSpPr>
                <a:spLocks noChangeArrowheads="1"/>
              </p:cNvSpPr>
              <p:nvPr/>
            </p:nvSpPr>
            <p:spPr bwMode="auto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Freeform 60"/>
              <p:cNvSpPr>
                <a:spLocks noChangeArrowheads="1"/>
              </p:cNvSpPr>
              <p:nvPr/>
            </p:nvSpPr>
            <p:spPr bwMode="auto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8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6" cy="131"/>
                <a:chOff x="5381" y="3085"/>
                <a:chExt cx="226" cy="131"/>
              </a:xfrm>
            </p:grpSpPr>
            <p:sp>
              <p:nvSpPr>
                <p:cNvPr id="1086" name="Oval 62"/>
                <p:cNvSpPr>
                  <a:spLocks noChangeArrowheads="1"/>
                </p:cNvSpPr>
                <p:nvPr/>
              </p:nvSpPr>
              <p:spPr bwMode="auto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Oval 63"/>
                <p:cNvSpPr>
                  <a:spLocks noChangeArrowheads="1"/>
                </p:cNvSpPr>
                <p:nvPr/>
              </p:nvSpPr>
              <p:spPr bwMode="auto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Oval 64"/>
                <p:cNvSpPr>
                  <a:spLocks noChangeArrowheads="1"/>
                </p:cNvSpPr>
                <p:nvPr/>
              </p:nvSpPr>
              <p:spPr bwMode="auto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Oval 65"/>
                <p:cNvSpPr>
                  <a:spLocks noChangeArrowheads="1"/>
                </p:cNvSpPr>
                <p:nvPr/>
              </p:nvSpPr>
              <p:spPr bwMode="auto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90" name="Rectangle 6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91" name="Rectangle 6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 Unicode MS" charset="0"/>
              </a:defRPr>
            </a:lvl1pPr>
          </a:lstStyle>
          <a:p>
            <a:fld id="{DF70E1AC-063F-436C-AF44-9446752D5174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3175" y="4267200"/>
            <a:ext cx="9139238" cy="2589213"/>
            <a:chOff x="2" y="2688"/>
            <a:chExt cx="5757" cy="1631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rgbClr val="0068AE"/>
                </a:gs>
                <a:gs pos="100000">
                  <a:srgbClr val="0088E4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3528" y="3715"/>
              <a:ext cx="791" cy="520"/>
              <a:chOff x="3528" y="3715"/>
              <a:chExt cx="791" cy="520"/>
            </a:xfrm>
          </p:grpSpPr>
          <p:sp>
            <p:nvSpPr>
              <p:cNvPr id="2052" name="Oval 4"/>
              <p:cNvSpPr>
                <a:spLocks noChangeArrowheads="1"/>
              </p:cNvSpPr>
              <p:nvPr/>
            </p:nvSpPr>
            <p:spPr bwMode="auto">
              <a:xfrm>
                <a:off x="3687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3727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3783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3823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rgbClr val="0083DB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3857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Freeform 9"/>
              <p:cNvSpPr>
                <a:spLocks noChangeArrowheads="1"/>
              </p:cNvSpPr>
              <p:nvPr/>
            </p:nvSpPr>
            <p:spPr bwMode="auto">
              <a:xfrm>
                <a:off x="3576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Freeform 10"/>
              <p:cNvSpPr>
                <a:spLocks noChangeArrowheads="1"/>
              </p:cNvSpPr>
              <p:nvPr/>
            </p:nvSpPr>
            <p:spPr bwMode="auto">
              <a:xfrm>
                <a:off x="3696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2C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Freeform 11"/>
              <p:cNvSpPr>
                <a:spLocks noChangeArrowheads="1"/>
              </p:cNvSpPr>
              <p:nvPr/>
            </p:nvSpPr>
            <p:spPr bwMode="auto">
              <a:xfrm>
                <a:off x="3528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 noChangeArrowheads="1"/>
              </p:cNvSpPr>
              <p:nvPr/>
            </p:nvSpPr>
            <p:spPr bwMode="auto">
              <a:xfrm>
                <a:off x="3570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Freeform 13"/>
              <p:cNvSpPr>
                <a:spLocks noChangeArrowheads="1"/>
              </p:cNvSpPr>
              <p:nvPr/>
            </p:nvSpPr>
            <p:spPr bwMode="auto">
              <a:xfrm>
                <a:off x="4038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3911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3" name="Group 15"/>
            <p:cNvGrpSpPr>
              <a:grpSpLocks/>
            </p:cNvGrpSpPr>
            <p:nvPr/>
          </p:nvGrpSpPr>
          <p:grpSpPr bwMode="auto">
            <a:xfrm>
              <a:off x="1776" y="3631"/>
              <a:ext cx="1625" cy="682"/>
              <a:chOff x="1776" y="3631"/>
              <a:chExt cx="1625" cy="682"/>
            </a:xfrm>
          </p:grpSpPr>
          <p:sp>
            <p:nvSpPr>
              <p:cNvPr id="2064" name="Oval 16"/>
              <p:cNvSpPr>
                <a:spLocks noChangeArrowheads="1"/>
              </p:cNvSpPr>
              <p:nvPr/>
            </p:nvSpPr>
            <p:spPr bwMode="auto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Oval 17"/>
              <p:cNvSpPr>
                <a:spLocks noChangeArrowheads="1"/>
              </p:cNvSpPr>
              <p:nvPr/>
            </p:nvSpPr>
            <p:spPr bwMode="auto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Oval 18"/>
              <p:cNvSpPr>
                <a:spLocks noChangeArrowheads="1"/>
              </p:cNvSpPr>
              <p:nvPr/>
            </p:nvSpPr>
            <p:spPr bwMode="auto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E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Oval 19"/>
              <p:cNvSpPr>
                <a:spLocks noChangeArrowheads="1"/>
              </p:cNvSpPr>
              <p:nvPr/>
            </p:nvSpPr>
            <p:spPr bwMode="auto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Oval 20"/>
              <p:cNvSpPr>
                <a:spLocks noChangeArrowheads="1"/>
              </p:cNvSpPr>
              <p:nvPr/>
            </p:nvSpPr>
            <p:spPr bwMode="auto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Oval 21"/>
              <p:cNvSpPr>
                <a:spLocks noChangeArrowheads="1"/>
              </p:cNvSpPr>
              <p:nvPr/>
            </p:nvSpPr>
            <p:spPr bwMode="auto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Oval 22"/>
              <p:cNvSpPr>
                <a:spLocks noChangeArrowheads="1"/>
              </p:cNvSpPr>
              <p:nvPr/>
            </p:nvSpPr>
            <p:spPr bwMode="auto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Oval 23"/>
              <p:cNvSpPr>
                <a:spLocks noChangeArrowheads="1"/>
              </p:cNvSpPr>
              <p:nvPr/>
            </p:nvSpPr>
            <p:spPr bwMode="auto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Freeform 24"/>
              <p:cNvSpPr>
                <a:spLocks noChangeArrowheads="1"/>
              </p:cNvSpPr>
              <p:nvPr/>
            </p:nvSpPr>
            <p:spPr bwMode="auto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Freeform 25"/>
              <p:cNvSpPr>
                <a:spLocks noChangeArrowheads="1"/>
              </p:cNvSpPr>
              <p:nvPr/>
            </p:nvSpPr>
            <p:spPr bwMode="auto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2C0"/>
                  </a:gs>
                  <a:gs pos="100000">
                    <a:srgbClr val="0088E4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Freeform 26"/>
              <p:cNvSpPr>
                <a:spLocks noChangeArrowheads="1"/>
              </p:cNvSpPr>
              <p:nvPr/>
            </p:nvSpPr>
            <p:spPr bwMode="auto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Freeform 27"/>
              <p:cNvSpPr>
                <a:spLocks noChangeArrowheads="1"/>
              </p:cNvSpPr>
              <p:nvPr/>
            </p:nvSpPr>
            <p:spPr bwMode="auto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FBA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Freeform 28"/>
              <p:cNvSpPr>
                <a:spLocks noChangeArrowheads="1"/>
              </p:cNvSpPr>
              <p:nvPr/>
            </p:nvSpPr>
            <p:spPr bwMode="auto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Freeform 29"/>
              <p:cNvSpPr>
                <a:spLocks noChangeArrowheads="1"/>
              </p:cNvSpPr>
              <p:nvPr/>
            </p:nvSpPr>
            <p:spPr bwMode="auto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Freeform 30"/>
              <p:cNvSpPr>
                <a:spLocks noChangeArrowheads="1"/>
              </p:cNvSpPr>
              <p:nvPr/>
            </p:nvSpPr>
            <p:spPr bwMode="auto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Freeform 31"/>
              <p:cNvSpPr>
                <a:spLocks noChangeArrowheads="1"/>
              </p:cNvSpPr>
              <p:nvPr/>
            </p:nvSpPr>
            <p:spPr bwMode="auto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Freeform 32"/>
              <p:cNvSpPr>
                <a:spLocks noChangeArrowheads="1"/>
              </p:cNvSpPr>
              <p:nvPr/>
            </p:nvSpPr>
            <p:spPr bwMode="auto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Freeform 33"/>
              <p:cNvSpPr>
                <a:spLocks noChangeArrowheads="1"/>
              </p:cNvSpPr>
              <p:nvPr/>
            </p:nvSpPr>
            <p:spPr bwMode="auto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2" name="Group 34"/>
            <p:cNvGrpSpPr>
              <a:grpSpLocks/>
            </p:cNvGrpSpPr>
            <p:nvPr/>
          </p:nvGrpSpPr>
          <p:grpSpPr bwMode="auto">
            <a:xfrm>
              <a:off x="4128" y="3360"/>
              <a:ext cx="1350" cy="820"/>
              <a:chOff x="4128" y="3360"/>
              <a:chExt cx="1350" cy="820"/>
            </a:xfrm>
          </p:grpSpPr>
          <p:sp>
            <p:nvSpPr>
              <p:cNvPr id="2083" name="Freeform 35"/>
              <p:cNvSpPr>
                <a:spLocks noChangeArrowheads="1"/>
              </p:cNvSpPr>
              <p:nvPr/>
            </p:nvSpPr>
            <p:spPr bwMode="auto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4" name="Freeform 36"/>
              <p:cNvSpPr>
                <a:spLocks noChangeArrowheads="1"/>
              </p:cNvSpPr>
              <p:nvPr/>
            </p:nvSpPr>
            <p:spPr bwMode="auto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5" name="Freeform 37"/>
              <p:cNvSpPr>
                <a:spLocks noChangeArrowheads="1"/>
              </p:cNvSpPr>
              <p:nvPr/>
            </p:nvSpPr>
            <p:spPr bwMode="auto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E8EE4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6" name="Freeform 38"/>
              <p:cNvSpPr>
                <a:spLocks noChangeArrowheads="1"/>
              </p:cNvSpPr>
              <p:nvPr/>
            </p:nvSpPr>
            <p:spPr bwMode="auto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7" name="Freeform 39"/>
              <p:cNvSpPr>
                <a:spLocks noChangeArrowheads="1"/>
              </p:cNvSpPr>
              <p:nvPr/>
            </p:nvSpPr>
            <p:spPr bwMode="auto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8" name="Freeform 40"/>
              <p:cNvSpPr>
                <a:spLocks noChangeArrowheads="1"/>
              </p:cNvSpPr>
              <p:nvPr/>
            </p:nvSpPr>
            <p:spPr bwMode="auto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" name="Freeform 41"/>
              <p:cNvSpPr>
                <a:spLocks noChangeArrowheads="1"/>
              </p:cNvSpPr>
              <p:nvPr/>
            </p:nvSpPr>
            <p:spPr bwMode="auto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" name="Freeform 42"/>
              <p:cNvSpPr>
                <a:spLocks noChangeArrowheads="1"/>
              </p:cNvSpPr>
              <p:nvPr/>
            </p:nvSpPr>
            <p:spPr bwMode="auto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1" name="Freeform 43"/>
              <p:cNvSpPr>
                <a:spLocks noChangeArrowheads="1"/>
              </p:cNvSpPr>
              <p:nvPr/>
            </p:nvSpPr>
            <p:spPr bwMode="auto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78BE3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2" name="Freeform 44"/>
              <p:cNvSpPr>
                <a:spLocks noChangeArrowheads="1"/>
              </p:cNvSpPr>
              <p:nvPr/>
            </p:nvSpPr>
            <p:spPr bwMode="auto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3" name="Freeform 45"/>
              <p:cNvSpPr>
                <a:spLocks noChangeArrowheads="1"/>
              </p:cNvSpPr>
              <p:nvPr/>
            </p:nvSpPr>
            <p:spPr bwMode="auto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4" name="Oval 46"/>
              <p:cNvSpPr>
                <a:spLocks noChangeArrowheads="1"/>
              </p:cNvSpPr>
              <p:nvPr/>
            </p:nvSpPr>
            <p:spPr bwMode="auto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5" name="Oval 47"/>
              <p:cNvSpPr>
                <a:spLocks noChangeArrowheads="1"/>
              </p:cNvSpPr>
              <p:nvPr/>
            </p:nvSpPr>
            <p:spPr bwMode="auto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" name="Oval 48"/>
              <p:cNvSpPr>
                <a:spLocks noChangeArrowheads="1"/>
              </p:cNvSpPr>
              <p:nvPr/>
            </p:nvSpPr>
            <p:spPr bwMode="auto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" name="Oval 49"/>
              <p:cNvSpPr>
                <a:spLocks noChangeArrowheads="1"/>
              </p:cNvSpPr>
              <p:nvPr/>
            </p:nvSpPr>
            <p:spPr bwMode="auto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" name="Oval 50"/>
              <p:cNvSpPr>
                <a:spLocks noChangeArrowheads="1"/>
              </p:cNvSpPr>
              <p:nvPr/>
            </p:nvSpPr>
            <p:spPr bwMode="auto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" name="Oval 51"/>
              <p:cNvSpPr>
                <a:spLocks noChangeArrowheads="1"/>
              </p:cNvSpPr>
              <p:nvPr/>
            </p:nvSpPr>
            <p:spPr bwMode="auto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rgbClr val="0083DB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00" name="Group 52"/>
            <p:cNvGrpSpPr>
              <a:grpSpLocks/>
            </p:cNvGrpSpPr>
            <p:nvPr/>
          </p:nvGrpSpPr>
          <p:grpSpPr bwMode="auto">
            <a:xfrm>
              <a:off x="5280" y="3024"/>
              <a:ext cx="424" cy="257"/>
              <a:chOff x="5280" y="3024"/>
              <a:chExt cx="424" cy="257"/>
            </a:xfrm>
          </p:grpSpPr>
          <p:sp>
            <p:nvSpPr>
              <p:cNvPr id="2101" name="Freeform 53"/>
              <p:cNvSpPr>
                <a:spLocks noChangeArrowheads="1"/>
              </p:cNvSpPr>
              <p:nvPr/>
            </p:nvSpPr>
            <p:spPr bwMode="auto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" name="Freeform 54"/>
              <p:cNvSpPr>
                <a:spLocks noChangeArrowheads="1"/>
              </p:cNvSpPr>
              <p:nvPr/>
            </p:nvSpPr>
            <p:spPr bwMode="auto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3" name="Freeform 55"/>
              <p:cNvSpPr>
                <a:spLocks noChangeArrowheads="1"/>
              </p:cNvSpPr>
              <p:nvPr/>
            </p:nvSpPr>
            <p:spPr bwMode="auto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4" name="Freeform 56"/>
              <p:cNvSpPr>
                <a:spLocks noChangeArrowheads="1"/>
              </p:cNvSpPr>
              <p:nvPr/>
            </p:nvSpPr>
            <p:spPr bwMode="auto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5" name="Freeform 57"/>
              <p:cNvSpPr>
                <a:spLocks noChangeArrowheads="1"/>
              </p:cNvSpPr>
              <p:nvPr/>
            </p:nvSpPr>
            <p:spPr bwMode="auto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6" name="Freeform 58"/>
              <p:cNvSpPr>
                <a:spLocks noChangeArrowheads="1"/>
              </p:cNvSpPr>
              <p:nvPr/>
            </p:nvSpPr>
            <p:spPr bwMode="auto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7" name="Freeform 59"/>
              <p:cNvSpPr>
                <a:spLocks noChangeArrowheads="1"/>
              </p:cNvSpPr>
              <p:nvPr/>
            </p:nvSpPr>
            <p:spPr bwMode="auto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08" name="Group 60"/>
              <p:cNvGrpSpPr>
                <a:grpSpLocks/>
              </p:cNvGrpSpPr>
              <p:nvPr/>
            </p:nvGrpSpPr>
            <p:grpSpPr bwMode="auto">
              <a:xfrm>
                <a:off x="5381" y="3085"/>
                <a:ext cx="226" cy="131"/>
                <a:chOff x="5381" y="3085"/>
                <a:chExt cx="226" cy="131"/>
              </a:xfrm>
            </p:grpSpPr>
            <p:sp>
              <p:nvSpPr>
                <p:cNvPr id="2109" name="Oval 61"/>
                <p:cNvSpPr>
                  <a:spLocks noChangeArrowheads="1"/>
                </p:cNvSpPr>
                <p:nvPr/>
              </p:nvSpPr>
              <p:spPr bwMode="auto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0" name="Oval 62"/>
                <p:cNvSpPr>
                  <a:spLocks noChangeArrowheads="1"/>
                </p:cNvSpPr>
                <p:nvPr/>
              </p:nvSpPr>
              <p:spPr bwMode="auto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1" name="Oval 63"/>
                <p:cNvSpPr>
                  <a:spLocks noChangeArrowheads="1"/>
                </p:cNvSpPr>
                <p:nvPr/>
              </p:nvSpPr>
              <p:spPr bwMode="auto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2" name="Oval 64"/>
                <p:cNvSpPr>
                  <a:spLocks noChangeArrowheads="1"/>
                </p:cNvSpPr>
                <p:nvPr/>
              </p:nvSpPr>
              <p:spPr bwMode="auto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113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92275"/>
            <a:ext cx="7770813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114" name="Rectangle 66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2115" name="Rectangle 67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2116" name="Rectangle 6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cs typeface="Arial Unicode MS" charset="0"/>
              </a:defRPr>
            </a:lvl1pPr>
          </a:lstStyle>
          <a:p>
            <a:fld id="{CC9EDBFE-B64D-4313-90B0-9A2337ABC974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2117" name="Rectangle 6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36600"/>
            <a:ext cx="7772400" cy="2105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Materi Pertemuan 11:</a:t>
            </a:r>
            <a:br>
              <a:rPr lang="en-US"/>
            </a:br>
            <a:r>
              <a:rPr lang="en-US"/>
              <a:t> Pendidikan dan Kurikulum </a:t>
            </a:r>
            <a:br>
              <a:rPr lang="en-US"/>
            </a:br>
            <a:r>
              <a:rPr lang="en-US"/>
              <a:t>yang Berdiferensiasi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295400" y="3733800"/>
            <a:ext cx="6400800" cy="17589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Psikologi Anak Berbakat</a:t>
            </a:r>
          </a:p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/>
          </a:p>
          <a:p>
            <a:pPr marL="0" indent="0"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Olivia Tjandra W., M. Si., Psi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1925"/>
            <a:ext cx="8229600" cy="13731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/>
              <a:t>Kegiatan Kurikuler </a:t>
            </a:r>
            <a:br>
              <a:rPr lang="en-US" sz="3200"/>
            </a:br>
            <a:r>
              <a:rPr lang="en-US" sz="3200"/>
              <a:t>untuk Anak Berbakat </a:t>
            </a:r>
            <a:br>
              <a:rPr lang="en-US" sz="3200"/>
            </a:br>
            <a:r>
              <a:rPr lang="en-US" sz="2000"/>
              <a:t>(Kaplan dalam Munandar, 2000)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48188"/>
          </a:xfrm>
          <a:ln/>
        </p:spPr>
        <p:txBody>
          <a:bodyPr/>
          <a:lstStyle/>
          <a:p>
            <a:pPr marL="608013" indent="-608013">
              <a:lnSpc>
                <a:spcPct val="90000"/>
              </a:lnSpc>
              <a:buClr>
                <a:srgbClr val="FFFFFF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Penggunaan sumber-sumber dari tingkat yang berbeda dari biasa</a:t>
            </a:r>
          </a:p>
          <a:p>
            <a:pPr marL="608013" indent="-608013">
              <a:lnSpc>
                <a:spcPct val="90000"/>
              </a:lnSpc>
              <a:buClr>
                <a:srgbClr val="FFFFFF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Jenis sumber yang tersedia</a:t>
            </a:r>
          </a:p>
          <a:p>
            <a:pPr marL="608013" indent="-608013">
              <a:lnSpc>
                <a:spcPct val="90000"/>
              </a:lnSpc>
              <a:buClr>
                <a:srgbClr val="FFFFFF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Waktu lebih lama untuk belajar</a:t>
            </a:r>
          </a:p>
          <a:p>
            <a:pPr marL="608013" indent="-608013">
              <a:lnSpc>
                <a:spcPct val="90000"/>
              </a:lnSpc>
              <a:buClr>
                <a:srgbClr val="FFFFFF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Menciptakan sesuatu yang baru</a:t>
            </a:r>
          </a:p>
          <a:p>
            <a:pPr marL="608013" indent="-608013">
              <a:lnSpc>
                <a:spcPct val="90000"/>
              </a:lnSpc>
              <a:buClr>
                <a:srgbClr val="FFFFFF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Pendalaman pada bidang tertentu</a:t>
            </a:r>
          </a:p>
          <a:p>
            <a:pPr marL="608013" indent="-608013">
              <a:lnSpc>
                <a:spcPct val="90000"/>
              </a:lnSpc>
              <a:buClr>
                <a:srgbClr val="FFFFFF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Transfer dan menerapkan apa yang telah dipelajari ke bidang-bidang lain/ baru yang lebih mengandung tantangan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1925"/>
            <a:ext cx="8229600" cy="13731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/>
              <a:t>Kegiatan Kurikuler </a:t>
            </a:r>
            <a:br>
              <a:rPr lang="en-US" sz="3200"/>
            </a:br>
            <a:r>
              <a:rPr lang="en-US" sz="3200"/>
              <a:t>untuk Anak Berbakat </a:t>
            </a:r>
            <a:br>
              <a:rPr lang="en-US" sz="3200"/>
            </a:br>
            <a:r>
              <a:rPr lang="en-US" sz="2000"/>
              <a:t>(Kaplan dalam Munandar, 2000)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229600" cy="4144963"/>
          </a:xfrm>
          <a:ln/>
        </p:spPr>
        <p:txBody>
          <a:bodyPr/>
          <a:lstStyle/>
          <a:p>
            <a:pPr marL="608013" indent="-608013">
              <a:buClr>
                <a:srgbClr val="FFFFFF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Merumuskan generalisasi yang baru</a:t>
            </a:r>
          </a:p>
          <a:p>
            <a:pPr marL="608013" indent="-608013">
              <a:buClr>
                <a:srgbClr val="FFFFFF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Pengembangan proses-proses kognitif yang lebih tinggi</a:t>
            </a:r>
          </a:p>
          <a:p>
            <a:pPr marL="608013" indent="-608013">
              <a:buClr>
                <a:srgbClr val="FFFFFF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Menyusun dan merencanakan suatu rencana studi</a:t>
            </a:r>
          </a:p>
          <a:p>
            <a:pPr marL="608013" indent="-608013">
              <a:buClr>
                <a:srgbClr val="FFFFFF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Pertumbuhan pribadi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2088"/>
            <a:ext cx="8229600" cy="581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/>
              <a:t>Penerapan Kurikulum Berdiferensiasi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229600" cy="6427788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Materi: Kurikulum berdiferensiasi mempertimbangkan perbedaan individual dalam bakat, minat, kemampuan, yaitu dengan memungkinkan pemerkayaan horisontal dan vertikal. Hendaknya minat siswa diperhatikan dan digunakan pendekatan mutidisipliner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Proses: Guru menggunakan teknik-teknik kreatif dan model belajar mengajar yang sesuai. 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Produk: produk berdiferensiasi dapat bersifat lisan, tulisan, visual, kinestetik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Format tugas belajar: ada 3 komponen yi: materi yang dipelajari, ketrampilan/ pemikiran yang dilatih, dan produk yang diharapkan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Program membaca bagi anak berbakat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800"/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58738"/>
            <a:ext cx="8229600" cy="13128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/>
              <a:t>Kurikulum berdiferensiasi:</a:t>
            </a:r>
            <a:r>
              <a:rPr lang="en-US" sz="4000"/>
              <a:t/>
            </a:r>
            <a:br>
              <a:rPr lang="en-US" sz="4000"/>
            </a:br>
            <a:r>
              <a:rPr lang="en-US" sz="2400"/>
              <a:t>Kita harus bergerak ke……</a:t>
            </a:r>
            <a:br>
              <a:rPr lang="en-US" sz="2400"/>
            </a:br>
            <a:r>
              <a:rPr lang="en-US" sz="2400"/>
              <a:t>(Sato&amp;Kaplan dalam Munandar, 2000)</a:t>
            </a:r>
          </a:p>
        </p:txBody>
      </p:sp>
      <p:graphicFrame>
        <p:nvGraphicFramePr>
          <p:cNvPr id="16386" name="Group 2"/>
          <p:cNvGraphicFramePr>
            <a:graphicFrameLocks noGrp="1"/>
          </p:cNvGraphicFramePr>
          <p:nvPr/>
        </p:nvGraphicFramePr>
        <p:xfrm>
          <a:off x="152400" y="1828800"/>
          <a:ext cx="8688388" cy="4500563"/>
        </p:xfrm>
        <a:graphic>
          <a:graphicData uri="http://schemas.openxmlformats.org/drawingml/2006/table">
            <a:tbl>
              <a:tblPr/>
              <a:tblGrid>
                <a:gridCol w="4114800"/>
                <a:gridCol w="4573588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Dari </a:t>
                      </a:r>
                    </a:p>
                  </a:txBody>
                  <a:tcPr marT="24695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Ke</a:t>
                      </a:r>
                    </a:p>
                  </a:txBody>
                  <a:tcPr marT="24695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kegiatan reproduktif</a:t>
                      </a:r>
                    </a:p>
                  </a:txBody>
                  <a:tcPr marT="24695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Kegiatan produktif</a:t>
                      </a:r>
                    </a:p>
                  </a:txBody>
                  <a:tcPr marT="24695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Siswa=konsumen ilmu</a:t>
                      </a:r>
                    </a:p>
                  </a:txBody>
                  <a:tcPr marT="24695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Siswa=produsen ilmu</a:t>
                      </a:r>
                    </a:p>
                  </a:txBody>
                  <a:tcPr marT="24695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Belajar fakta</a:t>
                      </a:r>
                    </a:p>
                  </a:txBody>
                  <a:tcPr marT="24695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Belajar konsep dan generalisasi</a:t>
                      </a:r>
                    </a:p>
                  </a:txBody>
                  <a:tcPr marT="24695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Menerima yang diberikan</a:t>
                      </a:r>
                    </a:p>
                  </a:txBody>
                  <a:tcPr marT="24695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Menilai yang diberikan secara kritis</a:t>
                      </a:r>
                    </a:p>
                  </a:txBody>
                  <a:tcPr marT="24695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Motivasi ekstrinsik</a:t>
                      </a:r>
                    </a:p>
                  </a:txBody>
                  <a:tcPr marT="24695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Motivasi intrinsik</a:t>
                      </a:r>
                    </a:p>
                  </a:txBody>
                  <a:tcPr marT="24695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Menjawab pertanyaan</a:t>
                      </a:r>
                    </a:p>
                  </a:txBody>
                  <a:tcPr marT="24695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Mengajukan pertanyaan</a:t>
                      </a:r>
                    </a:p>
                  </a:txBody>
                  <a:tcPr marT="24695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2088"/>
            <a:ext cx="8229600" cy="13128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/>
              <a:t>Kurikulum berdiferensiasi:</a:t>
            </a:r>
            <a:r>
              <a:rPr lang="en-US" sz="4000"/>
              <a:t/>
            </a:r>
            <a:br>
              <a:rPr lang="en-US" sz="4000"/>
            </a:br>
            <a:r>
              <a:rPr lang="en-US" sz="2400"/>
              <a:t>Kita harus bergerak ke……</a:t>
            </a:r>
            <a:br>
              <a:rPr lang="en-US" sz="2400"/>
            </a:br>
            <a:r>
              <a:rPr lang="en-US" sz="2400"/>
              <a:t>(Sato&amp;Kaplan dalam Munandar, 2000)</a:t>
            </a:r>
          </a:p>
        </p:txBody>
      </p:sp>
      <p:graphicFrame>
        <p:nvGraphicFramePr>
          <p:cNvPr id="17410" name="Group 2"/>
          <p:cNvGraphicFramePr>
            <a:graphicFrameLocks noGrp="1"/>
          </p:cNvGraphicFramePr>
          <p:nvPr/>
        </p:nvGraphicFramePr>
        <p:xfrm>
          <a:off x="457200" y="1600200"/>
          <a:ext cx="8231188" cy="5156200"/>
        </p:xfrm>
        <a:graphic>
          <a:graphicData uri="http://schemas.openxmlformats.org/drawingml/2006/table">
            <a:tbl>
              <a:tblPr/>
              <a:tblGrid>
                <a:gridCol w="3973513"/>
                <a:gridCol w="425767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Dari</a:t>
                      </a:r>
                    </a:p>
                  </a:txBody>
                  <a:tcPr marT="24695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Ke</a:t>
                      </a:r>
                    </a:p>
                  </a:txBody>
                  <a:tcPr marT="24695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Memecahkan masalah</a:t>
                      </a:r>
                    </a:p>
                  </a:txBody>
                  <a:tcPr marT="24695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Menemukan masalah</a:t>
                      </a:r>
                    </a:p>
                  </a:txBody>
                  <a:tcPr marT="24695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Proses berpikir sederhana</a:t>
                      </a:r>
                    </a:p>
                  </a:txBody>
                  <a:tcPr marT="24695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Proses berpikir majemuk</a:t>
                      </a:r>
                    </a:p>
                  </a:txBody>
                  <a:tcPr marT="24695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Belajar kesatuan informasi yang terpisah</a:t>
                      </a:r>
                    </a:p>
                  </a:txBody>
                  <a:tcPr marT="24695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Menghubungkan informasi yang dipelajari</a:t>
                      </a:r>
                    </a:p>
                  </a:txBody>
                  <a:tcPr marT="24695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Belajar bidang-bidang ilmu secara tersendiri</a:t>
                      </a:r>
                    </a:p>
                  </a:txBody>
                  <a:tcPr marT="24695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Menggunakan pendekatan multidisipliner</a:t>
                      </a:r>
                    </a:p>
                  </a:txBody>
                  <a:tcPr marT="24695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Pendidikan yang Berdiferensiasi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Yaitu: pengalaman pendidikan yang disesuaikan dengan minat dan kemampuan intelektual siswa (Ward dalam Munandar, 2000)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Penting bagi anak berbakat untuk mengalami pendidikan yang berdiferensiasi agar keberbakatan dapat muncul dan anak-anak tidak menjadi </a:t>
            </a:r>
            <a:r>
              <a:rPr lang="en-US" sz="2800" i="1"/>
              <a:t>underachiever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Mengajar anak berbakat menuntut konsep mengajar yang berbeda, teknik mengajar, dan penilaian hasil belajar yang berbeda pula. Guru adalah kunci keberhasilan proses belajar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2088"/>
            <a:ext cx="8229600" cy="13128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Tujuan Program Pendidikan </a:t>
            </a:r>
            <a:br>
              <a:rPr lang="en-US" sz="4000"/>
            </a:br>
            <a:r>
              <a:rPr lang="en-US" sz="4000"/>
              <a:t>bagi Anak Berbakat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  <a:ln/>
        </p:spPr>
        <p:txBody>
          <a:bodyPr/>
          <a:lstStyle/>
          <a:p>
            <a:pPr marL="608013" indent="-608013">
              <a:spcBef>
                <a:spcPts val="700"/>
              </a:spcBef>
              <a:buClr>
                <a:srgbClr val="99FF99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Mempercepat waktu belajar (akselerasi)</a:t>
            </a:r>
          </a:p>
          <a:p>
            <a:pPr marL="608013" indent="-608013">
              <a:spcBef>
                <a:spcPts val="700"/>
              </a:spcBef>
              <a:buClr>
                <a:srgbClr val="99FF99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Memperluas pengalaman dan pengetahuan dengan memperkenalkan materi di luar kurikulum (pemerkayaan horisontal)</a:t>
            </a:r>
          </a:p>
          <a:p>
            <a:pPr marL="608013" indent="-608013">
              <a:spcBef>
                <a:spcPts val="700"/>
              </a:spcBef>
              <a:buClr>
                <a:srgbClr val="99FF99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Memberikan kesempatan untuk mendalami matapelajaran yang diminati (pemerkayaan vertikal)</a:t>
            </a:r>
          </a:p>
          <a:p>
            <a:pPr marL="608013" indent="-608013">
              <a:spcBef>
                <a:spcPts val="700"/>
              </a:spcBef>
              <a:buClr>
                <a:srgbClr val="99FF99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Mengembangkan ketrampilan penelitian dan pemecahan masalah secara kreatif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/>
              <a:t>Beberapa kemungkinan penyelenggaran program pendidikan anak berbakat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ln/>
        </p:spPr>
        <p:txBody>
          <a:bodyPr/>
          <a:lstStyle/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Ruang sumber (</a:t>
            </a:r>
            <a:r>
              <a:rPr lang="en-US" sz="2800" i="1"/>
              <a:t>resource room</a:t>
            </a:r>
            <a:r>
              <a:rPr lang="en-US" sz="2800"/>
              <a:t>): anak berbakat pada waktu-waktu tertentu dibebaskan dari program reguler untuk mendapatkan pengalaman pemerkayaan yang diberikan oleh guru khusus dalam ruang yang disediakan untuk itu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Kelas khusus untuk sebagian waktu: siswa berbakat dikelompokkan dalam kelas tersendiri sepanjang hari pada hari-hari tertentu dengan guru yang khusus dipersiapkan untuk mengajar anak berbakat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/>
              <a:t>Beberapa kemungkinan penyelenggaran program pendidikan anak berbakat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  <a:ln/>
        </p:spPr>
        <p:txBody>
          <a:bodyPr/>
          <a:lstStyle/>
          <a:p>
            <a:pPr marL="608013" indent="-608013">
              <a:spcBef>
                <a:spcPts val="700"/>
              </a:spcBef>
              <a:buClr>
                <a:srgbClr val="FFFFFF"/>
              </a:buClr>
              <a:buSzPct val="8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Kelas khusus penuh di dalam sekolah: siswa berbakat mengikuti kelas-kelas khusus terus-menerus, seperti sekolah tersendiri tetapi dalam satu kampus dengan sekolah biasa</a:t>
            </a:r>
          </a:p>
          <a:p>
            <a:pPr marL="608013" indent="-608013">
              <a:spcBef>
                <a:spcPts val="700"/>
              </a:spcBef>
              <a:buClr>
                <a:srgbClr val="FFFFFF"/>
              </a:buClr>
              <a:buSzPct val="8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“Sekolah” di waktu libur panjang: program khusus anak berbakat yang diselenggarakan waktu libur panjang</a:t>
            </a:r>
          </a:p>
          <a:p>
            <a:pPr marL="608013" indent="-608013">
              <a:spcBef>
                <a:spcPts val="700"/>
              </a:spcBef>
              <a:buClr>
                <a:srgbClr val="FFFFFF"/>
              </a:buClr>
              <a:buSzPct val="8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Meloncat kelas: siswa berbakat dimungkinkan meloncat satu tingkat kelas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/>
              <a:t>Beberapa kemungkinan penyelenggaran program pendidikan anak berbakat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608013" indent="-608013">
              <a:buClr>
                <a:srgbClr val="FFFFFF"/>
              </a:buClr>
              <a:buSzPct val="8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Program di luar sekolah: anak berbakat mengikuti program pemerkayaan dalam macam-macam bidang pada waktu sesudah sekolah</a:t>
            </a:r>
          </a:p>
          <a:p>
            <a:pPr marL="608013" indent="-608013">
              <a:buClr>
                <a:srgbClr val="FFFFFF"/>
              </a:buClr>
              <a:buSzPct val="8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Program mentor: siswa berbakat bekerja dengan seorang ahli dalam bidang tertentu yang diminatinya</a:t>
            </a:r>
          </a:p>
          <a:p>
            <a:pPr marL="608013" indent="-608013">
              <a:buClr>
                <a:srgbClr val="FFFFFF"/>
              </a:buClr>
              <a:buSzPct val="8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Masuk perguruan tinggi lebih awal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43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Kurikulum yang Berdiferensiasi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229600" cy="5334000"/>
          </a:xfrm>
          <a:ln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Kurikulum merupakan metode menyusun kegiatan-kegiatan belajar mengajar untuk menghasilkan perkembangan kognitif yang efektif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Kurikulum secara umum mencakup semua pengalaman yang diperoleh siswa di sekolah, di rumah, dan di dalam masyarakat, dan yang membantunya mewujudkan potensi-potensinya (Sato dalam Munandar, 2000)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Kurikulum 1984 yang berdiferensiasi memberikan 2 jenis pengalaman belajar yaitu program inti (wajib) dan program pilihan (mempertimbangkan perbedaan individual siswa)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Kurikulum yang Berdiferensiasi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ln/>
        </p:spPr>
        <p:txBody>
          <a:bodyPr/>
          <a:lstStyle/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Kurikulum didiferensiasi melalui materi, proses, dan produk belajar yang lebih maju dan lebih majemuk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Beberapa asas kurikulum: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Arial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Kegiatan belajar terkaitan dengan materi tertentu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Arial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Berorientasi pada proses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Arial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Berpusat pada kegiatan aktif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Arial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Penerapan tugas yang berakhir terbuka (open-ended)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Arial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Memungkinkan siswa memilih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1925"/>
            <a:ext cx="8229600" cy="13731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/>
              <a:t>Kegiatan Kurikuler </a:t>
            </a:r>
            <a:br>
              <a:rPr lang="en-US" sz="3200"/>
            </a:br>
            <a:r>
              <a:rPr lang="en-US" sz="3200"/>
              <a:t>untuk Anak Berbakat </a:t>
            </a:r>
            <a:br>
              <a:rPr lang="en-US" sz="3200"/>
            </a:br>
            <a:r>
              <a:rPr lang="en-US" sz="2000"/>
              <a:t>(Kaplan dalam Munandar, 2000)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86325"/>
          </a:xfrm>
          <a:ln/>
        </p:spPr>
        <p:txBody>
          <a:bodyPr/>
          <a:lstStyle/>
          <a:p>
            <a:pPr marL="608013" indent="-608013">
              <a:buClr>
                <a:srgbClr val="99FF99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Materi pelajaran yang lebih maju dan dipercepat</a:t>
            </a:r>
          </a:p>
          <a:p>
            <a:pPr marL="608013" indent="-608013">
              <a:buClr>
                <a:srgbClr val="99FF99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Materi pelajaran yang lebih majemuk</a:t>
            </a:r>
          </a:p>
          <a:p>
            <a:pPr marL="608013" indent="-608013">
              <a:buClr>
                <a:srgbClr val="99FF99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Materi pelajaran di luar jangkauan kurikulum umum</a:t>
            </a:r>
          </a:p>
          <a:p>
            <a:pPr marL="608013" indent="-608013">
              <a:buClr>
                <a:srgbClr val="99FF99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Materi pelajaran yang dipilih sendiri oleh siswa sesuai minat</a:t>
            </a:r>
          </a:p>
          <a:p>
            <a:pPr marL="608013" indent="-608013">
              <a:buClr>
                <a:srgbClr val="99FF99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Bekerja dengan konsep-konsep abstrak dalam bidang materi tertentu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662</Words>
  <Application>Microsoft Office PowerPoint</Application>
  <PresentationFormat>On-screen Show (4:3)</PresentationFormat>
  <Paragraphs>86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Times New Roman</vt:lpstr>
      <vt:lpstr>Arial</vt:lpstr>
      <vt:lpstr>MS Gothic</vt:lpstr>
      <vt:lpstr>Wingdings</vt:lpstr>
      <vt:lpstr>Arial Unicode MS</vt:lpstr>
      <vt:lpstr>Office Theme</vt:lpstr>
      <vt:lpstr>Office Theme</vt:lpstr>
      <vt:lpstr>Materi Pertemuan 11:  Pendidikan dan Kurikulum  yang Berdiferensiasi</vt:lpstr>
      <vt:lpstr>Pendidikan yang Berdiferensiasi</vt:lpstr>
      <vt:lpstr>Tujuan Program Pendidikan  bagi Anak Berbakat</vt:lpstr>
      <vt:lpstr>Beberapa kemungkinan penyelenggaran program pendidikan anak berbakat</vt:lpstr>
      <vt:lpstr>Beberapa kemungkinan penyelenggaran program pendidikan anak berbakat</vt:lpstr>
      <vt:lpstr>Beberapa kemungkinan penyelenggaran program pendidikan anak berbakat</vt:lpstr>
      <vt:lpstr>Kurikulum yang Berdiferensiasi</vt:lpstr>
      <vt:lpstr>Kurikulum yang Berdiferensiasi</vt:lpstr>
      <vt:lpstr>Kegiatan Kurikuler  untuk Anak Berbakat  (Kaplan dalam Munandar, 2000)</vt:lpstr>
      <vt:lpstr>Kegiatan Kurikuler  untuk Anak Berbakat  (Kaplan dalam Munandar, 2000)</vt:lpstr>
      <vt:lpstr>Kegiatan Kurikuler  untuk Anak Berbakat  (Kaplan dalam Munandar, 2000)</vt:lpstr>
      <vt:lpstr>Penerapan Kurikulum Berdiferensiasi</vt:lpstr>
      <vt:lpstr>Kurikulum berdiferensiasi: Kita harus bergerak ke…… (Sato&amp;Kaplan dalam Munandar, 2000)</vt:lpstr>
      <vt:lpstr>Kurikulum berdiferensiasi: Kita harus bergerak ke…… (Sato&amp;Kaplan dalam Munandar, 2000)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Pertemuan 11:  Pendidikan dan Kurikulum  yang Berdiferensiasi</dc:title>
  <dc:creator>User</dc:creator>
  <cp:lastModifiedBy>Windows User</cp:lastModifiedBy>
  <cp:revision>5</cp:revision>
  <cp:lastPrinted>1601-01-01T00:00:00Z</cp:lastPrinted>
  <dcterms:created xsi:type="dcterms:W3CDTF">2008-08-12T02:06:11Z</dcterms:created>
  <dcterms:modified xsi:type="dcterms:W3CDTF">2016-05-14T05:23:55Z</dcterms:modified>
</cp:coreProperties>
</file>