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483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EAB690-FCE2-4253-9D8F-5815FA18D71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51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EE48DA-14A5-4845-90CB-AC4C0A1DB503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009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C8D822-35F4-4293-A206-8FDD4B6EA583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3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38B692-097F-4BD1-93C0-50E7A3F42D2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588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86895E-B2A7-4431-B6F7-147ACAEF472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6718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E8D689-3690-4611-97AE-0341F029DE7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4435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954495-44EF-4FFB-A3EB-71017DD1D43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790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A647A1-E7B7-484C-81F9-3E3F96C2014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1232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F85154-AA1E-41AB-910D-09D4655A4FF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6706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0252BD-EE6A-4001-B40E-E386D14E5B1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56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81FFE4-BC35-4E27-A8D6-09D1ADBA076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169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E71218-F6CB-424D-B181-AD303D17DF32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29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55B5C0-CE40-4B00-A54E-A933C14AD85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330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AF3EBB-AB50-4C42-8B68-48B6DC566BF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08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4529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9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6C0898-C1E0-49B3-95DB-D848B3807C9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894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827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043AE88B-8BB2-4DE2-A3E9-0FDD80E6D0F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140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46AA97-5CCA-4370-B84F-8A265B5483A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85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5EB82A-26A6-4A2C-B75F-00E0ABA8D569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187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FBF3BD-2EE5-4E7E-9442-C78CC58D9441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9" name="Date Placeholder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358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7489A4-C536-4BC1-AC83-927072595B85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239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84C126-942E-4B5C-A737-F4559945584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1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A87EA9-1491-4E45-8682-40957B14C24F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797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AA31B6-521B-419E-8CCC-4CAC92E5B780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73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58288" cy="6856413"/>
            <a:chOff x="0" y="0"/>
            <a:chExt cx="5769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4B19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70707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9CA41D7B-4198-42EA-954D-851FF4FD19F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58288" cy="6856413"/>
            <a:chOff x="0" y="0"/>
            <a:chExt cx="576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40" cy="432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4B19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4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2" cy="4320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70707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0813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fld id="{AAFEDB0D-F30E-419D-8FCB-8506392AAB99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/>
              <a:t>Materi Pertemuan 12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2250"/>
            <a:ext cx="8229600" cy="12525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Masalah Anak Berbakat </a:t>
            </a:r>
            <a:br>
              <a:rPr lang="en-US" sz="3800"/>
            </a:br>
            <a:r>
              <a:rPr lang="en-US" sz="3800"/>
              <a:t>yang Tidak Termotivasi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5257800"/>
          </a:xfrm>
          <a:ln/>
        </p:spPr>
        <p:txBody>
          <a:bodyPr/>
          <a:lstStyle/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Keadaan sekolah: mengenai pengembangan rasa ingin tahu, ingin mengungkapkan diri, hubungan baik dengan orang lain, kemandirian, kesempatan siswa berkembang sesuai bakat dan minat)</a:t>
            </a:r>
          </a:p>
          <a:p>
            <a:pPr marL="608013" indent="-608013">
              <a:buClr>
                <a:srgbClr val="FFFFFF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Kesiapan dan keinginan siswa untuk belajar: halangan untuk siap belajar, alasan untuk ingin belajar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938"/>
            <a:ext cx="8229600" cy="1008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/>
              <a:t>Langkah-langkah Menumbuhkan Motivasi Berprestasi pada Siswa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4864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Pendidik harus menerima anak sebagaimana adanya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Dalam menyusun kegiatan belajar, mulailah dengan sasaran yang mudah dicapai </a:t>
            </a:r>
            <a:r>
              <a:rPr lang="en-US" sz="2800">
                <a:latin typeface="Wingdings" charset="2"/>
              </a:rPr>
              <a:t></a:t>
            </a:r>
            <a:r>
              <a:rPr lang="en-US" sz="2800"/>
              <a:t> pengalaman berhasil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Usahakan untuk memahami anak dan masalahnya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Pendidik harus sabar dan tenggang rasa dalam menunggu perkembangan kemampuan anak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Berikan penguatan yang bermakna bagi anak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Bantu anak mengembangkan gambar diri yang positif dengan memberi kepercayaan bahwa pada dasarnya ia baik dan mampu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2250"/>
            <a:ext cx="8229600" cy="12525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Evaluasi Program </a:t>
            </a:r>
            <a:br>
              <a:rPr lang="en-US" sz="3800"/>
            </a:br>
            <a:r>
              <a:rPr lang="en-US" sz="3800"/>
              <a:t>Pendidikan Anak Berbakat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Aspek-aspek yang perlu dipertimbangkan dalam mengevaluasi anak berbakat: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Kemajuan siswa dalam program pemerkayaan (pengetahuan, ketrampilan, sikap)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Prestasi siswa di kelas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Kemungkinan adanya hambatan-hambatan dalam belajar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Perkiraan perkembangan siswa di masa mendatang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/>
              <a:t>Evaluator Program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Yang berhak mengevaluasi program anak berbakat:</a:t>
            </a:r>
          </a:p>
          <a:p>
            <a:pPr marL="608013" indent="-608013"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Kepala sekolah dan guru</a:t>
            </a:r>
          </a:p>
          <a:p>
            <a:pPr marL="608013" indent="-608013"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Konselor/ psikolog</a:t>
            </a:r>
          </a:p>
          <a:p>
            <a:pPr marL="608013" indent="-608013"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Orangtua</a:t>
            </a:r>
          </a:p>
          <a:p>
            <a:pPr marL="608013" indent="-608013"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Diri siswa sendiri</a:t>
            </a:r>
          </a:p>
          <a:p>
            <a:pPr marL="608013" indent="-608013"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/>
              <a:t>+ teman sebaya dan ahli-ahli lainnya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81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/>
              <a:t>Komponen Program yang Dievaluasi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6170613"/>
          </a:xfrm>
          <a:ln/>
        </p:spPr>
        <p:txBody>
          <a:bodyPr/>
          <a:lstStyle/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Sasaran belajar: 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Kesesuaian sasaran program dengan tujuan pendidikan nasional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Kerelevanan sasaran dengan kebutuhan masyarakat</a:t>
            </a:r>
          </a:p>
          <a:p>
            <a:pPr marL="608013" indent="-608013"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lphaL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Ruang lingkup sasaran belajar terhadap ranah kognitif (pemikiran), afektif (perasaan, sikap, dan nilai), dan psikomotorik (ketrampilan)</a:t>
            </a:r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2. Prosedur identifikasi: mengenai ketepatgunaan prosedur identifikasi, serta alat-alat penjaringan dan seleksi</a:t>
            </a:r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  <a:p>
            <a:pPr marL="608013" indent="-608013">
              <a:spcBef>
                <a:spcPts val="700"/>
              </a:spcBef>
              <a:buClrTx/>
              <a:buSzTx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US" sz="2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15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Komponen Program yang Dievaluasi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229600" cy="59436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3. Kurikulum: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Materi pelajaran: mengenai keterkaitan materi pelajaran dengan pemerkayaan horisontal dan vertikal, urutan penyajian (derajat kesulitan dan kemajemukan)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imes New Roman" pitchFamily="16" charset="0"/>
              <a:buAutoNum type="alphaLcPeriod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Proses: mengenai kesesuaian strategi mengajar dengan karakteristik dan kebutuhan siswa berbakat, kekondusifan suasana belajar, optimalnya interaksi guru-siswa-orangtua-kepala sekolah-konselor, antarsiswa, antarguru, antarorangtua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4. Pelayanan dan sarana/ prasarana: sejauh mana pelayanan dan kemudahan tersedia (perpustakaan, laboratorium dan bengkel, olahraga dan rekreasi, musik dan seni lain, konseling)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9700"/>
            <a:ext cx="8229600" cy="6111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400"/>
              <a:t>Komponen Program yang Dievaluasi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5791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5. Tenaga/ staf: mengenai guru (kompetensi, sikap, minat, dan pelibatan diri terhadap program AB, perbandingan guru-siswa, penghargaan dan jaminan untuk guru) dan tenaga ahli (guru BP, konselor/ psikolog), dan persiapan pelaksanaan tugas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6. Biaya: mengenai ketersediaan dana, dan asal dana (pemerintah, masyarakat, orangtua, organisasi swasta, dll)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/>
              <a:t>7. Evaluasi: mengenai perencanaan evaluasi, cakupan evaluasi (anak dan program), ketepatgunaan, pelibatan tenaga dan staf, pelaksanaan evaluasi (sistematis, teratur, dan berkelanjutan)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Konseling Anak Berbakat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Alasan: karena meskipun siswa memiliki bakat-bakat istimewa, tetap ada masalah baik di sekolah dan dalam beradaptasi dengan lingkungan (rumah dan masyarakat)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Bimbingan dan penyuluhan merupakan suatu rangkaian kegiatan yang berkesinambungan yang bertujuan membantu setiap siswa berkembang seoptimal mungkin (Dr. P. M. Hattari dalam Munandar, 1999)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Dilakukan oleh guru dan konselor/ psikolog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Program bimbingan dan penyuluhan meliputi bidang akademis, kepribadian, dan karir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2250"/>
            <a:ext cx="8229600" cy="12525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Tujuan  </a:t>
            </a:r>
            <a:br>
              <a:rPr lang="en-US" sz="3800"/>
            </a:br>
            <a:r>
              <a:rPr lang="en-US" sz="3800"/>
              <a:t>Bimbingan dan Penyuluhan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lnSpc>
                <a:spcPct val="90000"/>
              </a:lnSpc>
              <a:spcBef>
                <a:spcPts val="7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A. Umum: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Membantu perkembangan siswa (intelektual, emosional, sosial)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Membantu mencegah gangguan/ masalah dalam perkembangan siswa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Membantu mengatasi masalah yang dialami siswa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B. Khusus: </a:t>
            </a:r>
          </a:p>
          <a:p>
            <a:pPr marL="608013" indent="-6080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en-US" sz="2800"/>
              <a:t>	Meliputi segi kognitif, afektif, dan psikomotorik sesuai dengan sasaran pendidikan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2250"/>
            <a:ext cx="8229600" cy="12525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800"/>
              <a:t>Masalah Anak Berbakat </a:t>
            </a:r>
            <a:br>
              <a:rPr lang="en-US" sz="3800"/>
            </a:br>
            <a:r>
              <a:rPr lang="en-US" sz="3800"/>
              <a:t>yang Tidak Termotivasi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Pokok-pokok yang perlu diperhatikan dalam penanganan masalah: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Menyelidiki penyebab yang bersumber dari keadaan fisik anak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Menginventarisasi keadaan emosional dari keluarga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Bagaimana anak melihat hubungan pendidikan dengan orang lain yang penting bagi dirinya (saat anak termotivasi, perasaan bangga dan penghargaan, kesempatan untuk bicara)</a:t>
            </a:r>
          </a:p>
          <a:p>
            <a:pPr marL="608013" indent="-608013">
              <a:lnSpc>
                <a:spcPct val="80000"/>
              </a:lnSpc>
              <a:spcBef>
                <a:spcPts val="700"/>
              </a:spcBef>
              <a:buClr>
                <a:srgbClr val="EBF25A"/>
              </a:buClr>
              <a:buSzPct val="80000"/>
              <a:buFont typeface="Tahoma" pitchFamily="32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US" sz="2800"/>
              <a:t>Meneliti contoh-contoh yang diberikan pendidik (perhatian, dorongan, perasaan aman)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617</Words>
  <Application>Microsoft Office PowerPoint</Application>
  <PresentationFormat>On-screen Show (4:3)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Times New Roman</vt:lpstr>
      <vt:lpstr>Tahoma</vt:lpstr>
      <vt:lpstr>MS Gothic</vt:lpstr>
      <vt:lpstr>Arial</vt:lpstr>
      <vt:lpstr>Wingdings</vt:lpstr>
      <vt:lpstr>Arial Unicode MS</vt:lpstr>
      <vt:lpstr>Office Theme</vt:lpstr>
      <vt:lpstr>Office Theme</vt:lpstr>
      <vt:lpstr>Materi Pertemuan 12</vt:lpstr>
      <vt:lpstr>Evaluasi Program  Pendidikan Anak Berbakat</vt:lpstr>
      <vt:lpstr>Evaluator Program</vt:lpstr>
      <vt:lpstr>Komponen Program yang Dievaluasi</vt:lpstr>
      <vt:lpstr>Komponen Program yang Dievaluasi</vt:lpstr>
      <vt:lpstr>Komponen Program yang Dievaluasi</vt:lpstr>
      <vt:lpstr>Konseling Anak Berbakat</vt:lpstr>
      <vt:lpstr>Tujuan   Bimbingan dan Penyuluhan</vt:lpstr>
      <vt:lpstr>Masalah Anak Berbakat  yang Tidak Termotivasi</vt:lpstr>
      <vt:lpstr>Masalah Anak Berbakat  yang Tidak Termotivasi</vt:lpstr>
      <vt:lpstr>Langkah-langkah Menumbuhkan Motivasi Berprestasi pada Siswa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12</dc:title>
  <dc:creator>User</dc:creator>
  <cp:lastModifiedBy>Windows User</cp:lastModifiedBy>
  <cp:revision>2</cp:revision>
  <cp:lastPrinted>1601-01-01T00:00:00Z</cp:lastPrinted>
  <dcterms:created xsi:type="dcterms:W3CDTF">2008-08-13T16:13:20Z</dcterms:created>
  <dcterms:modified xsi:type="dcterms:W3CDTF">2016-05-14T05:24:15Z</dcterms:modified>
</cp:coreProperties>
</file>