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4825" cy="97123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7381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3275"/>
            <a:ext cx="5481638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435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1833A1-2E81-490C-A158-E092A32B0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5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C970F6-EA0C-4896-BEA3-E1F463C1F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0813"/>
            <a:ext cx="1922463" cy="5424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0813"/>
            <a:ext cx="5619750" cy="5424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9C5BCB-ECBF-400F-9D42-74FFA8ADC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8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EED5D5-75F3-4DD3-88AB-A98463613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8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344C20-4CFE-4C95-AE62-179587B82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0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073665-655F-4D4E-9EF4-4ECA8DD86B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1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182A88-4F9B-4095-B87F-FBA360DE0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17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003137-A1CF-4AC2-B2AE-DAB0C0869B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16AE99-2ACB-4783-98D8-C3CF1563E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28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BCE012-4592-4B53-909C-EAB70A325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1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6E1DE9-0391-4429-954C-311083466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BBC915-87F4-41C6-8432-B8F8EBE7D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1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3A0540-A66E-460F-AFFF-A0E40D67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11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1DC66B-4F67-47BE-8811-8F5BC4D60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0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11300"/>
            <a:ext cx="2055813" cy="4618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11300"/>
            <a:ext cx="6019800" cy="4618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69C254-70AF-448F-99BE-640969122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6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11300"/>
            <a:ext cx="6399213" cy="2271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541FD81A-B08F-46C1-AEE9-414BF8DA67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9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5BAEFB-2B21-4DC7-9844-B2E078929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0313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828800"/>
            <a:ext cx="3771900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020DF7-1C2E-4FFE-BFBD-562369924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BA7208-CC76-4343-8B53-567638B05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C9D92D-109B-4655-8CEA-6BA4083E0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3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DE3E0F-06E6-4F9A-A8B5-125064B0F2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3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4BBBA7-38D4-4C43-B875-055313F9FE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9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9AAC5D-CBBF-46F4-876D-598B3ADE4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4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 rot="18420000">
            <a:off x="7776369" y="-13494"/>
            <a:ext cx="1162050" cy="2084388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0813"/>
            <a:ext cx="6869113" cy="159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4613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183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11370B93-DBC3-4C40-BD94-0C29681134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rot="18420000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rgbClr val="703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Freeform 8"/>
          <p:cNvSpPr>
            <a:spLocks noChangeArrowheads="1"/>
          </p:cNvSpPr>
          <p:nvPr/>
        </p:nvSpPr>
        <p:spPr bwMode="auto">
          <a:xfrm rot="18420000">
            <a:off x="7831138" y="193675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7938" y="5540375"/>
            <a:ext cx="1782762" cy="1244600"/>
            <a:chOff x="5" y="3490"/>
            <a:chExt cx="1123" cy="784"/>
          </a:xfrm>
        </p:grpSpPr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E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B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rgbClr val="00B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E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" y="3490"/>
              <a:ext cx="1123" cy="779"/>
              <a:chOff x="5" y="3490"/>
              <a:chExt cx="1123" cy="779"/>
            </a:xfrm>
          </p:grpSpPr>
          <p:grpSp>
            <p:nvGrpSpPr>
              <p:cNvPr id="1044" name="Group 20"/>
              <p:cNvGrpSpPr>
                <a:grpSpLocks/>
              </p:cNvGrpSpPr>
              <p:nvPr/>
            </p:nvGrpSpPr>
            <p:grpSpPr bwMode="auto">
              <a:xfrm>
                <a:off x="499" y="3562"/>
                <a:ext cx="547" cy="707"/>
                <a:chOff x="499" y="3562"/>
                <a:chExt cx="547" cy="707"/>
              </a:xfrm>
            </p:grpSpPr>
            <p:sp>
              <p:nvSpPr>
                <p:cNvPr id="1045" name="Freeform 2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5" y="3490"/>
                <a:ext cx="1123" cy="677"/>
                <a:chOff x="5" y="3490"/>
                <a:chExt cx="1123" cy="677"/>
              </a:xfrm>
            </p:grpSpPr>
            <p:sp>
              <p:nvSpPr>
                <p:cNvPr id="1052" name="Freeform 28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Freeform 29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Freeform 30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Freeform 31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Freeform 32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Freeform 33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Freeform 34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Freeform 35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8680450" y="2116138"/>
            <a:ext cx="384175" cy="4306887"/>
            <a:chOff x="5468" y="1333"/>
            <a:chExt cx="242" cy="2713"/>
          </a:xfrm>
        </p:grpSpPr>
        <p:sp>
          <p:nvSpPr>
            <p:cNvPr id="1061" name="Freeform 37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7172325" y="-87313"/>
            <a:ext cx="2425700" cy="2246313"/>
            <a:chOff x="4518" y="-55"/>
            <a:chExt cx="1528" cy="1415"/>
          </a:xfrm>
        </p:grpSpPr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4518" y="-55"/>
              <a:ext cx="1528" cy="1415"/>
              <a:chOff x="4518" y="-55"/>
              <a:chExt cx="1528" cy="1415"/>
            </a:xfrm>
          </p:grpSpPr>
          <p:sp>
            <p:nvSpPr>
              <p:cNvPr id="1065" name="Freeform 41"/>
              <p:cNvSpPr>
                <a:spLocks noChangeArrowheads="1"/>
              </p:cNvSpPr>
              <p:nvPr/>
            </p:nvSpPr>
            <p:spPr bwMode="auto">
              <a:xfrm rot="18420000">
                <a:off x="5429" y="1087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66" name="Group 42"/>
              <p:cNvGrpSpPr>
                <a:grpSpLocks/>
              </p:cNvGrpSpPr>
              <p:nvPr/>
            </p:nvGrpSpPr>
            <p:grpSpPr bwMode="auto">
              <a:xfrm>
                <a:off x="4518" y="-55"/>
                <a:ext cx="1528" cy="1415"/>
                <a:chOff x="4518" y="-55"/>
                <a:chExt cx="1528" cy="1415"/>
              </a:xfrm>
            </p:grpSpPr>
            <p:sp>
              <p:nvSpPr>
                <p:cNvPr id="1067" name="Freeform 43"/>
                <p:cNvSpPr>
                  <a:spLocks noChangeArrowheads="1"/>
                </p:cNvSpPr>
                <p:nvPr/>
              </p:nvSpPr>
              <p:spPr bwMode="auto">
                <a:xfrm rot="18420000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Freeform 44"/>
                <p:cNvSpPr>
                  <a:spLocks noChangeArrowheads="1"/>
                </p:cNvSpPr>
                <p:nvPr/>
              </p:nvSpPr>
              <p:spPr bwMode="auto">
                <a:xfrm rot="18420000">
                  <a:off x="5047" y="333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Freeform 45"/>
                <p:cNvSpPr>
                  <a:spLocks noChangeArrowheads="1"/>
                </p:cNvSpPr>
                <p:nvPr/>
              </p:nvSpPr>
              <p:spPr bwMode="auto">
                <a:xfrm rot="18420000">
                  <a:off x="4858" y="184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Freeform 46"/>
                <p:cNvSpPr>
                  <a:spLocks noChangeArrowheads="1"/>
                </p:cNvSpPr>
                <p:nvPr/>
              </p:nvSpPr>
              <p:spPr bwMode="auto">
                <a:xfrm rot="18420000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Freeform 47"/>
                <p:cNvSpPr>
                  <a:spLocks noChangeArrowheads="1"/>
                </p:cNvSpPr>
                <p:nvPr/>
              </p:nvSpPr>
              <p:spPr bwMode="auto">
                <a:xfrm rot="18420000">
                  <a:off x="5296" y="898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Freeform 48"/>
                <p:cNvSpPr>
                  <a:spLocks noChangeArrowheads="1"/>
                </p:cNvSpPr>
                <p:nvPr/>
              </p:nvSpPr>
              <p:spPr bwMode="auto">
                <a:xfrm rot="18420000">
                  <a:off x="5252" y="807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Freeform 49"/>
                <p:cNvSpPr>
                  <a:spLocks noChangeArrowheads="1"/>
                </p:cNvSpPr>
                <p:nvPr/>
              </p:nvSpPr>
              <p:spPr bwMode="auto">
                <a:xfrm rot="18420000">
                  <a:off x="4984" y="211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Freeform 50"/>
                <p:cNvSpPr>
                  <a:spLocks noChangeArrowheads="1"/>
                </p:cNvSpPr>
                <p:nvPr/>
              </p:nvSpPr>
              <p:spPr bwMode="auto">
                <a:xfrm rot="18420000">
                  <a:off x="4947" y="143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11300"/>
            <a:ext cx="6399213" cy="2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C0C27F0E-F263-40D8-B85F-28C6FB2D4B2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95263" y="234950"/>
            <a:ext cx="3786187" cy="1776413"/>
            <a:chOff x="123" y="148"/>
            <a:chExt cx="2385" cy="1119"/>
          </a:xfrm>
        </p:grpSpPr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123" y="148"/>
              <a:ext cx="2385" cy="1080"/>
              <a:chOff x="123" y="148"/>
              <a:chExt cx="2385" cy="1080"/>
            </a:xfrm>
          </p:grpSpPr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 noChangeArrowheads="1"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7797800" y="4318000"/>
            <a:ext cx="977900" cy="1157288"/>
            <a:chOff x="4912" y="2720"/>
            <a:chExt cx="616" cy="729"/>
          </a:xfrm>
        </p:grpSpPr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 rot="7320000">
              <a:off x="4910" y="2935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 rot="7320000">
              <a:off x="4894" y="2922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 rot="7320000">
              <a:off x="5001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4912" y="2720"/>
              <a:ext cx="616" cy="729"/>
              <a:chOff x="4912" y="2720"/>
              <a:chExt cx="616" cy="729"/>
            </a:xfrm>
          </p:grpSpPr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 rot="7320000">
                <a:off x="4989" y="3191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 rot="7320000">
                <a:off x="4889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 rot="7320000">
                <a:off x="5063" y="2996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 rot="7320000">
                <a:off x="5364" y="2875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 rot="7320000">
                <a:off x="5137" y="2999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4" name="Freeform 26"/>
          <p:cNvSpPr>
            <a:spLocks noChangeArrowheads="1"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320">
            <a:solidFill>
              <a:srgbClr val="703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Freeform 27"/>
          <p:cNvSpPr>
            <a:spLocks noChangeArrowheads="1"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48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1511300"/>
            <a:ext cx="6400800" cy="22733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MASA ANAK SEKOLAH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549400" y="4051300"/>
            <a:ext cx="6032500" cy="1003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Materi Pertemuan 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45720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Perkembangan Moral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752600"/>
            <a:ext cx="7696200" cy="458152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Pengertian mengenai baik-buruk dan keadilan lebih fleksibel 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mulai pertimbangkan dampak dari situasi khusus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Anak dengan kecerdasan lebih tinggi lebih matang  dalam pertimbangan dan perilaku moral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Anak perempuan cenderung lebih matang dalam pertimbangkan moral </a:t>
            </a:r>
            <a:r>
              <a:rPr lang="en-US" sz="2800">
                <a:latin typeface="Wingdings" charset="2"/>
              </a:rPr>
              <a:t></a:t>
            </a:r>
            <a:r>
              <a:rPr lang="en-US" sz="2800"/>
              <a:t> anak laki ingin tunjukkan kejantanan dengan langgar peraturan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Perkembangan Minat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Wawasan anak luas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minat berkembang</a:t>
            </a:r>
          </a:p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Minat 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kekuatan motivasi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prestasi</a:t>
            </a:r>
          </a:p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Minat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kepuasan (anak cenderung ulang tindakan yang didasari minat)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Perkembangan Kepribadian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419100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Anak melihat dirinya selain melalui orangtua juga melalui teman dan guru-guru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Anak mulai kagumi tokoh sejarah atau fiksi </a:t>
            </a: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terbentuk diri ideal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Hubungan dalam keluarga berpengaruh besar terhadap perkembangan kepribadian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Hal yang menentukan perkembangan kepribadian: kasih sayang di rumah, penerimaan oleh orang lain, kompetensi terhadap tugas perkembangan, prestasi di sekolah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Merupakan masa tenang dalam perkembangan manusia.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1252538"/>
            <a:ext cx="6400800" cy="25320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Sekian.</a:t>
            </a:r>
            <a:b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Terima kasih atas </a:t>
            </a:r>
            <a:b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partisipasi dan perhatiannya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549400" y="4095750"/>
            <a:ext cx="6032500" cy="1003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spcBef>
                <a:spcPts val="700"/>
              </a:spcBef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Masa anak sekolah (6 – 12 tahun)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7338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Keterampilan yang diperlukan pada masa anak sekolah (Hurlock dalam Munandar, 1999):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Keterampilan membantu diri sendiri (kemandirian)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Keterampilan sosial </a:t>
            </a: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dapat membantu orang lain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Keterampilan sekolah </a:t>
            </a: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calistung, memasak, menjahit, menggergaji, dll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Keterampilan bermain: naik sepeda, main sepak bola, berenang dll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Disebut masa intelektual: keterbukaan dan keinginan anak untuk mendapat pengetahuan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225"/>
            <a:ext cx="6870700" cy="10683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Masa Kelas Rendah dan </a:t>
            </a:r>
            <a:br>
              <a:rPr lang="en-US" sz="3200"/>
            </a:br>
            <a:r>
              <a:rPr lang="en-US" sz="3200"/>
              <a:t>Kelas Tinggi Sekolah Dasar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5626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5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2000"/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AutoNum type="alphaLcPeriod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Masa kelas rendah (6 – 9 tahun): 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Sehat </a:t>
            </a:r>
            <a:r>
              <a:rPr lang="en-US" sz="2000">
                <a:latin typeface="Wingdings" charset="2"/>
              </a:rPr>
              <a:t></a:t>
            </a:r>
            <a:r>
              <a:rPr lang="en-US" sz="2000"/>
              <a:t> prestasi ok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Tunduk pada peraturan permainan tradisional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Kecenderungan memuji diri sendiri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Suka bandingkan diri sendiri dengan o.l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Soal tidak selesai = tidak penting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Harapan terhadap prestasi kurang realistis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2000"/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AutoNum type="alphaLcPeriod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Masa kelas tinggi (10 – 12 tahun)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Amat realistis, ingin tahu, ingin belajar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Setelah usia 11 tahun anak lebih mandiri dalam selesaikan tugas</a:t>
            </a:r>
          </a:p>
          <a:p>
            <a:pPr marL="608013" indent="-608013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Angka rapor = ukuran prestasi sekolah</a:t>
            </a:r>
          </a:p>
          <a:p>
            <a:pPr marL="1371600" lvl="2" indent="-457200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Tidak terikat terhadap aturan permainan tradisional</a:t>
            </a:r>
          </a:p>
          <a:p>
            <a:pPr marL="1371600" lvl="2" indent="-457200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-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/>
              <a:t>Menjelang akhir masa ini timbul minat thd hal/ pelajaran khusus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Hal-hal Penentu            Kematangan Sekolah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Perkembangan fisik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Perkembangan mental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Ketergantungan pada “</a:t>
            </a:r>
            <a:r>
              <a:rPr lang="en-US" sz="2400" i="1"/>
              <a:t>caregive</a:t>
            </a:r>
            <a:r>
              <a:rPr lang="en-US" sz="2400"/>
              <a:t>r”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Kemampuan menentukan kegiatan yang ingin dilakukan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Perkembangan kesadaran untuk menyelesaikan tugas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Ketepatan prestasi kerja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Keteraturan berpikir dan berperilaku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-111125"/>
            <a:ext cx="6642100" cy="13731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Tugas-Tugas Perkembangan  </a:t>
            </a:r>
            <a:br>
              <a:rPr lang="en-US" sz="3200"/>
            </a:br>
            <a:r>
              <a:rPr lang="en-US" sz="3200"/>
              <a:t>Masa Anak Sekolah </a:t>
            </a:r>
            <a:br>
              <a:rPr lang="en-US" sz="3200"/>
            </a:br>
            <a:r>
              <a:rPr lang="en-US" sz="2000"/>
              <a:t>(Havighurst dlm Munandar, 1999)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459413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Mengembangkan keterampilan calistung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Mengembangkan konsep yang perlu dalam hidup sehari-hari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Belajar bergaul dengan teman sebaya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Belajar bekerja dengan teman sebaya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Mempelajari peran jenis kelamin yang sesuai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Belajar menjadi pribadi yang mandiri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Mempelajari keterampilan fisik yang diperlukan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Mengembangkan hati nurani dan sistem nilai sebagai pedoman perilaku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Mengembangkan sikap terhadap kelompok dan lembaga sosial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Mengembangkan konsep diri yang sehat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14300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Segi-Segi </a:t>
            </a:r>
            <a:br>
              <a:rPr lang="en-US" sz="4000"/>
            </a:br>
            <a:r>
              <a:rPr lang="en-US" sz="4000"/>
              <a:t>Perkembangan Anak Sekolah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Perkembangan Emosi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7719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Sadar untuk pertimbangkan lingkungan dalam menyatakan dorongan dan emosi</a:t>
            </a:r>
          </a:p>
          <a:p>
            <a:pPr marL="341313" indent="-341313"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Sebagian besar anak 6-12 tahun dapat menyesuaikan diri dengan baik 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sadar peran ssi lingkungan</a:t>
            </a:r>
          </a:p>
          <a:p>
            <a:pPr marL="341313" indent="-341313"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Emosi disalurkan melalui permainan dan olahraga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45720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Perkembangan Sosial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Keinginan menjadi anggota kelompok meningkat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Nilai-nilai kelompok Vs nilai-nilai orangtua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Aspek-aspek penting dalam sosialisasi dengan teman sebaya : belajar patuh aturan kelompok, setia kawan, mandiri, kerjasama, keadilan, demokrasi, sportivitas, bertanggung jawab, berperilaku sesuai lingkungan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Perkembangan Mental-Intelektual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981200"/>
            <a:ext cx="7696200" cy="426720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Tahap perkembangan kognitif Jean Piaget: operasi kongkrit 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pemikiran lebih spesifik dan kongkrit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Anak belajar hubungkan konsep baru dan lama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Anak peroleh informasi baru melalui media massa: film, radio, tv, majalah, surat kabar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Berdasarkan pengalaman, anak bentuk konsep angka, ruang, waktu, fungsi tubuh, hidup dan mati, diri, peran sosial, peran jenis kelamin, moral, dsb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MS Gothic"/>
        <a:cs typeface=""/>
      </a:majorFont>
      <a:minorFont>
        <a:latin typeface="Comic Sans MS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MS Gothic"/>
        <a:cs typeface=""/>
      </a:majorFont>
      <a:minorFont>
        <a:latin typeface="Comic Sans MS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547</Words>
  <Application>Microsoft Office PowerPoint</Application>
  <PresentationFormat>On-screen Show (4:3)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Times New Roman</vt:lpstr>
      <vt:lpstr>Comic Sans MS</vt:lpstr>
      <vt:lpstr>MS Gothic</vt:lpstr>
      <vt:lpstr>Arial</vt:lpstr>
      <vt:lpstr>Wingdings</vt:lpstr>
      <vt:lpstr>Arial Unicode MS</vt:lpstr>
      <vt:lpstr>Office Theme</vt:lpstr>
      <vt:lpstr>Office Theme</vt:lpstr>
      <vt:lpstr>MASA ANAK SEKOLAH</vt:lpstr>
      <vt:lpstr>Masa anak sekolah (6 – 12 tahun)</vt:lpstr>
      <vt:lpstr>Masa Kelas Rendah dan  Kelas Tinggi Sekolah Dasar</vt:lpstr>
      <vt:lpstr>Hal-hal Penentu            Kematangan Sekolah</vt:lpstr>
      <vt:lpstr>Tugas-Tugas Perkembangan   Masa Anak Sekolah  (Havighurst dlm Munandar, 1999)</vt:lpstr>
      <vt:lpstr>Segi-Segi  Perkembangan Anak Sekolah</vt:lpstr>
      <vt:lpstr>Perkembangan Emosi</vt:lpstr>
      <vt:lpstr>Perkembangan Sosial</vt:lpstr>
      <vt:lpstr>Perkembangan Mental-Intelektual</vt:lpstr>
      <vt:lpstr>Perkembangan Moral</vt:lpstr>
      <vt:lpstr>Perkembangan Minat</vt:lpstr>
      <vt:lpstr>Perkembangan Kepribadian</vt:lpstr>
      <vt:lpstr>Sekian. Terima kasih atas  partisipasi dan perhatiannya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 ANAK SEKOLAH</dc:title>
  <dc:creator>User</dc:creator>
  <cp:lastModifiedBy>Windows User</cp:lastModifiedBy>
  <cp:revision>3</cp:revision>
  <cp:lastPrinted>1601-01-01T00:00:00Z</cp:lastPrinted>
  <dcterms:created xsi:type="dcterms:W3CDTF">2008-07-16T01:37:19Z</dcterms:created>
  <dcterms:modified xsi:type="dcterms:W3CDTF">2016-05-14T05:20:58Z</dcterms:modified>
</cp:coreProperties>
</file>