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3750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FF5558-4ADA-4A20-A736-D33612FB80D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134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2DC5FC-0AAE-48E9-A52C-3C67CE52357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15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521941-EED9-4729-8601-87C9B2B5F2D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70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2C98C8-B82F-4E13-92EA-56C1B00A5C7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2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F1FFE8-1A12-418B-BB4E-40AE0147D52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585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AC366-E935-4337-BB91-EF36C26B39B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468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1B37B1-5FF5-420E-B111-C1833848C97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5071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FACAF-1CBC-4F6A-9005-2D0084C4B07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9562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B148A9-B856-4372-A058-0B0F3A0D2F2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7119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945E81-C946-4DF9-8919-8A6A71AA498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053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1010D9-75B8-4B2D-B90C-917374B34C0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4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7EEC7D-347B-497D-B41B-E4401968AB4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0490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54D604-5911-4C79-98AB-AD6CB05CB7C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788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2C9C9-FB86-40C5-BD8D-E19843D5550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4690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BBA621-CFB1-49D4-A289-49CD15B8712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149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92275"/>
            <a:ext cx="7770813" cy="1735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96ACA632-C0CD-4AED-8882-929C9760CB4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595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A21D1F-CD1C-4965-91E3-2A4C0AAA847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8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B0A3E7-BEED-4AAF-9034-4A3BBBD4E93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91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A90636-31EA-43D1-AF9F-853059993AD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631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03184D-AB0E-4299-9B86-7FA9C348939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340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C22B15-2516-43E8-8561-F4F5E0A5826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607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BB95FF-D399-4723-A5BD-B86BFFFFB07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254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D5D732-2901-4736-B6F3-031BF698666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861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74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1588" y="0"/>
            <a:ext cx="9147175" cy="6850063"/>
            <a:chOff x="1" y="0"/>
            <a:chExt cx="5762" cy="4315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288" y="0"/>
              <a:ext cx="5097" cy="4315"/>
              <a:chOff x="288" y="0"/>
              <a:chExt cx="5097" cy="4315"/>
            </a:xfrm>
          </p:grpSpPr>
          <p:sp>
            <p:nvSpPr>
              <p:cNvPr id="1030" name="Freeform 6"/>
              <p:cNvSpPr>
                <a:spLocks noChangeArrowheads="1"/>
              </p:cNvSpPr>
              <p:nvPr/>
            </p:nvSpPr>
            <p:spPr bwMode="auto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 noChangeArrowheads="1"/>
              </p:cNvSpPr>
              <p:nvPr/>
            </p:nvSpPr>
            <p:spPr bwMode="auto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 noChangeArrowheads="1"/>
              </p:cNvSpPr>
              <p:nvPr/>
            </p:nvSpPr>
            <p:spPr bwMode="auto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 noChangeArrowheads="1"/>
              </p:cNvSpPr>
              <p:nvPr/>
            </p:nvSpPr>
            <p:spPr bwMode="auto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 noChangeArrowheads="1"/>
              </p:cNvSpPr>
              <p:nvPr/>
            </p:nvSpPr>
            <p:spPr bwMode="auto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 noChangeArrowheads="1"/>
            </p:cNvSpPr>
            <p:nvPr/>
          </p:nvSpPr>
          <p:spPr bwMode="auto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 noChangeArrowheads="1"/>
            </p:cNvSpPr>
            <p:nvPr/>
          </p:nvSpPr>
          <p:spPr bwMode="auto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 noChangeArrowheads="1"/>
            </p:cNvSpPr>
            <p:nvPr/>
          </p:nvSpPr>
          <p:spPr bwMode="auto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 noChangeArrowheads="1"/>
            </p:cNvSpPr>
            <p:nvPr/>
          </p:nvSpPr>
          <p:spPr bwMode="auto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 noChangeArrowheads="1"/>
            </p:cNvSpPr>
            <p:nvPr/>
          </p:nvSpPr>
          <p:spPr bwMode="auto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 noChangeArrowheads="1"/>
            </p:cNvSpPr>
            <p:nvPr/>
          </p:nvSpPr>
          <p:spPr bwMode="auto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" y="2749"/>
              <a:ext cx="5758" cy="1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" y="2356"/>
              <a:ext cx="5758" cy="1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" y="3142"/>
              <a:ext cx="5758" cy="1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1" y="392"/>
              <a:ext cx="5757" cy="1570"/>
              <a:chOff x="1" y="392"/>
              <a:chExt cx="5757" cy="1570"/>
            </a:xfrm>
          </p:grpSpPr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>
                <a:off x="1" y="784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1" y="1963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>
                <a:off x="1" y="1570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/>
            </p:nvSpPr>
            <p:spPr bwMode="auto">
              <a:xfrm>
                <a:off x="1" y="1177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35"/>
              <p:cNvSpPr>
                <a:spLocks noChangeShapeType="1"/>
              </p:cNvSpPr>
              <p:nvPr/>
            </p:nvSpPr>
            <p:spPr bwMode="auto">
              <a:xfrm>
                <a:off x="1" y="392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1" y="3928"/>
              <a:ext cx="5758" cy="1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1" y="3535"/>
              <a:ext cx="5758" cy="1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6DFDEFAA-75FF-43AA-B236-3F70A7D53DF3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74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47175" cy="6850063"/>
            <a:chOff x="0" y="0"/>
            <a:chExt cx="5762" cy="4315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5044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5385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5679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287" y="0"/>
              <a:ext cx="5097" cy="4315"/>
              <a:chOff x="287" y="0"/>
              <a:chExt cx="5097" cy="4315"/>
            </a:xfrm>
          </p:grpSpPr>
          <p:sp>
            <p:nvSpPr>
              <p:cNvPr id="2054" name="Freeform 6"/>
              <p:cNvSpPr>
                <a:spLocks noChangeArrowheads="1"/>
              </p:cNvSpPr>
              <p:nvPr/>
            </p:nvSpPr>
            <p:spPr bwMode="auto">
              <a:xfrm>
                <a:off x="2788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 noChangeArrowheads="1"/>
              </p:cNvSpPr>
              <p:nvPr/>
            </p:nvSpPr>
            <p:spPr bwMode="auto">
              <a:xfrm>
                <a:off x="3088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357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3675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945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4245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4521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2398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 noChangeArrowheads="1"/>
              </p:cNvSpPr>
              <p:nvPr/>
            </p:nvSpPr>
            <p:spPr bwMode="auto">
              <a:xfrm>
                <a:off x="1966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1565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1127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 noChangeArrowheads="1"/>
              </p:cNvSpPr>
              <p:nvPr/>
            </p:nvSpPr>
            <p:spPr bwMode="auto">
              <a:xfrm>
                <a:off x="701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287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5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5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 noChangeArrowheads="1"/>
            </p:cNvSpPr>
            <p:nvPr/>
          </p:nvSpPr>
          <p:spPr bwMode="auto">
            <a:xfrm>
              <a:off x="4775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 noChangeArrowheads="1"/>
            </p:cNvSpPr>
            <p:nvPr/>
          </p:nvSpPr>
          <p:spPr bwMode="auto">
            <a:xfrm>
              <a:off x="5040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 noChangeArrowheads="1"/>
            </p:cNvSpPr>
            <p:nvPr/>
          </p:nvSpPr>
          <p:spPr bwMode="auto">
            <a:xfrm>
              <a:off x="5351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 noChangeArrowheads="1"/>
            </p:cNvSpPr>
            <p:nvPr/>
          </p:nvSpPr>
          <p:spPr bwMode="auto">
            <a:xfrm>
              <a:off x="5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 noChangeArrowheads="1"/>
            </p:cNvSpPr>
            <p:nvPr/>
          </p:nvSpPr>
          <p:spPr bwMode="auto">
            <a:xfrm>
              <a:off x="5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 noChangeArrowheads="1"/>
            </p:cNvSpPr>
            <p:nvPr/>
          </p:nvSpPr>
          <p:spPr bwMode="auto">
            <a:xfrm>
              <a:off x="5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0" y="2749"/>
              <a:ext cx="5758" cy="1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0" y="2356"/>
              <a:ext cx="5758" cy="1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0" y="3142"/>
              <a:ext cx="5758" cy="1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8" name="Group 30"/>
            <p:cNvGrpSpPr>
              <a:grpSpLocks/>
            </p:cNvGrpSpPr>
            <p:nvPr/>
          </p:nvGrpSpPr>
          <p:grpSpPr bwMode="auto">
            <a:xfrm>
              <a:off x="0" y="392"/>
              <a:ext cx="5757" cy="1570"/>
              <a:chOff x="0" y="392"/>
              <a:chExt cx="5757" cy="1570"/>
            </a:xfrm>
          </p:grpSpPr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0" y="784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0" y="1963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0" y="1570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0" y="1177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0" y="392"/>
                <a:ext cx="5758" cy="1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0" y="3928"/>
              <a:ext cx="5758" cy="1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0" y="3535"/>
              <a:ext cx="5758" cy="1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6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92275"/>
            <a:ext cx="77708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1C974E31-8853-49F4-8E94-CA148476005A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92275"/>
            <a:ext cx="7772400" cy="17367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/>
              <a:t>Materi Pertemuan 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Alat Ukur/ Tes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Contoh: ingin mengukur bakat intelektual ssi konsep Renzulli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Alat ukur yang digunakan: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Verdan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Tes intelegensi </a:t>
            </a:r>
            <a:r>
              <a:rPr lang="en-US" sz="2800">
                <a:latin typeface="Wingdings" charset="2"/>
              </a:rPr>
              <a:t></a:t>
            </a:r>
            <a:r>
              <a:rPr lang="en-US" sz="2800"/>
              <a:t> ukur kemampuan intelektual. Cth: WISC, PM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Verdan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Tes kreativitas</a:t>
            </a:r>
            <a:r>
              <a:rPr lang="en-US" sz="2800">
                <a:latin typeface="Wingdings" charset="2"/>
              </a:rPr>
              <a:t></a:t>
            </a:r>
            <a:r>
              <a:rPr lang="en-US" sz="2800"/>
              <a:t> ukur kemampuan berpikir kreatif. Cth: baterai tes kreativitas verbal, tes lingkaran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Verdan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Tes prestasi belajar </a:t>
            </a:r>
            <a:r>
              <a:rPr lang="en-US" sz="2800">
                <a:latin typeface="Wingdings" charset="2"/>
              </a:rPr>
              <a:t></a:t>
            </a:r>
            <a:r>
              <a:rPr lang="en-US" sz="2800"/>
              <a:t> ukur motivasi dan tanggung jawab terhadap tugas. Cth: nilai rapor dan tes prestasi belajar baku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Sumber Informasi Lain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586413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Guru: gunakan Skala penilaian anak berbakat </a:t>
            </a: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guru diberi ciri-ciri anak berbakat dan guru mengisi nama yang menurutnya memiliki ciri-ciri tersebut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Orangtua: umumnya orangtua anak tidak berbakat menilai anaknya lebih tinggi daripada orang tua anak berbakat </a:t>
            </a: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agar obyektif, ortu diberi kuesioner mengenai lingkungan rumah, perkembangan anak, pendidikan di rumah, dan tentang diri anak (hobi, minat, prestasi,dll)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Teman sebaya: cth pertanyaan mengenai pertolongan mengerjakan PR, memilih pemimpin, pemberi gagasan terhadap pemecahan masalah, yang sering ke perpustakaan, yang sering bertanya, dll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41413"/>
            <a:ext cx="7772400" cy="22875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/>
              <a:t>Sekian</a:t>
            </a:r>
            <a:br>
              <a:rPr lang="en-US" sz="4800"/>
            </a:br>
            <a:r>
              <a:rPr lang="en-US" sz="4800"/>
              <a:t>Terima kasih atas perhatian dan partisipasinya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93065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Konsep Anak Berbakat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1196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Definisi: Anak Berbakat adalah mereka yang karena memiliki kemampuan yang unggul mampu memberikan prestasi yang tinggi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Perwujudan bakat dipengaruhi oleh faktor internal (kepribadian) dan eksternal (lingkungan)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i="1"/>
              <a:t>Underachiever</a:t>
            </a:r>
            <a:r>
              <a:rPr lang="en-US"/>
              <a:t>: anak berbakat yang kurang berhasil/ kurang mampu mewujudkan bakatnya sehingga prestasinya tidak optimal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1913"/>
            <a:ext cx="8229600" cy="1069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Ciri-Ciri Anak Berbakat </a:t>
            </a:r>
            <a:br>
              <a:rPr lang="en-US" sz="4000"/>
            </a:br>
            <a:r>
              <a:rPr lang="en-US" sz="2400"/>
              <a:t>(Martinson dalam Munandar, 1999)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2578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Membaca pada usia lebih muda, lebih cepat, lebih banyak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Perbendaharaan kata dan minat luas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Rasa ingin tahu tinggi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Memiliki inisiatif, banyak ide, mandiri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Orisinalitas tinggi dalam ungkapan verbal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Memberi jawaban-jawaban lebih baik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Luwes dalam berpikir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Terbuka terhadap rangsangan dari lingkungan, observasi tajam, peka dan menggunakan firasat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Durasi konsentrasi lama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38113"/>
            <a:ext cx="8229600" cy="1069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Ciri-Ciri Anak Berbakat </a:t>
            </a:r>
            <a:br>
              <a:rPr lang="en-US" sz="4000"/>
            </a:br>
            <a:r>
              <a:rPr lang="en-US" sz="2400"/>
              <a:t>(Martinson dalam Munandar, 1999)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644048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Berpikir kritis, daya imajinasi kuat, daya ingat kuat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Senang mencoba hal-hal baru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Memiliki daya abstraksi, konseptualisasi, dan sintesis yang tinggi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Senang terhadap kegiatan intelektual dan pemecahan masalah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Cepat menangkap hubungan-hubungan (sebab akibat)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Perilaku terarah pada tujuan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Memiliki banyak hobi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Tidak cepat puas dengan prestasinya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Ingin kebebasan dalam bergerak dan bertindak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9700"/>
            <a:ext cx="8229600" cy="1069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Ciri-Ciri Anak Berbakat </a:t>
            </a:r>
            <a:br>
              <a:rPr lang="en-US" sz="4000"/>
            </a:br>
            <a:r>
              <a:rPr lang="en-US" sz="2400"/>
              <a:t>(Martinson dalam Munandar, 1999)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59436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55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Dampak negatif/ permasalahan anak berbakat: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Kemampuan berpikir kritis 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 sikap skeptis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Kemampuan kreatif dan minat thd hal baru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mudah bosan, kurang peduli, malas thd tugas-tugas rutin dan tidak menantang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Perilaku terarah pada tujuan 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 memaksakan kehendak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Kepekaan tinggi 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 peka kritik, mudah tersinggung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Semangat tinggi, kesiagaan mental, inisiatif tinggi 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 kurang sabar terhadap proses, ingin cepat progres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Kemandirian dalam belajar dan bekerja, butuh kebebasan 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 sulit adaptasi dengan tekanan lingkungan, perasaan ditolak/ kurang dimengerti</a:t>
            </a:r>
          </a:p>
          <a:p>
            <a:pPr marL="608013" indent="-608013">
              <a:lnSpc>
                <a:spcPct val="80000"/>
              </a:lnSpc>
              <a:spcBef>
                <a:spcPts val="550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200"/>
              <a:t>Kemampuan dan minat luas </a:t>
            </a:r>
            <a:r>
              <a:rPr lang="en-US" sz="2200">
                <a:latin typeface="Wingdings" charset="2"/>
              </a:rPr>
              <a:t></a:t>
            </a:r>
            <a:r>
              <a:rPr lang="en-US" sz="2200"/>
              <a:t> anak butuh dukungan/ keluwesan untujk jajaki dan kembangkan minat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Indikator Keberbakatan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Konsep Renzulli tentang keberbakatan: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Kemampuan di atas rata-rata, kreativitas, komitmen terhadap tugas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Ciri-ciri masing-masing cluster menurut Munandar, 1999 (untuk kemampuan intelektual) </a:t>
            </a:r>
            <a:r>
              <a:rPr lang="en-US" sz="2800">
                <a:latin typeface="Wingdings" charset="2"/>
              </a:rPr>
              <a:t></a:t>
            </a:r>
            <a:r>
              <a:rPr lang="en-US" sz="2800"/>
              <a:t> Kuesiner penilaian ciri-ciri anak berbakat, 1982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Matra Ciri-Ciri Intelektual/ Belajar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910263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Mudah menangkap pelajaran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Ingatan baik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Perbendaharaan kata luas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Penalaran tajam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Daya konsentrasi baik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Menguasai banyak bahan dan kaya topik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Senang dan sering membaca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Ungkapan diri lancar dan jelas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Pengamat yang cermat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Senang mempelajari kamus, peta, ensiklopedi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Cepat memecahkan persoalan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Cepat menemukan kesalahan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Mampu membaca pada usia lebih muda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Daya abstraksi tinggi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Selalu sibuk menangani berbagai hal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Matra Ciri-Ciri Kreativitas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5626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Dorongan ingin tahu besar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Sering ajukan pertanyaan yang baik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Memberikan gagasan terhadap masalah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Bebas menyatakan pendapat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Memiliki rasa keindahan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Menonjol dalam salah satu bidang seni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Punya pendapat sendiri dan dapat ungkapkan pendapat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Rasa humor tinggi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Daya imajinasi kuat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Orisinalitas hasil karya tinggi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Dapat bekerja sendiri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Senang mencoba hal-hal baru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Mampu kembangkan dan memerinci gagasan (elaborasi)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Matra Ciri-Ciri Motivasi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23875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Tekun menghadapi tugas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Ulet menghadapi kesulitan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Tidak memerlukan dorongan dari luar untuk berprestasi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Ingin mendalami bidang pengetahuan yang diberikan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Selalu berusaha berprestasi sebaik mungkin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Menunjukkan minat terhadap berbagai macam masalah orang dewasa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Senang dan rajin belajar, penuh semangat, cepat bosan dengan tugas rutin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Dapat mempertahankan pendapat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Mengejar tujuan-tujuan jangka panjang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Senang mencari dan memecahkan soal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674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MS Gothic</vt:lpstr>
      <vt:lpstr>Verdana</vt:lpstr>
      <vt:lpstr>Wingdings</vt:lpstr>
      <vt:lpstr>Arial Unicode MS</vt:lpstr>
      <vt:lpstr>Office Theme</vt:lpstr>
      <vt:lpstr>Office Theme</vt:lpstr>
      <vt:lpstr>Materi Pertemuan 4</vt:lpstr>
      <vt:lpstr>Konsep Anak Berbakat</vt:lpstr>
      <vt:lpstr>Ciri-Ciri Anak Berbakat  (Martinson dalam Munandar, 1999)</vt:lpstr>
      <vt:lpstr>Ciri-Ciri Anak Berbakat  (Martinson dalam Munandar, 1999)</vt:lpstr>
      <vt:lpstr>Ciri-Ciri Anak Berbakat  (Martinson dalam Munandar, 1999)</vt:lpstr>
      <vt:lpstr>Indikator Keberbakatan</vt:lpstr>
      <vt:lpstr>Matra Ciri-Ciri Intelektual/ Belajar</vt:lpstr>
      <vt:lpstr>Matra Ciri-Ciri Kreativitas</vt:lpstr>
      <vt:lpstr>Matra Ciri-Ciri Motivasi</vt:lpstr>
      <vt:lpstr>Alat Ukur/ Tes</vt:lpstr>
      <vt:lpstr>Sumber Informasi Lain</vt:lpstr>
      <vt:lpstr>Sekian Terima kasih atas perhatian dan partisipasinya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4</dc:title>
  <dc:creator>User</dc:creator>
  <cp:lastModifiedBy>Windows User</cp:lastModifiedBy>
  <cp:revision>2</cp:revision>
  <cp:lastPrinted>1601-01-01T00:00:00Z</cp:lastPrinted>
  <dcterms:created xsi:type="dcterms:W3CDTF">2008-07-23T01:10:13Z</dcterms:created>
  <dcterms:modified xsi:type="dcterms:W3CDTF">2016-05-14T05:21:50Z</dcterms:modified>
</cp:coreProperties>
</file>