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88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490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EEE563-9A75-4C82-BF53-28E974D1AF71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605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CE42AA-E006-44E1-9E7B-D5D2A6C0AA14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052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8089FD-9584-4813-BCB0-EAE17AB211B6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2710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2FB7F0-8570-47BF-96C4-7437E8DEC0E6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5871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0F9FBA-87A6-4D30-9682-C68396F95AFA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0071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2E2B8D-5EA4-4AF4-9122-00D5BB18696D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2405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26EBDD9-8441-4028-A539-D9276BCF37DE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964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929715-A8FD-404A-80E9-4E62E4250E6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5967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040A9A-8273-4B16-9F19-03B28B411410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3889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88C5C6-2FE8-43BA-883C-E88729C09564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684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A5A2A9-2B56-4ACA-B322-4B3E7524E138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427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74B070-485B-4129-AEBE-2536A188ACE0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7198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0D3036-F524-4676-9592-74F0C1CCC48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3393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FBC06C7-3B34-499C-A59D-BC4A772DB913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2440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653C97-B6DF-460F-9080-5B0918744CB3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86103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28800"/>
            <a:ext cx="7770813" cy="1735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fld id="{E457D815-BEDB-4C5B-B442-EC14D293DDAE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898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8314C3-F907-4E61-8A18-CC11D81474E0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400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64D518-D29C-43D7-BC25-FDC6EE42C98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23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9B73410-FD88-4E88-94F6-EC48C08E3994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450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F5EF30-7DE9-4119-A758-F2D65DAACEC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659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380C38-F793-472D-9D14-27D2F9EB9C3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405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F6C7FC-7F9B-41D5-88D1-1B1653C85DB1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976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E57257-3929-4FBA-AC7E-B97D65F6C80D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025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5F03"/>
            </a:gs>
            <a:gs pos="100000">
              <a:srgbClr val="99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0" y="0"/>
            <a:ext cx="9142413" cy="6932613"/>
            <a:chOff x="0" y="0"/>
            <a:chExt cx="5759" cy="4367"/>
          </a:xfrm>
        </p:grpSpPr>
        <p:sp>
          <p:nvSpPr>
            <p:cNvPr id="1026" name="Freeform 2"/>
            <p:cNvSpPr>
              <a:spLocks noChangeArrowheads="1"/>
            </p:cNvSpPr>
            <p:nvPr/>
          </p:nvSpPr>
          <p:spPr bwMode="auto">
            <a:xfrm>
              <a:off x="0" y="2208"/>
              <a:ext cx="2514" cy="1969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50000">
                  <a:srgbClr val="993300"/>
                </a:gs>
                <a:gs pos="100000">
                  <a:srgbClr val="BB5F03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0" y="2496"/>
              <a:ext cx="2111" cy="1603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>
              <a:off x="2092" y="3233"/>
              <a:ext cx="3667" cy="942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 noChangeArrowheads="1"/>
            </p:cNvSpPr>
            <p:nvPr/>
          </p:nvSpPr>
          <p:spPr bwMode="auto">
            <a:xfrm>
              <a:off x="0" y="524"/>
              <a:ext cx="972" cy="1194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 noChangeArrowheads="1"/>
            </p:cNvSpPr>
            <p:nvPr/>
          </p:nvSpPr>
          <p:spPr bwMode="auto">
            <a:xfrm>
              <a:off x="3188" y="1"/>
              <a:ext cx="2569" cy="2265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 noChangeArrowheads="1"/>
            </p:cNvSpPr>
            <p:nvPr/>
          </p:nvSpPr>
          <p:spPr bwMode="auto">
            <a:xfrm>
              <a:off x="3525" y="1"/>
              <a:ext cx="2184" cy="1507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 noChangeArrowheads="1"/>
            </p:cNvSpPr>
            <p:nvPr/>
          </p:nvSpPr>
          <p:spPr bwMode="auto">
            <a:xfrm>
              <a:off x="0" y="649"/>
              <a:ext cx="815" cy="805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 noChangeArrowheads="1"/>
            </p:cNvSpPr>
            <p:nvPr/>
          </p:nvSpPr>
          <p:spPr bwMode="auto">
            <a:xfrm>
              <a:off x="0" y="1545"/>
              <a:ext cx="761" cy="106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 noChangeArrowheads="1"/>
            </p:cNvSpPr>
            <p:nvPr/>
          </p:nvSpPr>
          <p:spPr bwMode="auto">
            <a:xfrm>
              <a:off x="2314" y="3431"/>
              <a:ext cx="3181" cy="744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92" y="127"/>
              <a:ext cx="0" cy="0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04" y="131"/>
              <a:ext cx="0" cy="0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 noChangeArrowheads="1"/>
            </p:cNvSpPr>
            <p:nvPr/>
          </p:nvSpPr>
          <p:spPr bwMode="auto">
            <a:xfrm>
              <a:off x="0" y="4032"/>
              <a:ext cx="5759" cy="287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4617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 noChangeArrowheads="1"/>
            </p:cNvSpPr>
            <p:nvPr/>
          </p:nvSpPr>
          <p:spPr bwMode="auto">
            <a:xfrm>
              <a:off x="0" y="4032"/>
              <a:ext cx="5759" cy="335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4617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 noChangeArrowheads="1"/>
            </p:cNvSpPr>
            <p:nvPr/>
          </p:nvSpPr>
          <p:spPr bwMode="auto">
            <a:xfrm>
              <a:off x="0" y="0"/>
              <a:ext cx="5759" cy="287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683501"/>
                </a:gs>
                <a:gs pos="100000">
                  <a:srgbClr val="BB5F0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 noChangeArrowheads="1"/>
            </p:cNvSpPr>
            <p:nvPr/>
          </p:nvSpPr>
          <p:spPr bwMode="auto">
            <a:xfrm>
              <a:off x="509" y="229"/>
              <a:ext cx="3187" cy="2023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B5F03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 noChangeArrowheads="1"/>
            </p:cNvSpPr>
            <p:nvPr/>
          </p:nvSpPr>
          <p:spPr bwMode="auto">
            <a:xfrm>
              <a:off x="1344" y="293"/>
              <a:ext cx="2143" cy="1786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 noChangeArrowheads="1"/>
            </p:cNvSpPr>
            <p:nvPr/>
          </p:nvSpPr>
          <p:spPr bwMode="auto">
            <a:xfrm>
              <a:off x="2932" y="1728"/>
              <a:ext cx="2827" cy="2365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50000">
                  <a:srgbClr val="993300"/>
                </a:gs>
                <a:gs pos="100000">
                  <a:srgbClr val="BB5F03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 noChangeArrowheads="1"/>
            </p:cNvSpPr>
            <p:nvPr/>
          </p:nvSpPr>
          <p:spPr bwMode="auto">
            <a:xfrm>
              <a:off x="3160" y="1860"/>
              <a:ext cx="2161" cy="1933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6696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fld id="{8B49020C-9011-4911-B4BF-4BFB1F9F691F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S Gothic" charset="-128"/>
        </a:defRPr>
      </a:lvl2pPr>
      <a:lvl3pPr marL="1143000" indent="-228600" algn="ctr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S Gothic" charset="-128"/>
        </a:defRPr>
      </a:lvl3pPr>
      <a:lvl4pPr marL="1600200" indent="-228600" algn="ctr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S Gothic" charset="-128"/>
        </a:defRPr>
      </a:lvl4pPr>
      <a:lvl5pPr marL="2057400" indent="-228600" algn="ctr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S Gothic" charset="-128"/>
        </a:defRPr>
      </a:lvl5pPr>
      <a:lvl6pPr marL="2514600" indent="-228600" algn="ctr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S Gothic" charset="-128"/>
        </a:defRPr>
      </a:lvl6pPr>
      <a:lvl7pPr marL="2971800" indent="-228600" algn="ctr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S Gothic" charset="-128"/>
        </a:defRPr>
      </a:lvl7pPr>
      <a:lvl8pPr marL="3429000" indent="-228600" algn="ctr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S Gothic" charset="-128"/>
        </a:defRPr>
      </a:lvl8pPr>
      <a:lvl9pPr marL="3886200" indent="-228600" algn="ctr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49263" rtl="0" fontAlgn="base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49263" rtl="0" fontAlgn="base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49263" rtl="0" fontAlgn="base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5F03"/>
            </a:gs>
            <a:gs pos="100000">
              <a:srgbClr val="99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0"/>
            <a:ext cx="9142413" cy="6932613"/>
            <a:chOff x="0" y="0"/>
            <a:chExt cx="5759" cy="4367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0" y="2208"/>
              <a:ext cx="2514" cy="1969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50000">
                  <a:srgbClr val="993300"/>
                </a:gs>
                <a:gs pos="100000">
                  <a:srgbClr val="BB5F03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0" y="2496"/>
              <a:ext cx="2111" cy="1603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 noChangeArrowheads="1"/>
            </p:cNvSpPr>
            <p:nvPr/>
          </p:nvSpPr>
          <p:spPr bwMode="auto">
            <a:xfrm>
              <a:off x="2092" y="3233"/>
              <a:ext cx="3667" cy="942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 noChangeArrowheads="1"/>
            </p:cNvSpPr>
            <p:nvPr/>
          </p:nvSpPr>
          <p:spPr bwMode="auto">
            <a:xfrm>
              <a:off x="0" y="524"/>
              <a:ext cx="972" cy="1194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 noChangeArrowheads="1"/>
            </p:cNvSpPr>
            <p:nvPr/>
          </p:nvSpPr>
          <p:spPr bwMode="auto">
            <a:xfrm>
              <a:off x="3188" y="1"/>
              <a:ext cx="2569" cy="2265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 noChangeArrowheads="1"/>
            </p:cNvSpPr>
            <p:nvPr/>
          </p:nvSpPr>
          <p:spPr bwMode="auto">
            <a:xfrm>
              <a:off x="3525" y="1"/>
              <a:ext cx="2184" cy="1507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 noChangeArrowheads="1"/>
            </p:cNvSpPr>
            <p:nvPr/>
          </p:nvSpPr>
          <p:spPr bwMode="auto">
            <a:xfrm>
              <a:off x="0" y="649"/>
              <a:ext cx="815" cy="805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 noChangeArrowheads="1"/>
            </p:cNvSpPr>
            <p:nvPr/>
          </p:nvSpPr>
          <p:spPr bwMode="auto">
            <a:xfrm>
              <a:off x="0" y="1545"/>
              <a:ext cx="761" cy="106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 noChangeArrowheads="1"/>
            </p:cNvSpPr>
            <p:nvPr/>
          </p:nvSpPr>
          <p:spPr bwMode="auto">
            <a:xfrm>
              <a:off x="2314" y="3431"/>
              <a:ext cx="3181" cy="744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192" y="127"/>
              <a:ext cx="0" cy="0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204" y="131"/>
              <a:ext cx="0" cy="0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 noChangeArrowheads="1"/>
            </p:cNvSpPr>
            <p:nvPr/>
          </p:nvSpPr>
          <p:spPr bwMode="auto">
            <a:xfrm>
              <a:off x="0" y="4032"/>
              <a:ext cx="5759" cy="287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4617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 noChangeArrowheads="1"/>
            </p:cNvSpPr>
            <p:nvPr/>
          </p:nvSpPr>
          <p:spPr bwMode="auto">
            <a:xfrm>
              <a:off x="0" y="4032"/>
              <a:ext cx="5759" cy="335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4617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 noChangeArrowheads="1"/>
            </p:cNvSpPr>
            <p:nvPr/>
          </p:nvSpPr>
          <p:spPr bwMode="auto">
            <a:xfrm>
              <a:off x="0" y="0"/>
              <a:ext cx="5759" cy="287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683501"/>
                </a:gs>
                <a:gs pos="100000">
                  <a:srgbClr val="BB5F0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 noChangeArrowheads="1"/>
            </p:cNvSpPr>
            <p:nvPr/>
          </p:nvSpPr>
          <p:spPr bwMode="auto">
            <a:xfrm>
              <a:off x="509" y="229"/>
              <a:ext cx="3187" cy="2023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B5F03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 noChangeArrowheads="1"/>
            </p:cNvSpPr>
            <p:nvPr/>
          </p:nvSpPr>
          <p:spPr bwMode="auto">
            <a:xfrm>
              <a:off x="1344" y="293"/>
              <a:ext cx="2143" cy="1786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Freeform 18"/>
            <p:cNvSpPr>
              <a:spLocks noChangeArrowheads="1"/>
            </p:cNvSpPr>
            <p:nvPr/>
          </p:nvSpPr>
          <p:spPr bwMode="auto">
            <a:xfrm>
              <a:off x="2932" y="1728"/>
              <a:ext cx="2827" cy="2365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50000">
                  <a:srgbClr val="993300"/>
                </a:gs>
                <a:gs pos="100000">
                  <a:srgbClr val="BB5F03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Freeform 19"/>
            <p:cNvSpPr>
              <a:spLocks noChangeArrowheads="1"/>
            </p:cNvSpPr>
            <p:nvPr/>
          </p:nvSpPr>
          <p:spPr bwMode="auto">
            <a:xfrm>
              <a:off x="3160" y="1860"/>
              <a:ext cx="2161" cy="1933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828800"/>
            <a:ext cx="7770813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fld id="{50B821AC-5508-451C-8FBF-FA410B2852F2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S Gothic" charset="-128"/>
        </a:defRPr>
      </a:lvl2pPr>
      <a:lvl3pPr marL="1143000" indent="-228600" algn="ctr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S Gothic" charset="-128"/>
        </a:defRPr>
      </a:lvl3pPr>
      <a:lvl4pPr marL="1600200" indent="-228600" algn="ctr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S Gothic" charset="-128"/>
        </a:defRPr>
      </a:lvl4pPr>
      <a:lvl5pPr marL="2057400" indent="-228600" algn="ctr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S Gothic" charset="-128"/>
        </a:defRPr>
      </a:lvl5pPr>
      <a:lvl6pPr marL="2514600" indent="-228600" algn="ctr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S Gothic" charset="-128"/>
        </a:defRPr>
      </a:lvl6pPr>
      <a:lvl7pPr marL="2971800" indent="-228600" algn="ctr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S Gothic" charset="-128"/>
        </a:defRPr>
      </a:lvl7pPr>
      <a:lvl8pPr marL="3429000" indent="-228600" algn="ctr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S Gothic" charset="-128"/>
        </a:defRPr>
      </a:lvl8pPr>
      <a:lvl9pPr marL="3886200" indent="-228600" algn="ctr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49263" rtl="0" fontAlgn="base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49263" rtl="0" fontAlgn="base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49263" rtl="0" fontAlgn="base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828800"/>
            <a:ext cx="7772400" cy="1736725"/>
          </a:xfrm>
          <a:ln/>
        </p:spPr>
        <p:txBody>
          <a:bodyPr tIns="8082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/>
              <a:t>Materi Pertemuan 7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66960" rIns="90000" bIns="46800"/>
          <a:lstStyle/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Mengembangkan Kreativitas Anak</a:t>
            </a:r>
          </a:p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Psikologi Anak Berbakat</a:t>
            </a:r>
          </a:p>
          <a:p>
            <a:pPr marL="0" indent="0"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Olivia Tjandra W., M. Si., Psi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9713"/>
            <a:ext cx="8229600" cy="1219200"/>
          </a:xfrm>
          <a:ln/>
        </p:spPr>
        <p:txBody>
          <a:bodyPr tIns="72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Mengapa kreativitas penting dikembangkan dalam diri anak?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83163"/>
          </a:xfrm>
          <a:ln/>
        </p:spPr>
        <p:txBody>
          <a:bodyPr tIns="94428"/>
          <a:lstStyle/>
          <a:p>
            <a:pPr marL="608013" indent="-608013">
              <a:lnSpc>
                <a:spcPct val="86000"/>
              </a:lnSpc>
              <a:spcBef>
                <a:spcPts val="675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700"/>
              <a:t>Dengan berkreasi orang dapat mewujudkan dirinya </a:t>
            </a:r>
            <a:r>
              <a:rPr lang="en-US" sz="2700">
                <a:latin typeface="Wingdings" charset="2"/>
              </a:rPr>
              <a:t></a:t>
            </a:r>
            <a:r>
              <a:rPr lang="en-US" sz="2700"/>
              <a:t> kebutuhan aktualisasi diri Maslow</a:t>
            </a:r>
          </a:p>
          <a:p>
            <a:pPr marL="608013" indent="-608013">
              <a:lnSpc>
                <a:spcPct val="86000"/>
              </a:lnSpc>
              <a:spcBef>
                <a:spcPts val="675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700"/>
              <a:t>Kreativitas (berpikir kreatif/ berpikir divergen), sebagai kemampuan untuk melihat bermacam-macam kemungkinan penyelesaian masalah, merupakan bentuk pemikiran yang masih kurang mendapat perhatian dalam pendidikan formal (Guildford dalam Munandar, 1999)</a:t>
            </a:r>
          </a:p>
          <a:p>
            <a:pPr marL="608013" indent="-608013">
              <a:lnSpc>
                <a:spcPct val="86000"/>
              </a:lnSpc>
              <a:spcBef>
                <a:spcPts val="675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700"/>
              <a:t>Kreativitas memberikan kepuasan pada diri individu itu sendiri (Biondi dalam Munandar, 1999)</a:t>
            </a:r>
          </a:p>
          <a:p>
            <a:pPr marL="608013" indent="-608013">
              <a:lnSpc>
                <a:spcPct val="86000"/>
              </a:lnSpc>
              <a:spcBef>
                <a:spcPts val="675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700"/>
              <a:t>Kreativiatas memungkinkan manusia meningkatkan kualitas hidupnya</a:t>
            </a:r>
          </a:p>
          <a:p>
            <a:pPr marL="608013" indent="-608013">
              <a:lnSpc>
                <a:spcPct val="86000"/>
              </a:lnSpc>
              <a:spcBef>
                <a:spcPts val="675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7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47625"/>
            <a:ext cx="8229600" cy="655638"/>
          </a:xfrm>
          <a:ln/>
        </p:spPr>
        <p:txBody>
          <a:bodyPr tIns="72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Pengertian Kreativitas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6061075"/>
          </a:xfrm>
          <a:ln/>
        </p:spPr>
        <p:txBody>
          <a:bodyPr tIns="128448"/>
          <a:lstStyle/>
          <a:p>
            <a:pPr marL="608013" indent="-608013">
              <a:lnSpc>
                <a:spcPct val="76000"/>
              </a:lnSpc>
              <a:spcBef>
                <a:spcPts val="675"/>
              </a:spcBef>
              <a:buClr>
                <a:srgbClr val="FFFFCC"/>
              </a:buClr>
              <a:buSzPct val="60000"/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700"/>
              <a:t>Kreativitas adalah kemampuan untuk membuat kombinasi baru berdasarkan data, informasi, atau unsur-unsur yang ada (pengalaman dan pengetahuan). Cth: sepatu roda</a:t>
            </a:r>
          </a:p>
          <a:p>
            <a:pPr marL="608013" indent="-608013">
              <a:lnSpc>
                <a:spcPct val="76000"/>
              </a:lnSpc>
              <a:spcBef>
                <a:spcPts val="675"/>
              </a:spcBef>
              <a:buClr>
                <a:srgbClr val="FFFFCC"/>
              </a:buClr>
              <a:buSzPct val="60000"/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700"/>
              <a:t>Kreativitas (berpikir kreatif/ berpikir divergen) adalah kemampuan – berdasarkan data atau informasi yang tersedia- menemukan banyak kemungkinan jawaban terhadap suatu masalah, dimana penekanannya adalah pada kuantitas, ketepatgunaan, dan keragaman jawaban. Cth: hal 48-50</a:t>
            </a:r>
          </a:p>
          <a:p>
            <a:pPr marL="608013" indent="-608013">
              <a:lnSpc>
                <a:spcPct val="73000"/>
              </a:lnSpc>
              <a:spcBef>
                <a:spcPts val="675"/>
              </a:spcBef>
              <a:buClr>
                <a:srgbClr val="FFFFCC"/>
              </a:buClr>
              <a:buSzPct val="60000"/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700">
                <a:latin typeface="Wingdings" charset="2"/>
              </a:rPr>
              <a:t></a:t>
            </a:r>
            <a:r>
              <a:rPr lang="en-US" sz="2700"/>
              <a:t> Kreativitas adalah kemampuan yang mencerminkan kelancaran, keluwesan (fleksibilitas), dan orisinalitas dalam berpikir, serta kemampuan untuk mengelaborasi (mengembangkan, memperkaya, memperinci) suatu gagasan (Munandar, 1999)</a:t>
            </a:r>
          </a:p>
          <a:p>
            <a:pPr marL="608013" indent="-608013">
              <a:lnSpc>
                <a:spcPct val="76000"/>
              </a:lnSpc>
              <a:spcBef>
                <a:spcPts val="675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700"/>
          </a:p>
          <a:p>
            <a:pPr marL="608013" indent="-608013">
              <a:lnSpc>
                <a:spcPct val="76000"/>
              </a:lnSpc>
              <a:spcBef>
                <a:spcPts val="675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7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9713"/>
            <a:ext cx="8229600" cy="1219200"/>
          </a:xfrm>
          <a:ln/>
        </p:spPr>
        <p:txBody>
          <a:bodyPr tIns="72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Berpikir Konvergen Vs </a:t>
            </a:r>
            <a:br>
              <a:rPr lang="en-US" sz="4000"/>
            </a:br>
            <a:r>
              <a:rPr lang="en-US" sz="4000"/>
              <a:t>Berpikir Divergen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960" rIns="90000" bIns="46800"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800"/>
              </a:spcBef>
              <a:buClr>
                <a:srgbClr val="FFFFCC"/>
              </a:buClr>
              <a:buSzPct val="6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Berpikir Konvergen:</a:t>
            </a:r>
          </a:p>
          <a:p>
            <a:pPr eaLnBrk="1" hangingPunct="1">
              <a:lnSpc>
                <a:spcPct val="95000"/>
              </a:lnSpc>
              <a:spcBef>
                <a:spcPts val="800"/>
              </a:spcBef>
              <a:buClrTx/>
              <a:buSzTx/>
              <a:buFontTx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				S  -------------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Wingdings" charset="2"/>
              </a:rPr>
              <a:t>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   R</a:t>
            </a:r>
          </a:p>
          <a:p>
            <a:pPr eaLnBrk="1" hangingPunct="1">
              <a:lnSpc>
                <a:spcPct val="95000"/>
              </a:lnSpc>
              <a:spcBef>
                <a:spcPts val="800"/>
              </a:spcBef>
              <a:buClr>
                <a:srgbClr val="FFFFFF"/>
              </a:buClr>
              <a:buSzPct val="6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Berpikir Divergen:</a:t>
            </a:r>
          </a:p>
          <a:p>
            <a:pPr eaLnBrk="1" hangingPunct="1">
              <a:lnSpc>
                <a:spcPct val="95000"/>
              </a:lnSpc>
              <a:spcBef>
                <a:spcPts val="800"/>
              </a:spcBef>
              <a:buClrTx/>
              <a:buSzTx/>
              <a:buFontTx/>
              <a:buNone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6" charset="0"/>
            </a:endParaRPr>
          </a:p>
          <a:p>
            <a:pPr eaLnBrk="1" hangingPunct="1">
              <a:lnSpc>
                <a:spcPct val="95000"/>
              </a:lnSpc>
              <a:spcBef>
                <a:spcPts val="800"/>
              </a:spcBef>
              <a:buClrTx/>
              <a:buSzTx/>
              <a:buFontTx/>
              <a:buNone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6" charset="0"/>
            </a:endParaRPr>
          </a:p>
          <a:p>
            <a:pPr eaLnBrk="1" hangingPunct="1">
              <a:lnSpc>
                <a:spcPct val="95000"/>
              </a:lnSpc>
              <a:spcBef>
                <a:spcPts val="800"/>
              </a:spcBef>
              <a:buClrTx/>
              <a:buSzTx/>
              <a:buFontTx/>
              <a:buNone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6" charset="0"/>
            </a:endParaRP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3352800" y="3811588"/>
            <a:ext cx="2589213" cy="1997075"/>
            <a:chOff x="2112" y="2401"/>
            <a:chExt cx="1631" cy="1258"/>
          </a:xfrm>
        </p:grpSpPr>
        <p:sp>
          <p:nvSpPr>
            <p:cNvPr id="7172" name="AutoShape 4"/>
            <p:cNvSpPr>
              <a:spLocks noChangeArrowheads="1"/>
            </p:cNvSpPr>
            <p:nvPr/>
          </p:nvSpPr>
          <p:spPr bwMode="auto">
            <a:xfrm>
              <a:off x="2112" y="2401"/>
              <a:ext cx="1631" cy="1258"/>
            </a:xfrm>
            <a:prstGeom prst="roundRect">
              <a:avLst>
                <a:gd name="adj" fmla="val 7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173" name="AutoShape 5"/>
            <p:cNvCxnSpPr>
              <a:cxnSpLocks noChangeShapeType="1"/>
              <a:stCxn id="7179" idx="0"/>
              <a:endCxn id="7176" idx="2"/>
            </p:cNvCxnSpPr>
            <p:nvPr/>
          </p:nvCxnSpPr>
          <p:spPr bwMode="auto">
            <a:xfrm flipH="1" flipV="1">
              <a:off x="2927" y="3000"/>
              <a:ext cx="549" cy="59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174" name="AutoShape 6"/>
            <p:cNvCxnSpPr>
              <a:cxnSpLocks noChangeShapeType="1"/>
              <a:stCxn id="7178" idx="0"/>
              <a:endCxn id="7176" idx="2"/>
            </p:cNvCxnSpPr>
            <p:nvPr/>
          </p:nvCxnSpPr>
          <p:spPr bwMode="auto">
            <a:xfrm flipV="1">
              <a:off x="2928" y="3000"/>
              <a:ext cx="0" cy="59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175" name="AutoShape 7"/>
            <p:cNvCxnSpPr>
              <a:cxnSpLocks noChangeShapeType="1"/>
              <a:stCxn id="7177" idx="0"/>
              <a:endCxn id="7176" idx="2"/>
            </p:cNvCxnSpPr>
            <p:nvPr/>
          </p:nvCxnSpPr>
          <p:spPr bwMode="auto">
            <a:xfrm flipV="1">
              <a:off x="2378" y="3000"/>
              <a:ext cx="549" cy="59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7176" name="AutoShape 8"/>
            <p:cNvSpPr>
              <a:spLocks noChangeArrowheads="1"/>
            </p:cNvSpPr>
            <p:nvPr/>
          </p:nvSpPr>
          <p:spPr bwMode="auto">
            <a:xfrm>
              <a:off x="2662" y="2401"/>
              <a:ext cx="531" cy="59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200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7177" name="AutoShape 9"/>
            <p:cNvSpPr>
              <a:spLocks noChangeArrowheads="1"/>
            </p:cNvSpPr>
            <p:nvPr/>
          </p:nvSpPr>
          <p:spPr bwMode="auto">
            <a:xfrm>
              <a:off x="2112" y="3061"/>
              <a:ext cx="531" cy="59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2000">
                  <a:solidFill>
                    <a:srgbClr val="FFFFFF"/>
                  </a:solidFill>
                </a:rPr>
                <a:t>R1</a:t>
              </a:r>
            </a:p>
          </p:txBody>
        </p:sp>
        <p:sp>
          <p:nvSpPr>
            <p:cNvPr id="7178" name="AutoShape 10"/>
            <p:cNvSpPr>
              <a:spLocks noChangeArrowheads="1"/>
            </p:cNvSpPr>
            <p:nvPr/>
          </p:nvSpPr>
          <p:spPr bwMode="auto">
            <a:xfrm>
              <a:off x="2662" y="3061"/>
              <a:ext cx="531" cy="59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2000">
                  <a:solidFill>
                    <a:srgbClr val="FFFFFF"/>
                  </a:solidFill>
                </a:rPr>
                <a:t>R2</a:t>
              </a:r>
            </a:p>
          </p:txBody>
        </p:sp>
        <p:sp>
          <p:nvSpPr>
            <p:cNvPr id="7179" name="AutoShape 11"/>
            <p:cNvSpPr>
              <a:spLocks noChangeArrowheads="1"/>
            </p:cNvSpPr>
            <p:nvPr/>
          </p:nvSpPr>
          <p:spPr bwMode="auto">
            <a:xfrm>
              <a:off x="3212" y="3061"/>
              <a:ext cx="531" cy="59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2000">
                  <a:solidFill>
                    <a:srgbClr val="FFFFFF"/>
                  </a:solidFill>
                </a:rPr>
                <a:t>R3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id-ID" sz="20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7938"/>
            <a:ext cx="8229600" cy="655638"/>
          </a:xfrm>
          <a:ln/>
        </p:spPr>
        <p:txBody>
          <a:bodyPr tIns="72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Ciri-Ciri Kreativitas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38200"/>
            <a:ext cx="8229600" cy="6096000"/>
          </a:xfrm>
          <a:ln/>
        </p:spPr>
        <p:txBody>
          <a:bodyPr tIns="128448"/>
          <a:lstStyle/>
          <a:p>
            <a:pPr marL="608013" indent="-608013">
              <a:lnSpc>
                <a:spcPct val="76000"/>
              </a:lnSpc>
              <a:spcBef>
                <a:spcPts val="675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700"/>
              <a:t>Kelancaran (</a:t>
            </a:r>
            <a:r>
              <a:rPr lang="en-US" sz="2700" i="1"/>
              <a:t>fluency</a:t>
            </a:r>
            <a:r>
              <a:rPr lang="en-US" sz="2700"/>
              <a:t>)</a:t>
            </a:r>
          </a:p>
          <a:p>
            <a:pPr marL="608013" indent="-608013">
              <a:lnSpc>
                <a:spcPct val="76000"/>
              </a:lnSpc>
              <a:spcBef>
                <a:spcPts val="675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700"/>
              <a:t>Fleksibilitas</a:t>
            </a:r>
          </a:p>
          <a:p>
            <a:pPr marL="608013" indent="-608013">
              <a:lnSpc>
                <a:spcPct val="76000"/>
              </a:lnSpc>
              <a:spcBef>
                <a:spcPts val="675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700"/>
              <a:t>Orisinalitas</a:t>
            </a:r>
          </a:p>
          <a:p>
            <a:pPr marL="608013" indent="-608013">
              <a:lnSpc>
                <a:spcPct val="76000"/>
              </a:lnSpc>
              <a:spcBef>
                <a:spcPts val="675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700"/>
              <a:t>Elaborasi</a:t>
            </a:r>
          </a:p>
          <a:p>
            <a:pPr marL="608013" indent="-608013">
              <a:lnSpc>
                <a:spcPct val="76000"/>
              </a:lnSpc>
              <a:spcBef>
                <a:spcPts val="675"/>
              </a:spcBef>
              <a:buClr>
                <a:srgbClr val="FFFFCC"/>
              </a:buClr>
              <a:buSzPct val="6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700"/>
              <a:t>+ Bonus</a:t>
            </a:r>
          </a:p>
          <a:p>
            <a:pPr marL="608013" indent="-608013">
              <a:lnSpc>
                <a:spcPct val="76000"/>
              </a:lnSpc>
              <a:spcBef>
                <a:spcPts val="675"/>
              </a:spcBef>
              <a:buClr>
                <a:srgbClr val="FFFFCC"/>
              </a:buClr>
              <a:buSzPct val="60000"/>
              <a:buFont typeface="Wingdings" charset="2"/>
              <a:buChar char="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700"/>
              <a:t>Untuk mewujudkan kreativitas, individu juga memerlukan perkembangan afektif yang kondusif</a:t>
            </a:r>
          </a:p>
          <a:p>
            <a:pPr marL="608013" indent="-608013">
              <a:lnSpc>
                <a:spcPct val="76000"/>
              </a:lnSpc>
              <a:spcBef>
                <a:spcPts val="675"/>
              </a:spcBef>
              <a:buClr>
                <a:srgbClr val="FFFFFF"/>
              </a:buClr>
              <a:buSzPct val="60000"/>
              <a:buFont typeface="Times New Roman" pitchFamily="16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700"/>
              <a:t>Ciri-ciri afektif kreativitas: motivasi internal, komitmen terhadap tugas, rasa ingin tahu, kemampuan untuk ajukan pertanyaan berkualitas, keberanian bertanya, tertarik terhadap tugas-tugas majemuk yang menantang, berani ambil resiko, tidak mudah putus asa, menghargai keindahan, punya rasa humor, ingin cari pengalaman baru, dapat hargai diri sendiri dan orang lain</a:t>
            </a:r>
          </a:p>
          <a:p>
            <a:pPr marL="608013" indent="-608013">
              <a:lnSpc>
                <a:spcPct val="76000"/>
              </a:lnSpc>
              <a:spcBef>
                <a:spcPts val="675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700"/>
          </a:p>
          <a:p>
            <a:pPr marL="608013" indent="-608013">
              <a:lnSpc>
                <a:spcPct val="76000"/>
              </a:lnSpc>
              <a:spcBef>
                <a:spcPts val="675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7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9713"/>
            <a:ext cx="8229600" cy="1219200"/>
          </a:xfrm>
          <a:ln/>
        </p:spPr>
        <p:txBody>
          <a:bodyPr tIns="72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Contoh Kegiatan untuk Kembangkan Kreativitas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341313" indent="-341313"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Baca hal 54-58</a:t>
            </a:r>
          </a:p>
          <a:p>
            <a:pPr marL="341313" indent="-341313"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Tugas: </a:t>
            </a:r>
          </a:p>
          <a:p>
            <a:pPr marL="341313" indent="-341313"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Dalam kelompok buatlah 2 kegiatan untuk mengembangkan kreativitas!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306</Words>
  <Application>Microsoft Office PowerPoint</Application>
  <PresentationFormat>On-screen Show (4:3)</PresentationFormat>
  <Paragraphs>34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Times New Roman</vt:lpstr>
      <vt:lpstr>MS Gothic</vt:lpstr>
      <vt:lpstr>Arial</vt:lpstr>
      <vt:lpstr>Arial Unicode MS</vt:lpstr>
      <vt:lpstr>Wingdings</vt:lpstr>
      <vt:lpstr>StarSymbol</vt:lpstr>
      <vt:lpstr>Office Theme</vt:lpstr>
      <vt:lpstr>Office Theme</vt:lpstr>
      <vt:lpstr>Materi Pertemuan 7</vt:lpstr>
      <vt:lpstr>Mengapa kreativitas penting dikembangkan dalam diri anak?</vt:lpstr>
      <vt:lpstr>Pengertian Kreativitas</vt:lpstr>
      <vt:lpstr>Berpikir Konvergen Vs  Berpikir Divergen</vt:lpstr>
      <vt:lpstr>Ciri-Ciri Kreativitas</vt:lpstr>
      <vt:lpstr>Contoh Kegiatan untuk Kembangkan Kreativitas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Pertemuan 7</dc:title>
  <dc:creator>User</dc:creator>
  <cp:lastModifiedBy>Windows User</cp:lastModifiedBy>
  <cp:revision>3</cp:revision>
  <cp:lastPrinted>1601-01-01T00:00:00Z</cp:lastPrinted>
  <dcterms:created xsi:type="dcterms:W3CDTF">2008-07-23T16:22:58Z</dcterms:created>
  <dcterms:modified xsi:type="dcterms:W3CDTF">2016-05-14T05:22:45Z</dcterms:modified>
</cp:coreProperties>
</file>