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40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0" d="100"/>
          <a:sy n="70" d="100"/>
        </p:scale>
        <p:origin x="73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900" spc="-100" baseline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586B75A-687E-405C-8A0B-8D00578BA2C3}" type="datetimeFigureOut">
              <a:rPr lang="en-US" dirty="0"/>
              <a:pPr/>
              <a:t>3/28/2017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1" r:id="rId1"/>
    <p:sldLayoutId id="2147483842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2959653"/>
          </a:xfrm>
        </p:spPr>
        <p:txBody>
          <a:bodyPr/>
          <a:lstStyle/>
          <a:p>
            <a:r>
              <a:rPr lang="id-ID" dirty="0" smtClean="0"/>
              <a:t>Peran Pendidik dalam Memupuk Bakat dan Kreativitas Anak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Materi Pertemuan 8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7975989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Kelas yang Kondusif untuk Harga Diri Anak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400" dirty="0" smtClean="0"/>
              <a:t>Guru menghargai kreativitas anak</a:t>
            </a:r>
          </a:p>
          <a:p>
            <a:r>
              <a:rPr lang="id-ID" sz="2400" dirty="0" smtClean="0"/>
              <a:t>Guru bersikap terbuka terhadap gagasan-gagasan baru</a:t>
            </a:r>
          </a:p>
          <a:p>
            <a:r>
              <a:rPr lang="id-ID" sz="2400" dirty="0" smtClean="0"/>
              <a:t>Guru mengakui dan menghargai perbedaan individual</a:t>
            </a:r>
          </a:p>
          <a:p>
            <a:r>
              <a:rPr lang="id-ID" sz="2400" dirty="0" smtClean="0"/>
              <a:t>Guru menerima dan mendukung anak</a:t>
            </a:r>
          </a:p>
          <a:p>
            <a:r>
              <a:rPr lang="id-ID" sz="2400" dirty="0" smtClean="0"/>
              <a:t>Guru menyediakan pengalaman belajar yang berdiferensiasi</a:t>
            </a:r>
          </a:p>
          <a:p>
            <a:r>
              <a:rPr lang="id-ID" sz="2400" dirty="0" smtClean="0"/>
              <a:t>Guru hanya memberikan struktur dalam mengajar, sehingga fleksibel dan tidak menghambat kreativitas anak</a:t>
            </a:r>
          </a:p>
          <a:p>
            <a:r>
              <a:rPr lang="id-ID" sz="2400" dirty="0" smtClean="0"/>
              <a:t>Setiap anak terlibat dalam merencanakan tugas sendiri dan kelompok</a:t>
            </a:r>
          </a:p>
          <a:p>
            <a:r>
              <a:rPr lang="id-ID" sz="2400" dirty="0" smtClean="0"/>
              <a:t>Guru tidak bersikap mahamengetahui tetapi sadar keterbatasan diri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9953181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2222674"/>
          </a:xfrm>
        </p:spPr>
        <p:txBody>
          <a:bodyPr/>
          <a:lstStyle/>
          <a:p>
            <a:r>
              <a:rPr lang="id-ID" dirty="0" smtClean="0"/>
              <a:t>Peran Orangtua </a:t>
            </a:r>
            <a:endParaRPr lang="id-ID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3867912" y="3962900"/>
            <a:ext cx="7315200" cy="914400"/>
          </a:xfrm>
        </p:spPr>
        <p:txBody>
          <a:bodyPr>
            <a:normAutofit/>
          </a:bodyPr>
          <a:lstStyle/>
          <a:p>
            <a:r>
              <a:rPr lang="id-ID" sz="2800" dirty="0" smtClean="0"/>
              <a:t>Dalam Memupuk Bakat dan Kreativitas Anak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71644033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252918" y="1123837"/>
            <a:ext cx="3186317" cy="4601183"/>
          </a:xfrm>
        </p:spPr>
        <p:txBody>
          <a:bodyPr/>
          <a:lstStyle/>
          <a:p>
            <a:r>
              <a:rPr lang="id-ID" dirty="0" smtClean="0"/>
              <a:t>Kondisi yang Kondusif untuk Perkembangan bakat dan kreativitas anak</a:t>
            </a:r>
            <a:endParaRPr lang="id-ID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746438" y="1123837"/>
            <a:ext cx="7315200" cy="5452485"/>
          </a:xfrm>
        </p:spPr>
        <p:txBody>
          <a:bodyPr>
            <a:normAutofit/>
          </a:bodyPr>
          <a:lstStyle/>
          <a:p>
            <a:r>
              <a:rPr lang="id-ID" sz="2800" dirty="0" smtClean="0"/>
              <a:t>Orangtua punya minat terhadap hobi tertentu, membaca, dan menyediakan beragam bahan bacaan</a:t>
            </a:r>
          </a:p>
          <a:p>
            <a:r>
              <a:rPr lang="id-ID" sz="2800" dirty="0" smtClean="0"/>
              <a:t>Orangtua berdiskusi dengan anak mengenai bacaan atau masalah dalam lingkungan</a:t>
            </a:r>
          </a:p>
          <a:p>
            <a:r>
              <a:rPr lang="id-ID" sz="2800" dirty="0" smtClean="0"/>
              <a:t>Orangtua mengusahakan permainan yang mendidik dan merangsang kreativitas anak</a:t>
            </a:r>
          </a:p>
          <a:p>
            <a:r>
              <a:rPr lang="id-ID" sz="2800" dirty="0" smtClean="0"/>
              <a:t>Orangtua berperan serta dalam kegiatan intelektual dan seni, serta olahraga anak</a:t>
            </a:r>
          </a:p>
          <a:p>
            <a:r>
              <a:rPr lang="id-ID" sz="2800" dirty="0" smtClean="0"/>
              <a:t>Rumah sebagai pusat kreativitas bagi anak, kreatif tidak perlu mahal</a:t>
            </a:r>
          </a:p>
          <a:p>
            <a:endParaRPr lang="id-ID" sz="2800" dirty="0" smtClean="0"/>
          </a:p>
          <a:p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23752163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Saran bagi Orangtua untuk Membina </a:t>
            </a:r>
            <a:br>
              <a:rPr lang="id-ID" dirty="0" smtClean="0"/>
            </a:br>
            <a:r>
              <a:rPr lang="id-ID" dirty="0" smtClean="0"/>
              <a:t>Anak Berbakat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89362" y="0"/>
            <a:ext cx="8229600" cy="6857999"/>
          </a:xfrm>
        </p:spPr>
        <p:txBody>
          <a:bodyPr>
            <a:normAutofit lnSpcReduction="10000"/>
          </a:bodyPr>
          <a:lstStyle/>
          <a:p>
            <a:r>
              <a:rPr lang="id-ID" dirty="0" smtClean="0"/>
              <a:t>Anak berbakat tetap memiliki kebutuhan seorang anak</a:t>
            </a:r>
          </a:p>
          <a:p>
            <a:r>
              <a:rPr lang="id-ID" dirty="0" smtClean="0"/>
              <a:t>Tidak membandingkan anak-anak dalam keluarga juga dengan anak-anak lain</a:t>
            </a:r>
          </a:p>
          <a:p>
            <a:r>
              <a:rPr lang="id-ID" dirty="0" smtClean="0"/>
              <a:t>Beri waktu untuk mendengarkan dan menjawab pertanyaan anak</a:t>
            </a:r>
          </a:p>
          <a:p>
            <a:r>
              <a:rPr lang="id-ID" dirty="0" smtClean="0"/>
              <a:t>Perkaya sumber informasi bagi anak (buku, koran, museum, dll)</a:t>
            </a:r>
          </a:p>
          <a:p>
            <a:r>
              <a:rPr lang="id-ID" dirty="0" smtClean="0"/>
              <a:t>Beri anak kesempatan yang luas untuk menjajaki berbagai bidang, tanpa memaksa</a:t>
            </a:r>
          </a:p>
          <a:p>
            <a:r>
              <a:rPr lang="id-ID" dirty="0" smtClean="0"/>
              <a:t>Beri kesempatan anak berbakat untuk mendalami bidang yang tidak diperoleh di sekolah</a:t>
            </a:r>
          </a:p>
          <a:p>
            <a:r>
              <a:rPr lang="id-ID" dirty="0" smtClean="0"/>
              <a:t>Beri kesempatan anak melakuan sendiri</a:t>
            </a:r>
          </a:p>
          <a:p>
            <a:r>
              <a:rPr lang="id-ID" dirty="0" smtClean="0"/>
              <a:t>Seimbangkan stimulasi mental pada anak dengan stimulasi fisik dan imajinatif</a:t>
            </a:r>
          </a:p>
          <a:p>
            <a:r>
              <a:rPr lang="id-ID" dirty="0" smtClean="0"/>
              <a:t>Hargai dan puji usaha baik anak</a:t>
            </a:r>
          </a:p>
          <a:p>
            <a:r>
              <a:rPr lang="id-ID" dirty="0" smtClean="0"/>
              <a:t>Anak perlu menyesuaikan diri dan belajar disiplin</a:t>
            </a:r>
          </a:p>
          <a:p>
            <a:r>
              <a:rPr lang="id-ID" dirty="0" smtClean="0"/>
              <a:t>Orangtua tidak memproyeksikan minat diri pada anak</a:t>
            </a:r>
          </a:p>
          <a:p>
            <a:r>
              <a:rPr lang="id-ID" dirty="0" smtClean="0"/>
              <a:t>Tidak perlu terlalu menonjolkan keberbakatan anak</a:t>
            </a:r>
          </a:p>
          <a:p>
            <a:r>
              <a:rPr lang="id-ID" dirty="0" smtClean="0"/>
              <a:t>Keseimbangan perkembangan intelektual, emosi, sosial, dan moral</a:t>
            </a:r>
          </a:p>
          <a:p>
            <a:r>
              <a:rPr lang="id-ID" dirty="0" smtClean="0"/>
              <a:t>Beri perhatian pada anak yang underachiever</a:t>
            </a:r>
          </a:p>
        </p:txBody>
      </p:sp>
    </p:spTree>
    <p:extLst>
      <p:ext uri="{BB962C8B-B14F-4D97-AF65-F5344CB8AC3E}">
        <p14:creationId xmlns:p14="http://schemas.microsoft.com/office/powerpoint/2010/main" val="27431294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Kerjasama Keluarga, Sekolah, Masyarakat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41972" y="959643"/>
            <a:ext cx="7315200" cy="5120640"/>
          </a:xfrm>
        </p:spPr>
        <p:txBody>
          <a:bodyPr>
            <a:normAutofit/>
          </a:bodyPr>
          <a:lstStyle/>
          <a:p>
            <a:r>
              <a:rPr lang="id-ID" sz="3200" dirty="0" smtClean="0"/>
              <a:t>Keluarga dan sekolah dapat bersama-sama mengusahakan pendidikan untuk anak berbakat, Misal; kunjungan ke museum, proyek, pabrik, dll</a:t>
            </a:r>
          </a:p>
          <a:p>
            <a:r>
              <a:rPr lang="id-ID" sz="3200" dirty="0" smtClean="0"/>
              <a:t>Perlu diadakan pertemuan berkala untuk membahas masalah/kemajuan pada anak berbakat</a:t>
            </a:r>
          </a:p>
          <a:p>
            <a:r>
              <a:rPr lang="id-ID" sz="3200" dirty="0" smtClean="0"/>
              <a:t>Orangtua atau anggota masyarakat yang mempunya keahlian tertentu dapat menjadi mentor untuk anak berbakat</a:t>
            </a:r>
          </a:p>
          <a:p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384364923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8611952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Pengantar 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72054" y="0"/>
            <a:ext cx="7712414" cy="5120640"/>
          </a:xfrm>
        </p:spPr>
        <p:txBody>
          <a:bodyPr/>
          <a:lstStyle/>
          <a:p>
            <a:pPr marL="0" indent="0">
              <a:buNone/>
            </a:pPr>
            <a:r>
              <a:rPr lang="id-ID" sz="3200" dirty="0"/>
              <a:t>P</a:t>
            </a:r>
            <a:r>
              <a:rPr lang="id-ID" sz="3200" dirty="0" smtClean="0"/>
              <a:t>endidik bagi anak </a:t>
            </a:r>
          </a:p>
          <a:p>
            <a:pPr marL="0" indent="0" algn="ctr">
              <a:buNone/>
            </a:pPr>
            <a:endParaRPr lang="id-ID" sz="2800" dirty="0" smtClean="0"/>
          </a:p>
          <a:p>
            <a:pPr marL="0" indent="0" algn="ctr">
              <a:buNone/>
            </a:pPr>
            <a:endParaRPr lang="id-ID" dirty="0" smtClean="0"/>
          </a:p>
          <a:p>
            <a:endParaRPr lang="id-ID" dirty="0"/>
          </a:p>
        </p:txBody>
      </p:sp>
      <p:sp>
        <p:nvSpPr>
          <p:cNvPr id="4" name="Down Arrow 3"/>
          <p:cNvSpPr/>
          <p:nvPr/>
        </p:nvSpPr>
        <p:spPr>
          <a:xfrm>
            <a:off x="3805421" y="2055353"/>
            <a:ext cx="395785" cy="504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5" name="Down Arrow 4"/>
          <p:cNvSpPr/>
          <p:nvPr/>
        </p:nvSpPr>
        <p:spPr>
          <a:xfrm>
            <a:off x="6416754" y="2055353"/>
            <a:ext cx="395785" cy="504967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Rectangle 5"/>
          <p:cNvSpPr/>
          <p:nvPr/>
        </p:nvSpPr>
        <p:spPr>
          <a:xfrm>
            <a:off x="3472054" y="2753107"/>
            <a:ext cx="1877617" cy="518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Orangtua </a:t>
            </a:r>
          </a:p>
          <a:p>
            <a:pPr algn="ctr"/>
            <a:r>
              <a:rPr lang="id-ID" sz="2000" dirty="0" smtClean="0"/>
              <a:t>(di rumah)</a:t>
            </a:r>
            <a:endParaRPr lang="id-ID" sz="2000" dirty="0"/>
          </a:p>
        </p:txBody>
      </p:sp>
      <p:sp>
        <p:nvSpPr>
          <p:cNvPr id="7" name="Rectangle 6"/>
          <p:cNvSpPr/>
          <p:nvPr/>
        </p:nvSpPr>
        <p:spPr>
          <a:xfrm>
            <a:off x="6050384" y="2733143"/>
            <a:ext cx="1801504" cy="51861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000" dirty="0" smtClean="0"/>
              <a:t>Guru </a:t>
            </a:r>
          </a:p>
          <a:p>
            <a:pPr algn="ctr"/>
            <a:r>
              <a:rPr lang="id-ID" sz="2000" dirty="0" smtClean="0"/>
              <a:t>(di sekolah)</a:t>
            </a:r>
            <a:endParaRPr lang="id-ID" sz="2000" dirty="0"/>
          </a:p>
        </p:txBody>
      </p:sp>
      <p:sp>
        <p:nvSpPr>
          <p:cNvPr id="8" name="Right Arrow 7"/>
          <p:cNvSpPr/>
          <p:nvPr/>
        </p:nvSpPr>
        <p:spPr>
          <a:xfrm>
            <a:off x="6844480" y="1725689"/>
            <a:ext cx="682388" cy="272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9" name="Rectangle 8"/>
          <p:cNvSpPr/>
          <p:nvPr/>
        </p:nvSpPr>
        <p:spPr>
          <a:xfrm>
            <a:off x="7615452" y="1617891"/>
            <a:ext cx="3569016" cy="56406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sz="2400" dirty="0" smtClean="0"/>
              <a:t>Kesejahteraan Jiwa Anak</a:t>
            </a:r>
            <a:endParaRPr lang="id-ID" sz="2400" dirty="0"/>
          </a:p>
        </p:txBody>
      </p:sp>
      <p:sp>
        <p:nvSpPr>
          <p:cNvPr id="10" name="Left-Up Arrow 9"/>
          <p:cNvSpPr/>
          <p:nvPr/>
        </p:nvSpPr>
        <p:spPr>
          <a:xfrm rot="13321107">
            <a:off x="5042480" y="3490086"/>
            <a:ext cx="1419985" cy="1325706"/>
          </a:xfrm>
          <a:prstGeom prst="left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Oval 10"/>
          <p:cNvSpPr/>
          <p:nvPr/>
        </p:nvSpPr>
        <p:spPr>
          <a:xfrm>
            <a:off x="3998794" y="4490113"/>
            <a:ext cx="3528074" cy="153471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id-ID" dirty="0" smtClean="0"/>
              <a:t>MODEL untuk ANAK</a:t>
            </a:r>
            <a:endParaRPr lang="id-ID" dirty="0"/>
          </a:p>
        </p:txBody>
      </p:sp>
    </p:spTree>
    <p:extLst>
      <p:ext uri="{BB962C8B-B14F-4D97-AF65-F5344CB8AC3E}">
        <p14:creationId xmlns:p14="http://schemas.microsoft.com/office/powerpoint/2010/main" val="12448171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2495630"/>
          </a:xfrm>
        </p:spPr>
        <p:txBody>
          <a:bodyPr/>
          <a:lstStyle/>
          <a:p>
            <a:r>
              <a:rPr lang="id-ID" dirty="0" smtClean="0"/>
              <a:t>Peran Guru </a:t>
            </a:r>
            <a:endParaRPr lang="id-ID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3981733" y="4031139"/>
            <a:ext cx="7919113" cy="914400"/>
          </a:xfrm>
        </p:spPr>
        <p:txBody>
          <a:bodyPr>
            <a:noAutofit/>
          </a:bodyPr>
          <a:lstStyle/>
          <a:p>
            <a:r>
              <a:rPr lang="id-ID" sz="3200" dirty="0" smtClean="0"/>
              <a:t>Dalam Memupuk Bakat dan Kreativitas Anak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123205924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Profesional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d-ID" sz="2800" dirty="0" smtClean="0"/>
              <a:t>Sudah berpengalaman mengajar</a:t>
            </a:r>
          </a:p>
          <a:p>
            <a:r>
              <a:rPr lang="id-ID" sz="2800" dirty="0" smtClean="0"/>
              <a:t>Menguasai berbagai teknik dan model belajar mengajar</a:t>
            </a:r>
          </a:p>
          <a:p>
            <a:r>
              <a:rPr lang="id-ID" sz="2800" dirty="0" smtClean="0"/>
              <a:t>Bijaksana dan kreatif mencari berbagai cara</a:t>
            </a:r>
          </a:p>
          <a:p>
            <a:r>
              <a:rPr lang="id-ID" sz="2800" dirty="0" smtClean="0"/>
              <a:t>Mempunyai kemampuan mengelola kegiatan belajar secara individual, kelompok, klasikal</a:t>
            </a:r>
          </a:p>
          <a:p>
            <a:r>
              <a:rPr lang="id-ID" sz="2800" dirty="0" smtClean="0"/>
              <a:t>Mengutamakan standar prestasi yang tinggi dalam setiap kesempatan</a:t>
            </a:r>
          </a:p>
          <a:p>
            <a:r>
              <a:rPr lang="id-ID" sz="2800" dirty="0" smtClean="0"/>
              <a:t>Menguasai berbagai tekanik dan model penilaian</a:t>
            </a:r>
          </a:p>
          <a:p>
            <a:r>
              <a:rPr lang="id-ID" sz="2800" dirty="0" smtClean="0"/>
              <a:t>Gemar belajar dan membaca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88107064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Kepribadian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600" dirty="0" smtClean="0"/>
              <a:t>Bersikap terbuka terhadap hal-hal baru</a:t>
            </a:r>
          </a:p>
          <a:p>
            <a:r>
              <a:rPr lang="id-ID" sz="3600" dirty="0" smtClean="0"/>
              <a:t>Peka terhadap perkembangan anak</a:t>
            </a:r>
          </a:p>
          <a:p>
            <a:r>
              <a:rPr lang="id-ID" sz="3600" dirty="0" smtClean="0"/>
              <a:t>Pertimbangan luas dan dalam</a:t>
            </a:r>
          </a:p>
          <a:p>
            <a:r>
              <a:rPr lang="id-ID" sz="3600" dirty="0" smtClean="0"/>
              <a:t>Penuh pengertian</a:t>
            </a:r>
          </a:p>
          <a:p>
            <a:r>
              <a:rPr lang="id-ID" sz="3600" dirty="0" smtClean="0"/>
              <a:t>Punya sifat toleransi</a:t>
            </a:r>
          </a:p>
          <a:p>
            <a:r>
              <a:rPr lang="id-ID" sz="3600" dirty="0" smtClean="0"/>
              <a:t>Punya kreativitas tinggi</a:t>
            </a:r>
          </a:p>
          <a:p>
            <a:r>
              <a:rPr lang="id-ID" sz="3600" dirty="0" smtClean="0"/>
              <a:t>Keingintahuan tinggi</a:t>
            </a:r>
            <a:endParaRPr lang="id-ID" sz="3600" dirty="0"/>
          </a:p>
        </p:txBody>
      </p:sp>
    </p:spTree>
    <p:extLst>
      <p:ext uri="{BB962C8B-B14F-4D97-AF65-F5344CB8AC3E}">
        <p14:creationId xmlns:p14="http://schemas.microsoft.com/office/powerpoint/2010/main" val="30929124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Persyaratan Hubungan Sosial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d-ID" sz="3200" dirty="0" smtClean="0"/>
              <a:t>Suka dan pandai bergaul dengan anak berbakat dan memahami segala permasalahan anak berbakat</a:t>
            </a:r>
          </a:p>
          <a:p>
            <a:r>
              <a:rPr lang="id-ID" sz="3200" dirty="0" smtClean="0"/>
              <a:t>Dapat menyesuaikan diri</a:t>
            </a:r>
          </a:p>
          <a:p>
            <a:r>
              <a:rPr lang="id-ID" sz="3200" dirty="0" smtClean="0"/>
              <a:t>Mudah bergaul dan cepat memahami tingkah laku orang lain</a:t>
            </a:r>
            <a:endParaRPr lang="id-ID" sz="3200" dirty="0"/>
          </a:p>
        </p:txBody>
      </p:sp>
    </p:spTree>
    <p:extLst>
      <p:ext uri="{BB962C8B-B14F-4D97-AF65-F5344CB8AC3E}">
        <p14:creationId xmlns:p14="http://schemas.microsoft.com/office/powerpoint/2010/main" val="25418621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Guru Anak Berbakat </a:t>
            </a:r>
            <a:br>
              <a:rPr lang="id-ID" dirty="0" smtClean="0"/>
            </a:br>
            <a:r>
              <a:rPr lang="id-ID" dirty="0" smtClean="0"/>
              <a:t>(Barbe &amp; Renzulli)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713" y="304549"/>
            <a:ext cx="8188657" cy="6553451"/>
          </a:xfrm>
        </p:spPr>
        <p:txBody>
          <a:bodyPr>
            <a:normAutofit fontScale="92500"/>
          </a:bodyPr>
          <a:lstStyle/>
          <a:p>
            <a:r>
              <a:rPr lang="id-ID" sz="2800" dirty="0"/>
              <a:t>M</a:t>
            </a:r>
            <a:r>
              <a:rPr lang="id-ID" sz="2800" dirty="0" smtClean="0"/>
              <a:t>emahami diri sendiri </a:t>
            </a:r>
          </a:p>
          <a:p>
            <a:r>
              <a:rPr lang="id-ID" sz="2800" dirty="0"/>
              <a:t>M</a:t>
            </a:r>
            <a:r>
              <a:rPr lang="id-ID" sz="2800" dirty="0" smtClean="0"/>
              <a:t>emiliki pengertian mengenai keberbakatan</a:t>
            </a:r>
          </a:p>
          <a:p>
            <a:r>
              <a:rPr lang="id-ID" sz="2800" dirty="0"/>
              <a:t>M</a:t>
            </a:r>
            <a:r>
              <a:rPr lang="id-ID" sz="2800" dirty="0" smtClean="0"/>
              <a:t>engusahakan lingkungan yang kondusif untuk perkembangan bakat anak </a:t>
            </a:r>
            <a:r>
              <a:rPr lang="id-ID" sz="2800" dirty="0" smtClean="0">
                <a:sym typeface="Wingdings" panose="05000000000000000000" pitchFamily="2" charset="2"/>
              </a:rPr>
              <a:t> guru sebagai fasilitator dan bukan instruktur (pengajar)  suasana belajar tidak terlalu kaku dan anak menjadi punya motivasi eksternal melalui pemberian pujian, dorongan atau teguran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Lebih banyak memberikan tantangan daripada tekanan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Fokus pada proses dan bukan hanya produk belajar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Lebih memberikan umpan balik daripada penilaian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Menyediakan beberapa alternatif strategi belajar</a:t>
            </a:r>
          </a:p>
          <a:p>
            <a:r>
              <a:rPr lang="id-ID" sz="2800" dirty="0" smtClean="0">
                <a:sym typeface="Wingdings" panose="05000000000000000000" pitchFamily="2" charset="2"/>
              </a:rPr>
              <a:t>Menciptakan suasana kondusif bagi harga diri anak untuk merasa aman dan berani ambil resiko dalam menentukan pendapat dan keputusan</a:t>
            </a:r>
          </a:p>
          <a:p>
            <a:endParaRPr lang="id-ID" sz="2372" dirty="0"/>
          </a:p>
        </p:txBody>
      </p:sp>
    </p:spTree>
    <p:extLst>
      <p:ext uri="{BB962C8B-B14F-4D97-AF65-F5344CB8AC3E}">
        <p14:creationId xmlns:p14="http://schemas.microsoft.com/office/powerpoint/2010/main" val="390882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Saran-saran bagi guru untuk meningkatkan kebiasaan belajar seumur hidup pada anak berbakat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21122" y="382137"/>
            <a:ext cx="8120418" cy="6114197"/>
          </a:xfrm>
        </p:spPr>
        <p:txBody>
          <a:bodyPr>
            <a:noAutofit/>
          </a:bodyPr>
          <a:lstStyle/>
          <a:p>
            <a:r>
              <a:rPr lang="id-ID" sz="2400" dirty="0" smtClean="0"/>
              <a:t>Buat pengalaman belajar sesuai rasa ingin tahu anak dengan menyiapkan tugas sesuai kebutuhan, tujuan, dan kebutuhan anak</a:t>
            </a:r>
          </a:p>
          <a:p>
            <a:r>
              <a:rPr lang="id-ID" sz="2400" dirty="0" smtClean="0"/>
              <a:t>Libatkan anak menyusun dan merencanakan kegiatan belajar</a:t>
            </a:r>
          </a:p>
          <a:p>
            <a:r>
              <a:rPr lang="id-ID" sz="2400" dirty="0" smtClean="0"/>
              <a:t>Berikan pengalaman dari kehidupan nyata yang melibatkan anak dan kembangkan kemampuan yang diperlukan</a:t>
            </a:r>
          </a:p>
          <a:p>
            <a:r>
              <a:rPr lang="id-ID" sz="2400" dirty="0" smtClean="0"/>
              <a:t>Bertindak sebagai sumber informasi, tidak memaksakan pengetahuan pada  anak</a:t>
            </a:r>
          </a:p>
          <a:p>
            <a:r>
              <a:rPr lang="id-ID" sz="2400" dirty="0" smtClean="0"/>
              <a:t>Susun program belajar yang fleksibel untuk mendorong siswa melakukan penyelidikan, percobaan, dan penemuan sendiri</a:t>
            </a:r>
          </a:p>
          <a:p>
            <a:r>
              <a:rPr lang="id-ID" sz="2400" dirty="0" smtClean="0"/>
              <a:t>Dorong dan hargai inisiatif, keinginan mengetahui dan menguji, dan orisinalitas</a:t>
            </a:r>
          </a:p>
          <a:p>
            <a:r>
              <a:rPr lang="id-ID" sz="2400" dirty="0" smtClean="0"/>
              <a:t>Biarkan anak belajar dari kesalahan dan menerima akibatnya (sejauh tidak membahayakan)</a:t>
            </a:r>
            <a:endParaRPr lang="id-ID" sz="2400" dirty="0"/>
          </a:p>
        </p:txBody>
      </p:sp>
    </p:spTree>
    <p:extLst>
      <p:ext uri="{BB962C8B-B14F-4D97-AF65-F5344CB8AC3E}">
        <p14:creationId xmlns:p14="http://schemas.microsoft.com/office/powerpoint/2010/main" val="42554605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d-ID" dirty="0" smtClean="0"/>
              <a:t>Beragam kegiatan belajar yang berorientasi pada proses daripada produk</a:t>
            </a:r>
            <a:endParaRPr lang="id-ID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3952" y="864108"/>
            <a:ext cx="7540516" cy="5120640"/>
          </a:xfrm>
        </p:spPr>
        <p:txBody>
          <a:bodyPr>
            <a:noAutofit/>
          </a:bodyPr>
          <a:lstStyle/>
          <a:p>
            <a:r>
              <a:rPr lang="id-ID" sz="2800" dirty="0" smtClean="0"/>
              <a:t>Pemecahan masalah yang lebih menekankan proses memperoleh jawaban</a:t>
            </a:r>
          </a:p>
          <a:p>
            <a:r>
              <a:rPr lang="id-ID" sz="2800" dirty="0" smtClean="0"/>
              <a:t>Membuat klasifikasi</a:t>
            </a:r>
          </a:p>
          <a:p>
            <a:r>
              <a:rPr lang="id-ID" sz="2800" dirty="0" smtClean="0"/>
              <a:t>Membandingkan dan mempertentangkan</a:t>
            </a:r>
          </a:p>
          <a:p>
            <a:r>
              <a:rPr lang="id-ID" sz="2800" dirty="0" smtClean="0"/>
              <a:t>Membuat pertimbangan sesuai kriteria tertentu</a:t>
            </a:r>
          </a:p>
          <a:p>
            <a:r>
              <a:rPr lang="id-ID" sz="2800" dirty="0" smtClean="0"/>
              <a:t>Menggunakan sumber-sumber informasi yang dapat dipercaya </a:t>
            </a:r>
          </a:p>
          <a:p>
            <a:r>
              <a:rPr lang="id-ID" sz="2800" dirty="0" smtClean="0"/>
              <a:t>Melakukan proyek penelitian</a:t>
            </a:r>
          </a:p>
          <a:p>
            <a:r>
              <a:rPr lang="id-ID" sz="2800" dirty="0" smtClean="0"/>
              <a:t>Melakukan diskusi</a:t>
            </a:r>
          </a:p>
          <a:p>
            <a:r>
              <a:rPr lang="id-ID" sz="2800" dirty="0" smtClean="0"/>
              <a:t>Membuat perencanaan kegiatan</a:t>
            </a:r>
          </a:p>
          <a:p>
            <a:r>
              <a:rPr lang="id-ID" sz="2800" dirty="0" smtClean="0"/>
              <a:t>Mengevaluasi pengalaman</a:t>
            </a:r>
            <a:endParaRPr lang="id-ID" sz="2800" dirty="0"/>
          </a:p>
        </p:txBody>
      </p:sp>
    </p:spTree>
    <p:extLst>
      <p:ext uri="{BB962C8B-B14F-4D97-AF65-F5344CB8AC3E}">
        <p14:creationId xmlns:p14="http://schemas.microsoft.com/office/powerpoint/2010/main" val="350396437"/>
      </p:ext>
    </p:extLst>
  </p:cSld>
  <p:clrMapOvr>
    <a:masterClrMapping/>
  </p:clrMapOvr>
</p:sld>
</file>

<file path=ppt/theme/theme1.xml><?xml version="1.0" encoding="utf-8"?>
<a:theme xmlns:a="http://schemas.openxmlformats.org/drawingml/2006/main" name="Frame">
  <a:themeElements>
    <a:clrScheme name="Fram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40BAD2"/>
      </a:accent1>
      <a:accent2>
        <a:srgbClr val="FAB900"/>
      </a:accent2>
      <a:accent3>
        <a:srgbClr val="90BB23"/>
      </a:accent3>
      <a:accent4>
        <a:srgbClr val="EE7008"/>
      </a:accent4>
      <a:accent5>
        <a:srgbClr val="1AB39F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rame" id="{F226E7A2-7162-461C-9490-D27D9DC04E43}" vid="{629A0216-3BBD-45C0-B63F-2683BEA18F6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Frame</Template>
  <TotalTime>84</TotalTime>
  <Words>689</Words>
  <Application>Microsoft Office PowerPoint</Application>
  <PresentationFormat>Widescreen</PresentationFormat>
  <Paragraphs>96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Corbel</vt:lpstr>
      <vt:lpstr>Wingdings</vt:lpstr>
      <vt:lpstr>Wingdings 2</vt:lpstr>
      <vt:lpstr>Frame</vt:lpstr>
      <vt:lpstr>Peran Pendidik dalam Memupuk Bakat dan Kreativitas Anak</vt:lpstr>
      <vt:lpstr>Pengantar </vt:lpstr>
      <vt:lpstr>Peran Guru </vt:lpstr>
      <vt:lpstr>Persyaratan Profesional</vt:lpstr>
      <vt:lpstr>Persyaratan Kepribadian</vt:lpstr>
      <vt:lpstr>Persyaratan Hubungan Sosial</vt:lpstr>
      <vt:lpstr>Guru Anak Berbakat  (Barbe &amp; Renzulli)</vt:lpstr>
      <vt:lpstr>Saran-saran bagi guru untuk meningkatkan kebiasaan belajar seumur hidup pada anak berbakat</vt:lpstr>
      <vt:lpstr>Beragam kegiatan belajar yang berorientasi pada proses daripada produk</vt:lpstr>
      <vt:lpstr>Kelas yang Kondusif untuk Harga Diri Anak</vt:lpstr>
      <vt:lpstr>Peran Orangtua </vt:lpstr>
      <vt:lpstr>Kondisi yang Kondusif untuk Perkembangan bakat dan kreativitas anak</vt:lpstr>
      <vt:lpstr>Saran bagi Orangtua untuk Membina  Anak Berbakat </vt:lpstr>
      <vt:lpstr>Kerjasama Keluarga, Sekolah, Masyarakat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Peran Pendidik dalam Memupuk Bakat dan Kreativitas Anak</dc:title>
  <dc:creator>MasterPC</dc:creator>
  <cp:lastModifiedBy>MasterPC</cp:lastModifiedBy>
  <cp:revision>10</cp:revision>
  <dcterms:created xsi:type="dcterms:W3CDTF">2017-03-28T01:43:53Z</dcterms:created>
  <dcterms:modified xsi:type="dcterms:W3CDTF">2017-03-28T03:07:57Z</dcterms:modified>
</cp:coreProperties>
</file>