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4825" cy="97123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7381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3275"/>
            <a:ext cx="5481638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3738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0125" y="738188"/>
            <a:ext cx="4852988" cy="3641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613275"/>
            <a:ext cx="54832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127D22-736F-41B6-86ED-42DCF691B03D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843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FA45F7-A47A-4ECD-9357-3C09CDFA43B4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78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970043-DBC5-436F-904C-3AA44A843099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4752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FFC517-2108-4002-90C2-A1A91550C72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0974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99456B-F475-4B08-8B98-BF6F900C752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4202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389EF3-5015-4880-8349-CDFAF180D40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1477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D8F58D-EC33-4229-B87C-D1091D0DC1A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86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EB5306-DC11-4ED6-A5FF-A57462A4995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6646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6ADB8E-154A-4024-9536-64B936C4804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221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9827D5-D3D3-4B94-80EC-484E8E40CD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220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E11574-AA8B-4EE3-9C3C-C503EF5F894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378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7C3E4C-07CB-48AE-A443-FBAC34836E33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2752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458A40-C336-46ED-8264-CE5A9DAF420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5796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DB029F-A04B-40C4-A9C4-70ECE4B44B5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898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50C4AB-82B9-4A05-AFC3-9ED2DF21742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1119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36725"/>
            <a:ext cx="7770813" cy="191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9988"/>
            <a:ext cx="2894013" cy="474662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53163"/>
            <a:ext cx="2132013" cy="474662"/>
          </a:xfrm>
        </p:spPr>
        <p:txBody>
          <a:bodyPr/>
          <a:lstStyle>
            <a:lvl1pPr>
              <a:defRPr/>
            </a:lvl1pPr>
          </a:lstStyle>
          <a:p>
            <a:fld id="{007E5AC3-B7E9-4F7A-8E14-AA5DEB3DED5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72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15A2E6-8FEA-4EBC-9B3D-F2CBD033D78B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34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175490-FB2A-4352-9D91-6D6D1E4797D4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196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A67C1C-F658-4F71-8C95-5E35A5617DDB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399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6E4CF2-D42A-47DB-A8D0-07557CC22F03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199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B9ABAB-5EA6-4363-B719-CDBA24E03348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018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BB9513-92C2-47E1-8EA1-6C99CCD2974E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826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59982B-2A03-4366-8740-5C5668AB49CB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047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9988"/>
            <a:ext cx="21320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Arial Unicode MS" charset="0"/>
              </a:defRPr>
            </a:lvl1pPr>
          </a:lstStyle>
          <a:p>
            <a:fld id="{5DB583D7-F01A-49B6-AA49-430EC61B1576}" type="slidenum">
              <a:rPr lang="id-ID"/>
              <a:pPr/>
              <a:t>‹#›</a:t>
            </a:fld>
            <a:endParaRPr lang="id-ID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1029" name="Freeform 5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2051" name="Freeform 3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Freeform 4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36725"/>
            <a:ext cx="7770813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9988"/>
            <a:ext cx="28940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53163"/>
            <a:ext cx="21320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98346429-84DA-4D97-A559-2CA5C1092FEF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9208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0"/>
              <a:t>Materi Pertemuan 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200400"/>
            <a:ext cx="6477000" cy="275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lnSpc>
                <a:spcPct val="9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Peran Pendidik dalam </a:t>
            </a:r>
            <a:br>
              <a:rPr lang="en-US" sz="2800"/>
            </a:br>
            <a:r>
              <a:rPr lang="en-US" sz="2800"/>
              <a:t>Memupuk Bakat dan Kreativitas Anak</a:t>
            </a:r>
          </a:p>
          <a:p>
            <a:pPr marL="0" indent="0" algn="ctr">
              <a:lnSpc>
                <a:spcPct val="9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/>
          </a:p>
          <a:p>
            <a:pPr marL="0" indent="0" algn="ctr">
              <a:lnSpc>
                <a:spcPct val="9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Psikologi Anak Berbakat</a:t>
            </a:r>
          </a:p>
          <a:p>
            <a:pPr marL="0" indent="0" algn="r">
              <a:lnSpc>
                <a:spcPct val="9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Olivia Tjandra W., M. Si., Psi</a:t>
            </a:r>
          </a:p>
          <a:p>
            <a:pPr marL="0" indent="0" algn="ctr">
              <a:lnSpc>
                <a:spcPct val="9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Kerjasama Keluarga, Sekolah, dan Masyarakat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5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/>
              <a:t>Orang tua dapat membantu sekolah merencanakan kunjungan ke proyek-proyek tertentu</a:t>
            </a:r>
          </a:p>
          <a:p>
            <a:pPr marL="341313" indent="-341313">
              <a:lnSpc>
                <a:spcPct val="80000"/>
              </a:lnSpc>
              <a:spcBef>
                <a:spcPts val="75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/>
              <a:t>Diadakan pertemuan berkala antara guru dan orangtua anak berbakat mengenai keberbakatan dan permasalahannya</a:t>
            </a:r>
          </a:p>
          <a:p>
            <a:pPr marL="341313" indent="-341313">
              <a:lnSpc>
                <a:spcPct val="80000"/>
              </a:lnSpc>
              <a:spcBef>
                <a:spcPts val="75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/>
              <a:t>Orangtua anak berbakat mendirikan kumpulan orangtua anak berbakat untuk penuhi kebutuhan pendidikan anak berbakat seoptimal mungkin</a:t>
            </a:r>
          </a:p>
          <a:p>
            <a:pPr marL="341313" indent="-341313">
              <a:lnSpc>
                <a:spcPct val="80000"/>
              </a:lnSpc>
              <a:spcBef>
                <a:spcPts val="75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/>
              <a:t>Tokoh dalam masyarakat dapat menjadi tutor untuk anak berbakat yang memiliki minat dan bakat yang sama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Pendidik Bagi Anak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Orang tua: terutama bertanggung jawab terhadap kesejahteraan fisik dan mental selama anak berada di rumah</a:t>
            </a:r>
          </a:p>
          <a:p>
            <a:pPr marL="608013" indent="-608013"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Guru: terutama bertugas merangsang dan membina perkembangan intelektual anak serta membina pertumbuhan sikap-sikap dan nilai-nilai dalam diri anak</a:t>
            </a:r>
          </a:p>
          <a:p>
            <a:pPr marL="608013" indent="-608013"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Tugas orangtua dan guru tidak dapat dipisahkan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harus ada kerjasama dan saling pengertian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Peran Guru dalam Memupuk </a:t>
            </a:r>
            <a:br>
              <a:rPr lang="en-US" sz="4000"/>
            </a:br>
            <a:r>
              <a:rPr lang="en-US" sz="4000"/>
              <a:t>Bakat dan Kreativitas Anak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50292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Kualifikasi guru anak berbakat: hal 60-61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Namun demikian, dalam kualifikasi guru anak berbakat ini perlu ditambahkan mengenai pembinaan anak berbakat. Oleh karena itu menurut Barbe dan Renzulli (dalam Munandar, 1999):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Garamond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perlu memahami diri sendiri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Garamond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perlu memiliki pengertian mengenai keberbakatan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Garamond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hendaknya mengusahakan suatu lingkungan belajar sesuai dengan perkembangan yang unggul dari kemampuan-kemampuan anak 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guru sebagai fasilitator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Peran Guru dalam Memupuk </a:t>
            </a:r>
            <a:br>
              <a:rPr lang="en-US" sz="4000"/>
            </a:br>
            <a:r>
              <a:rPr lang="en-US" sz="4000"/>
              <a:t>Bakat dan Kreativitas Anak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50292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lebih banyak berikan tantangan daripada tekanan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anak berbakat lebih memperhatikan proses belajar mengajar daripada hasil belajar siswa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anak berbakat lebih baik memberikan umpan balik daripada penilaian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anak berbakat harus menyediakan beberapa alternatif strategi belajar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hendaknya dapat menciptakan suasana di dalam kelas yang menunjang rasa harga diri anak serta perasaan berani serta berani mengambil resiko dalam menentukan pendapat/ keputusan.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88"/>
            <a:ext cx="8229600" cy="119062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/>
              <a:t>Saran-saran untuk meningkatkan kebiasaan belajar seumur hidup dari anak berbakat </a:t>
            </a:r>
            <a:br>
              <a:rPr lang="en-US" sz="2400"/>
            </a:br>
            <a:r>
              <a:rPr lang="en-US" sz="2400"/>
              <a:t>(Barbe dan Renzulli dalam Munandar, 1999)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5626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Bentuk pengalaman belajar sesuai dengan rasa ingin tahu alamiah anak dengan menghadapkan masalah yang relevan sesuai dengan kebutuhan, tujuan, dan minat anak</a:t>
            </a:r>
          </a:p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Ajak anak ikut menyusun dan merencanakan kegiatan belajar</a:t>
            </a:r>
          </a:p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Beri pengalaman hidup yang nyata yang meminta peranserta aktif anak dan kembangkan kemampuan yang perlu untuk itu</a:t>
            </a:r>
          </a:p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Bertindaklah sebagai fasilitator</a:t>
            </a:r>
          </a:p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Usahakan program belajar yang mendorong siswa melakukan penyelidikan, percobaan, dan penemuan sendiri</a:t>
            </a:r>
          </a:p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Dorong dan hargai inisiatif, keinginan mengetahui dan menguji, serta orisinalitas</a:t>
            </a:r>
          </a:p>
          <a:p>
            <a:pPr marL="608013" indent="-608013">
              <a:lnSpc>
                <a:spcPct val="80000"/>
              </a:lnSpc>
              <a:spcBef>
                <a:spcPts val="625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500"/>
              <a:t>Biarkan anak belajar dari kesalahan dan menemukan akibatnya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Macam Kegiatan yang Lebih Berorientasi pada Proses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Pemecahan masalah dengan lebih menekankan pada proses memperoleh jawaban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Membuat klasifikasi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Membandingkan dan mempertentangkan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Membuat pertimbangan sesuai dengan kriteria tertentu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Menggunakan sumber-sumber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Melakukan proyek penelitian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Melakukan diskusi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Membuat perencanaan kegiatan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Mengevaluasi pengalaman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Saran untuk Guru dapat menciptakan suasana kelas yang aman dan kondusif untuk anak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Hargai kreativitas anak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Bersikap terbuka terhadap gagasan baru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mengakui dan menghargai perbedaan individual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bersikap menerima dan menunjang anak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menyediakan pengalaman belajar yang berdiferensiasi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hanya memberikan struktur dalam mengajar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Anak ikut bagian dalam rencanakan pekerjaan sendiri dan kelompok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menyadari keterbatasannya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Peran Orangtua dalam Memupuk Bakat dan Kreativitas Anak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18795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5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Anak berbakat tetap seorang anak dengan kebutuhan seorang anak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Jangan membandingkan anak satu dengan yang lainnya di dalam dan di luar keluarga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Sempatkan diri untuk mendengar dan menjawab pertanyaan-pertanyaan anak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Usahakan bahan-bahan yang dapat memperkaya pengetahuan anak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>
                <a:srgbClr val="FFCC00"/>
              </a:buClr>
              <a:buSzPct val="7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Beri kesempatan untuk: 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	a. anak puaskan rasa ingin tahu dengan menjajaki macam-macam bidang. 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	b. anak menjajaki satu bidang yang diminati. 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600"/>
              <a:t>	c. anak melakukan sesuatu sendiri</a:t>
            </a:r>
          </a:p>
          <a:p>
            <a:pPr marL="608013" indent="-608013">
              <a:lnSpc>
                <a:spcPct val="8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Peran Orangtua dalam Memupuk Bakat dan Kreativitas Anak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8538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6. Jaga keseimbangan antara kegiatan mental dan rekreasi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7. Hargai dan puji usaha-usaha baik anak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8. Berikan pengarahan mengenai nilai dan norma dalam masyarakat dan ajar anak berdisiplin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9. Hendaknya orang tua tidak memproyeksikan minat dan bakat pribadinya terhadap anak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10. Jangan terlalu fokuskan pada diri anak bahwa ia berbakat 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jadi beban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11. Jangan semata-mata tekankan anak untuk berprestasi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12. Orangtua hendaknya memperhatikan pola pengasuhan pada anak berbakat yang underachiever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MS Gothic"/>
        <a:cs typeface=""/>
      </a:majorFont>
      <a:minorFont>
        <a:latin typeface="Garamond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MS Gothic"/>
        <a:cs typeface=""/>
      </a:majorFont>
      <a:minorFont>
        <a:latin typeface="Garamond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586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Garamond</vt:lpstr>
      <vt:lpstr>MS Gothic</vt:lpstr>
      <vt:lpstr>Arial</vt:lpstr>
      <vt:lpstr>Wingdings</vt:lpstr>
      <vt:lpstr>Arial Unicode MS</vt:lpstr>
      <vt:lpstr>Office Theme</vt:lpstr>
      <vt:lpstr>Office Theme</vt:lpstr>
      <vt:lpstr>Materi Pertemuan 8</vt:lpstr>
      <vt:lpstr>Pendidik Bagi Anak</vt:lpstr>
      <vt:lpstr>Peran Guru dalam Memupuk  Bakat dan Kreativitas Anak</vt:lpstr>
      <vt:lpstr>Peran Guru dalam Memupuk  Bakat dan Kreativitas Anak</vt:lpstr>
      <vt:lpstr>Saran-saran untuk meningkatkan kebiasaan belajar seumur hidup dari anak berbakat  (Barbe dan Renzulli dalam Munandar, 1999)</vt:lpstr>
      <vt:lpstr>Macam Kegiatan yang Lebih Berorientasi pada Proses </vt:lpstr>
      <vt:lpstr>Saran untuk Guru dapat menciptakan suasana kelas yang aman dan kondusif untuk anak</vt:lpstr>
      <vt:lpstr>Peran Orangtua dalam Memupuk Bakat dan Kreativitas Anak</vt:lpstr>
      <vt:lpstr>Peran Orangtua dalam Memupuk Bakat dan Kreativitas Anak</vt:lpstr>
      <vt:lpstr>Kerjasama Keluarga, Sekolah, dan Masyarakat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8</dc:title>
  <dc:creator>User</dc:creator>
  <cp:lastModifiedBy>Windows User</cp:lastModifiedBy>
  <cp:revision>3</cp:revision>
  <cp:lastPrinted>1601-01-01T00:00:00Z</cp:lastPrinted>
  <dcterms:created xsi:type="dcterms:W3CDTF">2008-07-23T17:06:31Z</dcterms:created>
  <dcterms:modified xsi:type="dcterms:W3CDTF">2016-05-14T05:23:00Z</dcterms:modified>
</cp:coreProperties>
</file>