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8698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9EB037-5DDD-46F0-9805-9C9F059C6C2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210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8D59B0-823F-467E-9497-9CD54C6C7D4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63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19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19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700151-F8F2-470D-8707-E4FAC759437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3338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1770E1-2B06-4107-887B-D9002D843AE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1918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0C3858-9D61-4FEB-ABC0-941EEE43F24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4868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641246-29DD-44B9-98E1-0A9798E93FF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795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E194A3-7E76-4293-AFBD-12F98B28155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6185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4D90FB-0384-4044-84C8-A3EC3FFD52D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1864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12280B-E6AD-44EC-A45F-13AAC7A42EA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79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C78C57-002B-4A41-89E2-496DCCDDC7D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3075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363E7B-667B-4028-8BDA-8C8B877DB62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358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2D1176-DD47-4F17-83BB-5035CFF4BDF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6658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90B93C-BCE7-4971-8424-1879DE6EC44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039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FC895E-BB83-4A23-A2B6-DCE6C9D8D9E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0482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BD5B7D-9936-4884-AF8B-4F2AF945959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262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66888"/>
            <a:ext cx="7770813" cy="1735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0628F5E1-4E39-43D9-A1CA-8F6C23F9266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402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917B9F-E68B-40CB-9DBD-6F9DD84D10D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984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098CBB-63E0-4369-89D6-9EAB47D82C9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900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44F142-194C-4DF3-BE2B-0707990C341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520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8D33C0-5B77-43D3-A4AB-E6B71593E0B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802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C32699-AF21-49C8-8ACF-4D9C101846C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387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DF4244-C9D2-4315-A579-6EB64D33264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924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B3787D-FEFA-4208-AB41-8CDFA12F1F5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487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7240588" cy="1979613"/>
            <a:chOff x="0" y="0"/>
            <a:chExt cx="4561" cy="1247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6A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8A2DD564-0F55-4433-BB0D-5D47A5E1D4C0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8456613" cy="5942013"/>
            <a:chOff x="0" y="0"/>
            <a:chExt cx="5327" cy="3743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6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0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E3AE5B7A-85BE-46C1-A361-8849B7C7925B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66888"/>
            <a:ext cx="7770813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66888"/>
            <a:ext cx="7772400" cy="17367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/>
              <a:t>Materi Pertemuan 9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Kata Kerja Terkait dengan Taksonomi Bloom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457200" y="1600200"/>
          <a:ext cx="8154988" cy="4827588"/>
        </p:xfrm>
        <a:graphic>
          <a:graphicData uri="http://schemas.openxmlformats.org/drawingml/2006/table">
            <a:tbl>
              <a:tblPr/>
              <a:tblGrid>
                <a:gridCol w="2743200"/>
                <a:gridCol w="2744788"/>
                <a:gridCol w="26670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I. Pengetahuan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II. Pemahaman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III. Penerapan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Merumuskan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Menjelaskan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Menggunakan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Mengingat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Mendiskusikan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Mengerjakan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Menyebutkan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Melaporkan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Menghitung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Menemukan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Meninjau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Beri contoh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Menunjukkan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Merangkum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Buat eksperimen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Mengulang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Menceritakan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Buat grafik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Kata Kerja Terkait dengan Taksonomi Bloom</a:t>
            </a:r>
          </a:p>
        </p:txBody>
      </p:sp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228600" y="1600200"/>
          <a:ext cx="8764588" cy="4829175"/>
        </p:xfrm>
        <a:graphic>
          <a:graphicData uri="http://schemas.openxmlformats.org/drawingml/2006/table">
            <a:tbl>
              <a:tblPr/>
              <a:tblGrid>
                <a:gridCol w="2971800"/>
                <a:gridCol w="2973388"/>
                <a:gridCol w="28194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IV. Analisis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V. Sintesis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VI. Evaluasi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Membedakan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Merancang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Menilai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Menguji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Menggabungkan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mempertimbangkan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Menggolongkan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Menambah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Menafsirkan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Menyusun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Membangun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Memutuskan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Menguraikan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Mengembangkan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Memilih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membandingkan</a:t>
                      </a:r>
                    </a:p>
                  </a:txBody>
                  <a:tcPr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Mengelola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2" charset="0"/>
                          <a:ea typeface="MS Gothic" charset="-128"/>
                        </a:rPr>
                        <a:t>menaksir</a:t>
                      </a:r>
                    </a:p>
                  </a:txBody>
                  <a:tcPr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Model Struktur Intelek Guildford</a:t>
            </a:r>
            <a:br>
              <a:rPr lang="en-US" sz="4000"/>
            </a:br>
            <a:r>
              <a:rPr lang="en-US" sz="4000"/>
              <a:t>(MSIG)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Kemampuan intelek manusia disusun dalam suatu sistem yang disebut struktur intelek </a:t>
            </a:r>
          </a:p>
          <a:p>
            <a:pPr marL="341313" indent="-341313">
              <a:spcBef>
                <a:spcPts val="7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Struktur intelek menggambarkan keragaman kemampuan intelek manusia </a:t>
            </a:r>
          </a:p>
          <a:p>
            <a:pPr marL="341313" indent="-341313">
              <a:spcBef>
                <a:spcPts val="7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Ada 120 kemampuan intelek manusia</a:t>
            </a:r>
          </a:p>
          <a:p>
            <a:pPr marL="341313" indent="-341313">
              <a:spcBef>
                <a:spcPts val="7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Salah satu manfaat MSIG adalah menunjukkan keragaman kemampuan intelek manusia serta penekanan pada lebih banyaknya kemampuan manusia yang perlu dikembangkan mll pendidikan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/>
              <a:t>MSIG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638800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MSIG digambarkan sebagai sebuah kubus yang terdiri dari 3 matra dimensi intelektual, yi: </a:t>
            </a:r>
          </a:p>
          <a:p>
            <a:pPr marL="608013" indent="-608013">
              <a:lnSpc>
                <a:spcPct val="90000"/>
              </a:lnSpc>
              <a:buClr>
                <a:srgbClr val="FFCC66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b="1"/>
              <a:t>Operasi (proses):</a:t>
            </a:r>
            <a:r>
              <a:rPr lang="en-US"/>
              <a:t> menunjukkan proses pemikiran yang berlangsung </a:t>
            </a:r>
            <a:r>
              <a:rPr lang="en-US">
                <a:latin typeface="Wingdings" charset="2"/>
              </a:rPr>
              <a:t></a:t>
            </a:r>
            <a:r>
              <a:rPr lang="en-US"/>
              <a:t> 5 kategori</a:t>
            </a:r>
          </a:p>
          <a:p>
            <a:pPr marL="608013" indent="-608013">
              <a:lnSpc>
                <a:spcPct val="90000"/>
              </a:lnSpc>
              <a:buClr>
                <a:srgbClr val="FFCC66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Konten (materi): menunjukkan materi yang digunakan </a:t>
            </a:r>
            <a:r>
              <a:rPr lang="en-US">
                <a:latin typeface="Wingdings" charset="2"/>
              </a:rPr>
              <a:t></a:t>
            </a:r>
            <a:r>
              <a:rPr lang="en-US"/>
              <a:t> 4 kategori</a:t>
            </a:r>
          </a:p>
          <a:p>
            <a:pPr marL="608013" indent="-608013">
              <a:lnSpc>
                <a:spcPct val="90000"/>
              </a:lnSpc>
              <a:buClr>
                <a:srgbClr val="FFCC66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Produk: hasil operasi yang diterapkan pada konten tertentu </a:t>
            </a:r>
            <a:r>
              <a:rPr lang="en-US">
                <a:latin typeface="Wingdings" charset="2"/>
              </a:rPr>
              <a:t></a:t>
            </a:r>
            <a:r>
              <a:rPr lang="en-US"/>
              <a:t> 6 kategori</a:t>
            </a:r>
          </a:p>
          <a:p>
            <a:pPr marL="608013" indent="-608013">
              <a:lnSpc>
                <a:spcPct val="90000"/>
              </a:lnSpc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>
                <a:latin typeface="Wingdings" charset="2"/>
              </a:rPr>
              <a:t></a:t>
            </a:r>
            <a:r>
              <a:rPr lang="en-US"/>
              <a:t> 5 X 4 X 6 = 120 kemampuan intelek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6688"/>
            <a:ext cx="8229600" cy="7032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 5 Kategori Operasi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8674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Kognisi: penerimaan dan pengenalan kembali informasi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Ingatan: pemantapan informasi yang baru diperoleh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Berpikir konvergen: penarikan kesimpulan yang logis (penalaran) dari informasi yang diberikan, penekanan pada pencapaian jawaban tunggal yang </a:t>
            </a:r>
            <a:r>
              <a:rPr lang="en-US" sz="2800" b="1"/>
              <a:t>paling</a:t>
            </a:r>
            <a:r>
              <a:rPr lang="en-US" sz="2800"/>
              <a:t> tepat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Berpikir divergen/ berpikir kreatif: memberikan macam-macam kemungkinan jawaban berdasarkan informasi, penekanan pada keragaman jumlah dan kesesuaian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Evaluasi: membuat pertimbangan dengan membandingkan bahan-bahan informasi ssi tolok ukur tertentu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Langkah-Langkah Penerapan MSIG dalam Aktivitas Belajar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4267200"/>
          </a:xfrm>
          <a:ln/>
        </p:spPr>
        <p:txBody>
          <a:bodyPr/>
          <a:lstStyle/>
          <a:p>
            <a:pPr marL="608013" indent="-608013">
              <a:spcBef>
                <a:spcPts val="9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3600"/>
              <a:t>Tentukan sasaran belajar: apa yang ingin dicapai?</a:t>
            </a:r>
          </a:p>
          <a:p>
            <a:pPr marL="608013" indent="-608013">
              <a:spcBef>
                <a:spcPts val="9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3600"/>
              <a:t>Susun kegiatan: meliputi proses-proses (operasi) apa saja?</a:t>
            </a:r>
          </a:p>
          <a:p>
            <a:pPr marL="608013" indent="-608013">
              <a:spcBef>
                <a:spcPts val="9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3600"/>
              <a:t>Lakukan evaluasi bagi siswa dan guru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4950"/>
            <a:ext cx="8229600" cy="6429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/>
              <a:t>Contoh Sasaran dan Kegiatan Belajar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5626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Angka di belakang menunjukkan tingkat operasi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Unit mengenai IPA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Tujuan Umum: memperkenalkan siswa dengan sifat atau pendekatan eksperimental IPA: bagaimana mendekati hal-hal yang belum diketahui dari IPA dan mengevaluasi yang telah dilakukan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Tugas 1: Menjajaki yang belum diketahui (siswa kelas I SD)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Wingdings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Sasaran: para siswa akan mengidentifikasi 5 zat yang belum diketahui yang diberikan kepada mereka, menguji hasil-hasilnya, dan mengevaluasi proses yang digunakan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15888"/>
            <a:ext cx="8229600" cy="6429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/>
              <a:t>Contoh Sasaran dan Kegiatan Belajar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229600" cy="6262688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Wingdings" charset="2"/>
              <a:buChar char="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 Kegiatan: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menunjukkan kepada siswa 5 zat warna sama: garam, gula, tepung, soda kue, susu bubuk). Siswa diminta untuk mengenal kelima zat tersebut (1)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Sumbang saran dengan siswa mengenai cara untuk mengenal zat tersebut (4)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Zat diberikan pada siswa dengan petunjuk untuk menerapkan gagasan dari no. 2 (3)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Para siswa menjawab pertanyaan: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Bagaimana kamu sampai pada kesimpulan? (2)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Apakah setiap metode berlaku untuk setiap zat? (2)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Jika kau harus lakukan eksperimen ini lagi, apakah akan gunakan cara yang sama? (5)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/>
              <a:t>Contoh Sasaran dan Kegiatan Belajar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32765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Wingdings" charset="2"/>
              <a:buChar char="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Evaluasi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Wingdings" charset="2"/>
              <a:buChar char="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Bagi siswa: Apakah siswa mudah memahami tugas yang harus dilakukan? Apakah eksperimen ini dapat dilakukan dengan baik?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Wingdings" charset="2"/>
              <a:buChar char="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Bagi guru: Apakah tugas ini: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Memuaskan, dapat diteruskan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Memuaskan, dengan beberapa perubahan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Cukup memuaskan, tetapi perlu banyak perubahan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Tidak memuaskan, mengapa?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Catatan:…………………………….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Manfaat penggunaan taksonomi (model belajar- mengajar)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84738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Taksonomi mencakup rentangan pemikiran yang sederhana sampai yang tinggi. Dengan taksonomi, guru memperoleh gambaran mengenai sasaran belajar yang diutamakan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Membantu guru  merumuskan perilaku siswa yang diharapkan dan dapat diukur/ dinilai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terbantu mengembangkan cara dan alat evaluasi belajar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Bermanfaat untuk menyusun rencana pendidikan bagi anak berbakat untuk penentuan kegiatan sesuai kebutuhan siswa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Guru dapat menyusun tugas belajar siswa menjadi kesatuan yang terpadu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/>
              <a:t>Taksonomi Sasaran </a:t>
            </a:r>
            <a:br>
              <a:rPr lang="en-US" sz="4000"/>
            </a:br>
            <a:r>
              <a:rPr lang="en-US" sz="4000"/>
              <a:t>Ranah Pendidikan dari Bloom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6 tingkat Taksonomi Bloom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  <a:ln/>
        </p:spPr>
        <p:txBody>
          <a:bodyPr/>
          <a:lstStyle/>
          <a:p>
            <a:pPr marL="811213" indent="-811213">
              <a:buClr>
                <a:srgbClr val="FFCC66"/>
              </a:buClr>
              <a:buSzPct val="80000"/>
              <a:buFont typeface="Times New Roman" pitchFamily="16" charset="0"/>
              <a:buAutoNum type="romanUcPeriod"/>
              <a:tabLst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</a:pPr>
            <a:r>
              <a:rPr lang="en-US"/>
              <a:t>Pengetahuan/ pengenalan: mengenal, mengingat,dan mereproduksi bahan pengetahuan yang diberikan</a:t>
            </a:r>
          </a:p>
          <a:p>
            <a:pPr marL="811213" indent="-811213">
              <a:buClrTx/>
              <a:buSzTx/>
              <a:buFontTx/>
              <a:buNone/>
              <a:tabLst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</a:pPr>
            <a:r>
              <a:rPr lang="en-US"/>
              <a:t>Contoh SB: Siswa mampu membedakan binatang liar dan binatang jinak</a:t>
            </a:r>
          </a:p>
          <a:p>
            <a:pPr marL="811213" indent="-811213">
              <a:buClrTx/>
              <a:buSzTx/>
              <a:buFontTx/>
              <a:buNone/>
              <a:tabLst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</a:pPr>
            <a:r>
              <a:rPr lang="en-US"/>
              <a:t>Aktivitas: Siswa mencari gambar binatang jinak dan liar dari koran/ majalah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6 tingkat Taksonomi Bloom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II. Pemahaman: memahami materi/ gagasan yang diberikan</a:t>
            </a:r>
          </a:p>
          <a:p>
            <a:pPr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Contoh SB: siswa mampu membedakan antara binatang ternak dan binatang peliharaan di rumah, serta menjelaskan perbedaannya</a:t>
            </a:r>
          </a:p>
          <a:p>
            <a:pPr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Aktivitas: Sda, tetapi siswa sudah dapat menjelaskan perbedaan jenis-jenis binatang tsb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6 tingkat Taksonomi Bloom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III. Penerapan: menggunakan hal-hal yang abstrak dalam situasi yang kongkrit dan khusus</a:t>
            </a:r>
          </a:p>
          <a:p>
            <a:pPr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Contoh SB: Berdasarkan pengetahuannya tentang sifat-sifat binatang peliharaan, anak memilih binatang yang sesuai dengan dirinya</a:t>
            </a:r>
          </a:p>
          <a:p>
            <a:pPr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Aktivitas: Anak ditanya, ”Jika kamu boleh memilih binatang kesayangan di rumah, binatang apa yang kamu pilih? Mengapa?”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6 tingkat Taksonomi Bloom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IV. Analisis: menguraikan materi menjadi unsur-unsur, sehingga kedudukan antarunsur menjadi jelas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Contoh SB: siswa mampu mengklasifikasi macam-macam jenis binatang kesayangan menjadi 4 jenis: anjing, burung, ikan, kucing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Aktivitas: Guru memperlihatkan berbagai macam gambar binatang kesayangan, setiap gambar diberi nomor. Siswa membuat kolom 4 jenis binatang dan diminta memasukkan nomor pada setiap jenis binatang sesuai dengan golongannya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6 tingkat Taksonomi Bloom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  <a:ln/>
        </p:spPr>
        <p:txBody>
          <a:bodyPr/>
          <a:lstStyle/>
          <a:p>
            <a:pPr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V. Sintesis: Menghimpun atau menyusun unsur-unsur sehingga membentuk keseluruhan</a:t>
            </a:r>
          </a:p>
          <a:p>
            <a:pPr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Contoh SB: Siswa diharapkan dapat menemukan solusi terhadap masalah bintang peliharaan di rumah</a:t>
            </a:r>
          </a:p>
          <a:p>
            <a:pPr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Aktivitas: siswa berdiskusi mengenai solusi untuk anjing yang mengacaukan tempat sampah, anjing-anjing yang menggigit anak-anak, anjing yang mengotori halaman rumah dan jalanan, dll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6 tingkat Taksonomi Bloom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  <a:ln/>
        </p:spPr>
        <p:txBody>
          <a:bodyPr/>
          <a:lstStyle/>
          <a:p>
            <a:pPr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VI. Evaluasi: memberi pertimbangan mengenai nilai dari bahan dan metoda-metoda untuk tujuan tertentu. Tolok ukur penilaian dapat diberikan oleh guru atau siswa sendiri</a:t>
            </a:r>
          </a:p>
          <a:p>
            <a:pPr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Contoh SB: Siswa menilai binatang mana yang merupakan binatang peliharaan terbaik dan mengapa?</a:t>
            </a:r>
          </a:p>
          <a:p>
            <a:pPr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Aktivitas: Siswa kemukakan secara lisan pertimbangannya untuk memilih jenis binatang tersebut (ikan, anjing, burung, kucing)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952</Words>
  <Application>Microsoft Office PowerPoint</Application>
  <PresentationFormat>On-screen Show (4:3)</PresentationFormat>
  <Paragraphs>124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Times New Roman</vt:lpstr>
      <vt:lpstr>Tahoma</vt:lpstr>
      <vt:lpstr>MS Gothic</vt:lpstr>
      <vt:lpstr>Arial</vt:lpstr>
      <vt:lpstr>Wingdings</vt:lpstr>
      <vt:lpstr>Arial Unicode MS</vt:lpstr>
      <vt:lpstr>Office Theme</vt:lpstr>
      <vt:lpstr>Office Theme</vt:lpstr>
      <vt:lpstr>Materi Pertemuan 9</vt:lpstr>
      <vt:lpstr>Manfaat penggunaan taksonomi (model belajar- mengajar)</vt:lpstr>
      <vt:lpstr>Taksonomi Sasaran  Ranah Pendidikan dari Bloom</vt:lpstr>
      <vt:lpstr>6 tingkat Taksonomi Bloom</vt:lpstr>
      <vt:lpstr>6 tingkat Taksonomi Bloom</vt:lpstr>
      <vt:lpstr>6 tingkat Taksonomi Bloom</vt:lpstr>
      <vt:lpstr>6 tingkat Taksonomi Bloom</vt:lpstr>
      <vt:lpstr>6 tingkat Taksonomi Bloom</vt:lpstr>
      <vt:lpstr>6 tingkat Taksonomi Bloom</vt:lpstr>
      <vt:lpstr>Kata Kerja Terkait dengan Taksonomi Bloom</vt:lpstr>
      <vt:lpstr>Kata Kerja Terkait dengan Taksonomi Bloom</vt:lpstr>
      <vt:lpstr>Model Struktur Intelek Guildford (MSIG)</vt:lpstr>
      <vt:lpstr>MSIG</vt:lpstr>
      <vt:lpstr> 5 Kategori Operasi</vt:lpstr>
      <vt:lpstr>Langkah-Langkah Penerapan MSIG dalam Aktivitas Belajar</vt:lpstr>
      <vt:lpstr>Contoh Sasaran dan Kegiatan Belajar</vt:lpstr>
      <vt:lpstr>Contoh Sasaran dan Kegiatan Belajar</vt:lpstr>
      <vt:lpstr>Contoh Sasaran dan Kegiatan Belajar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9</dc:title>
  <dc:creator>User</dc:creator>
  <cp:lastModifiedBy>Windows User</cp:lastModifiedBy>
  <cp:revision>4</cp:revision>
  <cp:lastPrinted>1601-01-01T00:00:00Z</cp:lastPrinted>
  <dcterms:created xsi:type="dcterms:W3CDTF">2008-08-11T08:27:01Z</dcterms:created>
  <dcterms:modified xsi:type="dcterms:W3CDTF">2016-05-14T05:23:17Z</dcterms:modified>
</cp:coreProperties>
</file>