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71" r:id="rId14"/>
    <p:sldId id="272" r:id="rId15"/>
    <p:sldId id="281"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F4EFA2-5E6E-44D1-A3DB-7E8307463F8E}" type="datetimeFigureOut">
              <a:rPr lang="id-ID" smtClean="0"/>
              <a:t>25/02/2016</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3270A389-BA0B-49EE-9500-77B2A9DE4886}"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4EFA2-5E6E-44D1-A3DB-7E8307463F8E}" type="datetimeFigureOut">
              <a:rPr lang="id-ID" smtClean="0"/>
              <a:t>25/02/2016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70A389-BA0B-49EE-9500-77B2A9DE488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4EFA2-5E6E-44D1-A3DB-7E8307463F8E}" type="datetimeFigureOut">
              <a:rPr lang="id-ID" smtClean="0"/>
              <a:t>25/02/2016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70A389-BA0B-49EE-9500-77B2A9DE488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4EFA2-5E6E-44D1-A3DB-7E8307463F8E}" type="datetimeFigureOut">
              <a:rPr lang="id-ID" smtClean="0"/>
              <a:t>25/02/2016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70A389-BA0B-49EE-9500-77B2A9DE4886}"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F4EFA2-5E6E-44D1-A3DB-7E8307463F8E}" type="datetimeFigureOut">
              <a:rPr lang="id-ID" smtClean="0"/>
              <a:t>25/02/2016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70A389-BA0B-49EE-9500-77B2A9DE4886}"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F4EFA2-5E6E-44D1-A3DB-7E8307463F8E}" type="datetimeFigureOut">
              <a:rPr lang="id-ID" smtClean="0"/>
              <a:t>25/02/2016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70A389-BA0B-49EE-9500-77B2A9DE4886}"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F4EFA2-5E6E-44D1-A3DB-7E8307463F8E}" type="datetimeFigureOut">
              <a:rPr lang="id-ID" smtClean="0"/>
              <a:t>25/02/2016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270A389-BA0B-49EE-9500-77B2A9DE4886}"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F4EFA2-5E6E-44D1-A3DB-7E8307463F8E}" type="datetimeFigureOut">
              <a:rPr lang="id-ID" smtClean="0"/>
              <a:t>25/02/2016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270A389-BA0B-49EE-9500-77B2A9DE488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4EFA2-5E6E-44D1-A3DB-7E8307463F8E}" type="datetimeFigureOut">
              <a:rPr lang="id-ID" smtClean="0"/>
              <a:t>25/02/2016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270A389-BA0B-49EE-9500-77B2A9DE488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F4EFA2-5E6E-44D1-A3DB-7E8307463F8E}" type="datetimeFigureOut">
              <a:rPr lang="id-ID" smtClean="0"/>
              <a:t>25/02/2016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70A389-BA0B-49EE-9500-77B2A9DE4886}"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F4EFA2-5E6E-44D1-A3DB-7E8307463F8E}" type="datetimeFigureOut">
              <a:rPr lang="id-ID" smtClean="0"/>
              <a:t>25/02/2016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3270A389-BA0B-49EE-9500-77B2A9DE4886}"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F4EFA2-5E6E-44D1-A3DB-7E8307463F8E}" type="datetimeFigureOut">
              <a:rPr lang="id-ID" smtClean="0"/>
              <a:t>25/02/2016</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70A389-BA0B-49EE-9500-77B2A9DE4886}"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i="1" dirty="0" smtClean="0">
                <a:latin typeface="Arial" pitchFamily="34" charset="0"/>
                <a:cs typeface="Arial" pitchFamily="34" charset="0"/>
              </a:rPr>
              <a:t>Coping</a:t>
            </a:r>
            <a:r>
              <a:rPr lang="id-ID" dirty="0" smtClean="0">
                <a:latin typeface="Arial" pitchFamily="34" charset="0"/>
                <a:cs typeface="Arial" pitchFamily="34" charset="0"/>
              </a:rPr>
              <a:t> dan Manajemen Stres</a:t>
            </a:r>
            <a:endParaRPr lang="id-ID"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id-ID" dirty="0" smtClean="0">
                <a:latin typeface="Arial" pitchFamily="34" charset="0"/>
                <a:cs typeface="Arial" pitchFamily="34" charset="0"/>
              </a:rPr>
              <a:t>Dra. Amanah Anwar, Psi., MSi.</a:t>
            </a:r>
          </a:p>
          <a:p>
            <a:endParaRPr lang="id-ID" sz="1100" dirty="0" smtClean="0">
              <a:latin typeface="Arial" pitchFamily="34" charset="0"/>
              <a:cs typeface="Arial" pitchFamily="34" charset="0"/>
            </a:endParaRPr>
          </a:p>
          <a:p>
            <a:endParaRPr lang="id-ID" sz="1100" dirty="0" smtClean="0">
              <a:latin typeface="Arial" pitchFamily="34" charset="0"/>
              <a:cs typeface="Arial" pitchFamily="34" charset="0"/>
            </a:endParaRPr>
          </a:p>
          <a:p>
            <a:endParaRPr lang="id-ID" sz="1100" dirty="0" smtClean="0">
              <a:latin typeface="Arial" pitchFamily="34" charset="0"/>
              <a:cs typeface="Arial" pitchFamily="34" charset="0"/>
            </a:endParaRPr>
          </a:p>
          <a:p>
            <a:endParaRPr lang="id-ID" sz="1100" dirty="0" smtClean="0">
              <a:latin typeface="Arial" pitchFamily="34" charset="0"/>
              <a:cs typeface="Arial" pitchFamily="34" charset="0"/>
            </a:endParaRPr>
          </a:p>
          <a:p>
            <a:endParaRPr lang="id-ID" sz="1100" dirty="0" smtClean="0">
              <a:latin typeface="Arial" pitchFamily="34" charset="0"/>
              <a:cs typeface="Arial" pitchFamily="34" charset="0"/>
            </a:endParaRPr>
          </a:p>
          <a:p>
            <a:r>
              <a:rPr lang="id-ID" sz="1100" dirty="0" smtClean="0">
                <a:latin typeface="Arial" pitchFamily="34" charset="0"/>
                <a:cs typeface="Arial" pitchFamily="34" charset="0"/>
              </a:rPr>
              <a:t>Anna.2016</a:t>
            </a:r>
            <a:endParaRPr lang="id-ID" sz="1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r>
              <a:rPr lang="en-US" dirty="0" smtClean="0">
                <a:latin typeface="Arial" pitchFamily="34" charset="0"/>
                <a:cs typeface="Arial" pitchFamily="34" charset="0"/>
              </a:rPr>
              <a:t>Lazarus, 1992.</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latin typeface="Arial" pitchFamily="34" charset="0"/>
                <a:cs typeface="Arial" pitchFamily="34" charset="0"/>
              </a:rPr>
              <a:t> </a:t>
            </a:r>
            <a:r>
              <a:rPr lang="en-US" sz="2800" i="1" dirty="0" smtClean="0">
                <a:latin typeface="Arial" pitchFamily="34" charset="0"/>
                <a:cs typeface="Arial" pitchFamily="34" charset="0"/>
              </a:rPr>
              <a:t>Coping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merupakan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keseluruhan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proses</a:t>
            </a:r>
            <a:r>
              <a:rPr lang="en-US" sz="2800" dirty="0" smtClean="0">
                <a:latin typeface="Arial" pitchFamily="34" charset="0"/>
                <a:cs typeface="Arial" pitchFamily="34" charset="0"/>
              </a:rPr>
              <a:t> yang </a:t>
            </a:r>
            <a:r>
              <a:rPr lang="en-US" sz="2800" dirty="0" err="1" smtClean="0">
                <a:latin typeface="Arial" pitchFamily="34" charset="0"/>
                <a:cs typeface="Arial" pitchFamily="34" charset="0"/>
              </a:rPr>
              <a:t>diawali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dari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adanya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perasaan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terancam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emosi-emosi</a:t>
            </a:r>
            <a:r>
              <a:rPr lang="en-US" sz="2800" dirty="0" smtClean="0">
                <a:latin typeface="Arial" pitchFamily="34" charset="0"/>
                <a:cs typeface="Arial" pitchFamily="34" charset="0"/>
              </a:rPr>
              <a:t> yang </a:t>
            </a:r>
            <a:r>
              <a:rPr lang="en-US" sz="2800" dirty="0" err="1" smtClean="0">
                <a:latin typeface="Arial" pitchFamily="34" charset="0"/>
                <a:cs typeface="Arial" pitchFamily="34" charset="0"/>
              </a:rPr>
              <a:t>tidak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menyenangkan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usaha-usaha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untuk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mengatasi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menilai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terhadap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keberhasilan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dari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upaya</a:t>
            </a:r>
            <a:r>
              <a:rPr lang="en-US" sz="2800" dirty="0" smtClean="0">
                <a:latin typeface="Arial" pitchFamily="34" charset="0"/>
                <a:cs typeface="Arial" pitchFamily="34" charset="0"/>
              </a:rPr>
              <a:t> yang </a:t>
            </a:r>
            <a:r>
              <a:rPr lang="en-US" sz="2800" dirty="0" err="1" smtClean="0">
                <a:latin typeface="Arial" pitchFamily="34" charset="0"/>
                <a:cs typeface="Arial" pitchFamily="34" charset="0"/>
              </a:rPr>
              <a:t>telah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dilakukan</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Hal-</a:t>
            </a:r>
            <a:r>
              <a:rPr lang="en-US" sz="2800" dirty="0" err="1" smtClean="0">
                <a:latin typeface="Arial" pitchFamily="34" charset="0"/>
                <a:cs typeface="Arial" pitchFamily="34" charset="0"/>
              </a:rPr>
              <a:t>hal</a:t>
            </a:r>
            <a:r>
              <a:rPr lang="en-US" sz="2800" dirty="0" smtClean="0">
                <a:latin typeface="Arial" pitchFamily="34" charset="0"/>
                <a:cs typeface="Arial" pitchFamily="34" charset="0"/>
              </a:rPr>
              <a:t> yang </a:t>
            </a:r>
            <a:r>
              <a:rPr lang="en-US" sz="2800" dirty="0" err="1" smtClean="0">
                <a:latin typeface="Arial" pitchFamily="34" charset="0"/>
                <a:cs typeface="Arial" pitchFamily="34" charset="0"/>
              </a:rPr>
              <a:t>dilihat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sebagai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sesuatu</a:t>
            </a:r>
            <a:r>
              <a:rPr lang="en-US" sz="2800" dirty="0" smtClean="0">
                <a:latin typeface="Arial" pitchFamily="34" charset="0"/>
                <a:cs typeface="Arial" pitchFamily="34" charset="0"/>
              </a:rPr>
              <a:t> yang </a:t>
            </a:r>
            <a:r>
              <a:rPr lang="en-US" sz="2800" dirty="0" err="1" smtClean="0">
                <a:latin typeface="Arial" pitchFamily="34" charset="0"/>
                <a:cs typeface="Arial" pitchFamily="34" charset="0"/>
              </a:rPr>
              <a:t>memicu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stres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tergantung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pada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penilaian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interpretasi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secara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kognitif</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atau</a:t>
            </a:r>
            <a:r>
              <a:rPr lang="en-US" sz="2800" dirty="0" smtClean="0">
                <a:latin typeface="Arial" pitchFamily="34" charset="0"/>
                <a:cs typeface="Arial" pitchFamily="34" charset="0"/>
              </a:rPr>
              <a:t> </a:t>
            </a:r>
            <a:r>
              <a:rPr lang="en-US" sz="2800" i="1" dirty="0" smtClean="0">
                <a:latin typeface="Arial" pitchFamily="34" charset="0"/>
                <a:cs typeface="Arial" pitchFamily="34" charset="0"/>
              </a:rPr>
              <a:t>cognitive appraisal</a:t>
            </a:r>
            <a:r>
              <a:rPr lang="en-US" sz="2800" dirty="0" smtClean="0">
                <a:latin typeface="Arial" pitchFamily="34" charset="0"/>
                <a:cs typeface="Arial" pitchFamily="34" charset="0"/>
              </a:rPr>
              <a:t>. </a:t>
            </a:r>
            <a:endParaRPr lang="en-US" sz="28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72518" cy="1417638"/>
          </a:xfrm>
        </p:spPr>
        <p:txBody>
          <a:bodyPr>
            <a:normAutofit fontScale="90000"/>
          </a:bodyPr>
          <a:lstStyle/>
          <a:p>
            <a:r>
              <a:rPr lang="en-US" dirty="0" smtClean="0"/>
              <a:t/>
            </a:r>
            <a:br>
              <a:rPr lang="en-US" dirty="0" smtClean="0"/>
            </a:br>
            <a:r>
              <a:rPr lang="en-US" dirty="0" smtClean="0">
                <a:latin typeface="Arial" pitchFamily="34" charset="0"/>
                <a:cs typeface="Arial" pitchFamily="34" charset="0"/>
              </a:rPr>
              <a:t>Lazarus &amp; </a:t>
            </a:r>
            <a:r>
              <a:rPr lang="en-US" dirty="0" err="1" smtClean="0">
                <a:latin typeface="Arial" pitchFamily="34" charset="0"/>
                <a:cs typeface="Arial" pitchFamily="34" charset="0"/>
              </a:rPr>
              <a:t>Folkman</a:t>
            </a:r>
            <a:r>
              <a:rPr lang="en-US" dirty="0" smtClean="0">
                <a:latin typeface="Arial" pitchFamily="34" charset="0"/>
                <a:cs typeface="Arial" pitchFamily="34" charset="0"/>
              </a:rPr>
              <a:t> </a:t>
            </a:r>
            <a:r>
              <a:rPr lang="en-US" dirty="0" err="1" smtClean="0">
                <a:latin typeface="Arial" pitchFamily="34" charset="0"/>
                <a:cs typeface="Arial" pitchFamily="34" charset="0"/>
              </a:rPr>
              <a:t>dikutip</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Papalia</a:t>
            </a:r>
            <a:r>
              <a:rPr lang="en-US" dirty="0" smtClean="0">
                <a:latin typeface="Arial" pitchFamily="34" charset="0"/>
                <a:cs typeface="Arial" pitchFamily="34" charset="0"/>
              </a:rPr>
              <a:t> &amp; Feldman, 2012</a:t>
            </a:r>
            <a:r>
              <a:rPr lang="id-ID" dirty="0" smtClean="0">
                <a:latin typeface="Arial" pitchFamily="34" charset="0"/>
                <a:cs typeface="Arial" pitchFamily="34" charset="0"/>
              </a:rPr>
              <a:t>.</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err="1" smtClean="0">
                <a:latin typeface="Arial" pitchFamily="34" charset="0"/>
                <a:cs typeface="Arial" pitchFamily="34" charset="0"/>
              </a:rPr>
              <a:t>Dalam</a:t>
            </a:r>
            <a:r>
              <a:rPr lang="en-US" sz="2800" dirty="0" smtClean="0">
                <a:latin typeface="Arial" pitchFamily="34" charset="0"/>
                <a:cs typeface="Arial" pitchFamily="34" charset="0"/>
              </a:rPr>
              <a:t> model </a:t>
            </a:r>
            <a:r>
              <a:rPr lang="en-US" sz="2800" i="1" dirty="0" smtClean="0">
                <a:latin typeface="Arial" pitchFamily="34" charset="0"/>
                <a:cs typeface="Arial" pitchFamily="34" charset="0"/>
              </a:rPr>
              <a:t>cognitive appraisal, </a:t>
            </a:r>
            <a:r>
              <a:rPr lang="en-US" sz="2800" dirty="0" err="1" smtClean="0">
                <a:latin typeface="Arial" pitchFamily="34" charset="0"/>
                <a:cs typeface="Arial" pitchFamily="34" charset="0"/>
              </a:rPr>
              <a:t>individu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sadar</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memilih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strategi</a:t>
            </a:r>
            <a:r>
              <a:rPr lang="en-US" sz="2800" dirty="0" smtClean="0">
                <a:latin typeface="Arial" pitchFamily="34" charset="0"/>
                <a:cs typeface="Arial" pitchFamily="34" charset="0"/>
              </a:rPr>
              <a:t> coping </a:t>
            </a:r>
            <a:r>
              <a:rPr lang="en-US" sz="2800" dirty="0" err="1" smtClean="0">
                <a:latin typeface="Arial" pitchFamily="34" charset="0"/>
                <a:cs typeface="Arial" pitchFamily="34" charset="0"/>
              </a:rPr>
              <a:t>berdasarkan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cara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mereka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mengamati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menganalisa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situasi</a:t>
            </a:r>
            <a:r>
              <a:rPr lang="en-US" sz="2800" dirty="0" smtClean="0">
                <a:latin typeface="Arial" pitchFamily="34" charset="0"/>
                <a:cs typeface="Arial" pitchFamily="34" charset="0"/>
              </a:rPr>
              <a:t>. </a:t>
            </a:r>
          </a:p>
          <a:p>
            <a:r>
              <a:rPr lang="en-US" sz="2800" i="1" dirty="0" smtClean="0">
                <a:latin typeface="Arial" pitchFamily="34" charset="0"/>
                <a:cs typeface="Arial" pitchFamily="34" charset="0"/>
              </a:rPr>
              <a:t>Coping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meliputi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segala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pemikiran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individu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atau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mencoba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beradaptasi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dengan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stres</a:t>
            </a:r>
            <a:r>
              <a:rPr lang="en-US" sz="2800" dirty="0" smtClean="0">
                <a:latin typeface="Arial" pitchFamily="34" charset="0"/>
                <a:cs typeface="Arial" pitchFamily="34" charset="0"/>
              </a:rPr>
              <a:t>, </a:t>
            </a:r>
            <a:r>
              <a:rPr lang="id-ID" sz="2800" dirty="0" smtClean="0">
                <a:latin typeface="Arial" pitchFamily="34" charset="0"/>
                <a:cs typeface="Arial" pitchFamily="34" charset="0"/>
              </a:rPr>
              <a:t>terlepas seberapa baik kerjanya. </a:t>
            </a:r>
            <a:endParaRPr lang="en-US" sz="2800" dirty="0" smtClean="0">
              <a:latin typeface="Arial" pitchFamily="34" charset="0"/>
              <a:cs typeface="Arial" pitchFamily="34" charset="0"/>
            </a:endParaRPr>
          </a:p>
          <a:p>
            <a:r>
              <a:rPr lang="id-ID" sz="2800" dirty="0" smtClean="0">
                <a:latin typeface="Arial" pitchFamily="34" charset="0"/>
                <a:cs typeface="Arial" pitchFamily="34" charset="0"/>
              </a:rPr>
              <a:t>Memilih strategi yang paling tepat memerlukan </a:t>
            </a:r>
            <a:r>
              <a:rPr lang="en-US" sz="2800" dirty="0" err="1" smtClean="0">
                <a:latin typeface="Arial" pitchFamily="34" charset="0"/>
                <a:cs typeface="Arial" pitchFamily="34" charset="0"/>
              </a:rPr>
              <a:t>penilaian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kembali</a:t>
            </a:r>
            <a:r>
              <a:rPr lang="en-US" sz="2800" dirty="0" smtClean="0">
                <a:latin typeface="Arial" pitchFamily="34" charset="0"/>
                <a:cs typeface="Arial" pitchFamily="34" charset="0"/>
              </a:rPr>
              <a:t> </a:t>
            </a:r>
            <a:r>
              <a:rPr lang="id-ID" sz="2800" dirty="0" smtClean="0">
                <a:latin typeface="Arial" pitchFamily="34" charset="0"/>
                <a:cs typeface="Arial" pitchFamily="34" charset="0"/>
              </a:rPr>
              <a:t>terus menerus hubungan antara </a:t>
            </a:r>
            <a:r>
              <a:rPr lang="en-US" sz="2800" dirty="0" err="1" smtClean="0">
                <a:latin typeface="Arial" pitchFamily="34" charset="0"/>
                <a:cs typeface="Arial" pitchFamily="34" charset="0"/>
              </a:rPr>
              <a:t>individu</a:t>
            </a:r>
            <a:r>
              <a:rPr lang="en-US" sz="2800" dirty="0" smtClean="0">
                <a:latin typeface="Arial" pitchFamily="34" charset="0"/>
                <a:cs typeface="Arial" pitchFamily="34" charset="0"/>
              </a:rPr>
              <a:t> </a:t>
            </a:r>
            <a:r>
              <a:rPr lang="id-ID" sz="2800" dirty="0" smtClean="0">
                <a:latin typeface="Arial" pitchFamily="34" charset="0"/>
                <a:cs typeface="Arial" pitchFamily="34" charset="0"/>
              </a:rPr>
              <a:t>dan lingkungan</a:t>
            </a:r>
            <a:endParaRPr lang="en-US" sz="28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929718" cy="1295400"/>
          </a:xfrm>
        </p:spPr>
        <p:txBody>
          <a:bodyPr>
            <a:normAutofit fontScale="90000"/>
          </a:bodyPr>
          <a:lstStyle/>
          <a:p>
            <a:r>
              <a:rPr lang="en-US" i="1" dirty="0" smtClean="0">
                <a:latin typeface="Arial" pitchFamily="34" charset="0"/>
                <a:cs typeface="Arial" pitchFamily="34" charset="0"/>
              </a:rPr>
              <a:t>Cognitive appraisal</a:t>
            </a:r>
            <a:r>
              <a:rPr lang="en-US" dirty="0" smtClean="0">
                <a:latin typeface="Arial" pitchFamily="34" charset="0"/>
                <a:cs typeface="Arial" pitchFamily="34" charset="0"/>
              </a:rPr>
              <a:t> </a:t>
            </a:r>
            <a:r>
              <a:rPr lang="en-US" dirty="0" err="1" smtClean="0">
                <a:latin typeface="Arial" pitchFamily="34" charset="0"/>
                <a:cs typeface="Arial" pitchFamily="34" charset="0"/>
              </a:rPr>
              <a:t>menurut</a:t>
            </a:r>
            <a:r>
              <a:rPr lang="en-US" dirty="0" smtClean="0">
                <a:latin typeface="Arial" pitchFamily="34" charset="0"/>
                <a:cs typeface="Arial" pitchFamily="34" charset="0"/>
              </a:rPr>
              <a:t> Lazarus </a:t>
            </a:r>
            <a:r>
              <a:rPr lang="en-US" dirty="0" err="1" smtClean="0">
                <a:latin typeface="Arial" pitchFamily="34" charset="0"/>
                <a:cs typeface="Arial" pitchFamily="34" charset="0"/>
              </a:rPr>
              <a:t>dikutip</a:t>
            </a:r>
            <a:r>
              <a:rPr lang="en-US" dirty="0" smtClean="0">
                <a:latin typeface="Arial" pitchFamily="34" charset="0"/>
                <a:cs typeface="Arial" pitchFamily="34" charset="0"/>
              </a:rPr>
              <a:t> </a:t>
            </a:r>
            <a:r>
              <a:rPr lang="en-US" dirty="0" err="1" smtClean="0">
                <a:latin typeface="Arial" pitchFamily="34" charset="0"/>
                <a:cs typeface="Arial" pitchFamily="34" charset="0"/>
              </a:rPr>
              <a:t>dlm</a:t>
            </a:r>
            <a:r>
              <a:rPr lang="en-US" dirty="0" smtClean="0">
                <a:latin typeface="Arial" pitchFamily="34" charset="0"/>
                <a:cs typeface="Arial" pitchFamily="34" charset="0"/>
              </a:rPr>
              <a:t> </a:t>
            </a:r>
            <a:r>
              <a:rPr lang="en-US" dirty="0" err="1" smtClean="0">
                <a:latin typeface="Arial" pitchFamily="34" charset="0"/>
                <a:cs typeface="Arial" pitchFamily="34" charset="0"/>
              </a:rPr>
              <a:t>Santrock</a:t>
            </a:r>
            <a:r>
              <a:rPr lang="en-US" dirty="0" smtClean="0">
                <a:latin typeface="Arial" pitchFamily="34" charset="0"/>
                <a:cs typeface="Arial" pitchFamily="34" charset="0"/>
              </a:rPr>
              <a:t> 2003</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428736"/>
            <a:ext cx="8229600" cy="5429264"/>
          </a:xfrm>
        </p:spPr>
        <p:txBody>
          <a:bodyPr>
            <a:noAutofit/>
          </a:bodyPr>
          <a:lstStyle/>
          <a:p>
            <a:r>
              <a:rPr lang="en-US" sz="2000" i="1" dirty="0" smtClean="0">
                <a:latin typeface="Arial" pitchFamily="34" charset="0"/>
                <a:cs typeface="Arial" pitchFamily="34" charset="0"/>
              </a:rPr>
              <a:t>Cognitive appraisal</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meliputi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dua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langkah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yaitu</a:t>
            </a:r>
            <a:r>
              <a:rPr lang="en-US" sz="2000" dirty="0" smtClean="0">
                <a:latin typeface="Arial" pitchFamily="34" charset="0"/>
                <a:cs typeface="Arial" pitchFamily="34" charset="0"/>
              </a:rPr>
              <a:t> </a:t>
            </a:r>
            <a:r>
              <a:rPr lang="en-US" sz="2000" i="1" dirty="0" smtClean="0">
                <a:latin typeface="Arial" pitchFamily="34" charset="0"/>
                <a:cs typeface="Arial" pitchFamily="34" charset="0"/>
              </a:rPr>
              <a:t>primary appraisal</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i="1" dirty="0" smtClean="0">
                <a:latin typeface="Arial" pitchFamily="34" charset="0"/>
                <a:cs typeface="Arial" pitchFamily="34" charset="0"/>
              </a:rPr>
              <a:t>secondary appraisal</a:t>
            </a:r>
            <a:r>
              <a:rPr lang="en-US" sz="2000" dirty="0" smtClean="0">
                <a:latin typeface="Arial" pitchFamily="34" charset="0"/>
                <a:cs typeface="Arial" pitchFamily="34" charset="0"/>
              </a:rPr>
              <a:t>. </a:t>
            </a:r>
          </a:p>
          <a:p>
            <a:r>
              <a:rPr lang="en-US" sz="2000" i="1" dirty="0" smtClean="0">
                <a:latin typeface="Arial" pitchFamily="34" charset="0"/>
                <a:cs typeface="Arial" pitchFamily="34" charset="0"/>
              </a:rPr>
              <a:t>Primary appraisal </a:t>
            </a:r>
            <a:r>
              <a:rPr lang="en-US" sz="2000" dirty="0" err="1" smtClean="0">
                <a:latin typeface="Arial" pitchFamily="34" charset="0"/>
                <a:cs typeface="Arial" pitchFamily="34" charset="0"/>
              </a:rPr>
              <a:t>merupakan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penilaian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terhadap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situasi</a:t>
            </a:r>
            <a:r>
              <a:rPr lang="en-US" sz="2000" dirty="0" smtClean="0">
                <a:latin typeface="Arial" pitchFamily="34" charset="0"/>
                <a:cs typeface="Arial" pitchFamily="34" charset="0"/>
              </a:rPr>
              <a:t> yang </a:t>
            </a:r>
            <a:r>
              <a:rPr lang="en-US" sz="2000" dirty="0" err="1" smtClean="0">
                <a:latin typeface="Arial" pitchFamily="34" charset="0"/>
                <a:cs typeface="Arial" pitchFamily="34" charset="0"/>
              </a:rPr>
              <a:t>membahayakan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menimbulkan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ancaman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bahaya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tantangan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datang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yg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harus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dihadapi</a:t>
            </a:r>
            <a:r>
              <a:rPr lang="en-US" sz="2000" dirty="0" smtClean="0">
                <a:latin typeface="Arial" pitchFamily="34" charset="0"/>
                <a:cs typeface="Arial" pitchFamily="34" charset="0"/>
              </a:rPr>
              <a:t>, </a:t>
            </a:r>
            <a:r>
              <a:rPr lang="id-ID" sz="2000" dirty="0" smtClean="0">
                <a:latin typeface="Arial" pitchFamily="34" charset="0"/>
                <a:cs typeface="Arial" pitchFamily="34" charset="0"/>
              </a:rPr>
              <a:t>spt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mahasiswa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tidak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mengikuti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ujian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bahaya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perilaku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tidak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mengikuti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ujian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pasti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terjadi</a:t>
            </a:r>
            <a:r>
              <a:rPr lang="en-US" sz="2000" dirty="0" smtClean="0">
                <a:latin typeface="Arial" pitchFamily="34" charset="0"/>
                <a:cs typeface="Arial" pitchFamily="34" charset="0"/>
              </a:rPr>
              <a:t>. </a:t>
            </a:r>
          </a:p>
          <a:p>
            <a:r>
              <a:rPr lang="en-US" sz="2000" i="1" dirty="0" smtClean="0">
                <a:latin typeface="Arial" pitchFamily="34" charset="0"/>
                <a:cs typeface="Arial" pitchFamily="34" charset="0"/>
              </a:rPr>
              <a:t>Secondary appraisal </a:t>
            </a:r>
            <a:r>
              <a:rPr lang="en-US" sz="2000" dirty="0" err="1" smtClean="0">
                <a:latin typeface="Arial" pitchFamily="34" charset="0"/>
                <a:cs typeface="Arial" pitchFamily="34" charset="0"/>
              </a:rPr>
              <a:t>merupakan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evaluasi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kemampuan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seberapa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efektif</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dapat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digunakan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untuk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menghadapi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suatu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situasi</a:t>
            </a:r>
            <a:r>
              <a:rPr lang="en-US" sz="2000" dirty="0" smtClean="0">
                <a:latin typeface="Arial" pitchFamily="34" charset="0"/>
                <a:cs typeface="Arial" pitchFamily="34" charset="0"/>
              </a:rPr>
              <a:t> . </a:t>
            </a:r>
          </a:p>
          <a:p>
            <a:r>
              <a:rPr lang="en-US" sz="2000" i="1" dirty="0" smtClean="0">
                <a:latin typeface="Arial" pitchFamily="34" charset="0"/>
                <a:cs typeface="Arial" pitchFamily="34" charset="0"/>
              </a:rPr>
              <a:t>Coping </a:t>
            </a:r>
            <a:r>
              <a:rPr lang="en-US" sz="2000" dirty="0" err="1" smtClean="0">
                <a:latin typeface="Arial" pitchFamily="34" charset="0"/>
                <a:cs typeface="Arial" pitchFamily="34" charset="0"/>
              </a:rPr>
              <a:t>dipandang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sebagai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keseimbangan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antara</a:t>
            </a:r>
            <a:r>
              <a:rPr lang="en-US" sz="2000" dirty="0" smtClean="0">
                <a:latin typeface="Arial" pitchFamily="34" charset="0"/>
                <a:cs typeface="Arial" pitchFamily="34" charset="0"/>
              </a:rPr>
              <a:t> </a:t>
            </a:r>
            <a:r>
              <a:rPr lang="en-US" sz="2000" i="1" dirty="0" smtClean="0">
                <a:latin typeface="Arial" pitchFamily="34" charset="0"/>
                <a:cs typeface="Arial" pitchFamily="34" charset="0"/>
              </a:rPr>
              <a:t>primary appraisal</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i="1" dirty="0" smtClean="0">
                <a:latin typeface="Arial" pitchFamily="34" charset="0"/>
                <a:cs typeface="Arial" pitchFamily="34" charset="0"/>
              </a:rPr>
              <a:t>secondary appraisal</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artinya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jika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bahaya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ancaman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tinggi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sementara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tantangan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kesiapan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kemampuan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rendah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stres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menjadi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berat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Bila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bahaya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ancaman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rendah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sedang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tantangan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kemampuan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tinggi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stres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menjadi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ringan</a:t>
            </a:r>
            <a:r>
              <a:rPr lang="en-US" sz="2000" dirty="0" smtClean="0">
                <a:latin typeface="Arial" pitchFamily="34" charset="0"/>
                <a:cs typeface="Arial" pitchFamily="34" charset="0"/>
              </a:rPr>
              <a:t>.</a:t>
            </a:r>
            <a:r>
              <a:rPr lang="id-ID" sz="2000" dirty="0" smtClean="0">
                <a:latin typeface="Arial" pitchFamily="34" charset="0"/>
                <a:cs typeface="Arial" pitchFamily="34" charset="0"/>
              </a:rPr>
              <a:t> </a:t>
            </a:r>
            <a:endParaRPr lang="en-US" sz="2000" dirty="0" smtClean="0">
              <a:latin typeface="Arial" pitchFamily="34" charset="0"/>
              <a:cs typeface="Arial" pitchFamily="34" charset="0"/>
            </a:endParaRPr>
          </a:p>
          <a:p>
            <a:r>
              <a:rPr lang="id-ID" sz="2000" dirty="0" smtClean="0">
                <a:latin typeface="Arial" pitchFamily="34" charset="0"/>
                <a:cs typeface="Arial" pitchFamily="34" charset="0"/>
              </a:rPr>
              <a:t>Stres menjadi ringan jika </a:t>
            </a:r>
            <a:r>
              <a:rPr lang="en-US" sz="2000" dirty="0" err="1" smtClean="0">
                <a:latin typeface="Arial" pitchFamily="34" charset="0"/>
                <a:cs typeface="Arial" pitchFamily="34" charset="0"/>
              </a:rPr>
              <a:t>mahasiswa</a:t>
            </a:r>
            <a:r>
              <a:rPr lang="en-US" sz="2000" dirty="0" smtClean="0">
                <a:latin typeface="Arial" pitchFamily="34" charset="0"/>
                <a:cs typeface="Arial" pitchFamily="34" charset="0"/>
              </a:rPr>
              <a:t> </a:t>
            </a:r>
            <a:r>
              <a:rPr lang="id-ID" sz="2000" dirty="0" smtClean="0">
                <a:latin typeface="Arial" pitchFamily="34" charset="0"/>
                <a:cs typeface="Arial" pitchFamily="34" charset="0"/>
              </a:rPr>
              <a:t>berhasil menilai kejadian yang membahayakan dirinya </a:t>
            </a:r>
            <a:r>
              <a:rPr lang="en-US" sz="2000" dirty="0" err="1" smtClean="0">
                <a:latin typeface="Arial" pitchFamily="34" charset="0"/>
                <a:cs typeface="Arial" pitchFamily="34" charset="0"/>
              </a:rPr>
              <a:t>secara</a:t>
            </a:r>
            <a:r>
              <a:rPr lang="id-ID" sz="2000" dirty="0" smtClean="0">
                <a:latin typeface="Arial" pitchFamily="34" charset="0"/>
                <a:cs typeface="Arial" pitchFamily="34" charset="0"/>
              </a:rPr>
              <a:t> efektif dan mengoptimalkan kesiapan  kemampuan dirinya. </a:t>
            </a: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Coping </a:t>
            </a:r>
            <a:r>
              <a:rPr lang="id-ID" dirty="0" smtClean="0">
                <a:latin typeface="Arial" pitchFamily="34" charset="0"/>
                <a:cs typeface="Arial" pitchFamily="34" charset="0"/>
              </a:rPr>
              <a:t>. . .</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en-US" i="1" dirty="0" smtClean="0">
                <a:latin typeface="Arial" pitchFamily="34" charset="0"/>
                <a:cs typeface="Arial" pitchFamily="34" charset="0"/>
              </a:rPr>
              <a:t>Coping</a:t>
            </a:r>
            <a:r>
              <a:rPr lang="en-US" dirty="0" smtClean="0">
                <a:latin typeface="Arial" pitchFamily="34" charset="0"/>
                <a:cs typeface="Arial" pitchFamily="34" charset="0"/>
              </a:rPr>
              <a:t> </a:t>
            </a:r>
            <a:r>
              <a:rPr lang="en-US" dirty="0" err="1" smtClean="0">
                <a:latin typeface="Arial" pitchFamily="34" charset="0"/>
                <a:cs typeface="Arial" pitchFamily="34" charset="0"/>
              </a:rPr>
              <a:t>dikegorikan</a:t>
            </a:r>
            <a:r>
              <a:rPr lang="en-US" dirty="0" smtClean="0">
                <a:latin typeface="Arial" pitchFamily="34" charset="0"/>
                <a:cs typeface="Arial" pitchFamily="34" charset="0"/>
              </a:rPr>
              <a:t> </a:t>
            </a:r>
            <a:r>
              <a:rPr lang="en-US" dirty="0" err="1" smtClean="0">
                <a:latin typeface="Arial" pitchFamily="34" charset="0"/>
                <a:cs typeface="Arial" pitchFamily="34" charset="0"/>
              </a:rPr>
              <a:t>ke</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dua</a:t>
            </a:r>
            <a:r>
              <a:rPr lang="id-ID" dirty="0" smtClean="0">
                <a:latin typeface="Arial" pitchFamily="34" charset="0"/>
                <a:cs typeface="Arial" pitchFamily="34" charset="0"/>
              </a:rPr>
              <a:t> jenis  </a:t>
            </a:r>
            <a:r>
              <a:rPr lang="id-ID" i="1" dirty="0" smtClean="0">
                <a:latin typeface="Arial" pitchFamily="34" charset="0"/>
                <a:cs typeface="Arial" pitchFamily="34" charset="0"/>
              </a:rPr>
              <a:t>coping,</a:t>
            </a:r>
            <a:r>
              <a:rPr lang="id-ID" dirty="0" smtClean="0">
                <a:latin typeface="Arial" pitchFamily="34" charset="0"/>
                <a:cs typeface="Arial" pitchFamily="34" charset="0"/>
              </a:rPr>
              <a:t> yaitu </a:t>
            </a:r>
            <a:r>
              <a:rPr lang="id-ID" i="1" dirty="0" smtClean="0">
                <a:latin typeface="Arial" pitchFamily="34" charset="0"/>
                <a:cs typeface="Arial" pitchFamily="34" charset="0"/>
              </a:rPr>
              <a:t>problem-focused coping </a:t>
            </a:r>
            <a:r>
              <a:rPr lang="id-ID" dirty="0" smtClean="0">
                <a:latin typeface="Arial" pitchFamily="34" charset="0"/>
                <a:cs typeface="Arial" pitchFamily="34" charset="0"/>
              </a:rPr>
              <a:t>dan </a:t>
            </a:r>
            <a:r>
              <a:rPr lang="id-ID" i="1" dirty="0" smtClean="0">
                <a:latin typeface="Arial" pitchFamily="34" charset="0"/>
                <a:cs typeface="Arial" pitchFamily="34" charset="0"/>
              </a:rPr>
              <a:t>emotion-focused coping.</a:t>
            </a:r>
            <a:r>
              <a:rPr lang="id-ID" dirty="0" smtClean="0">
                <a:latin typeface="Arial" pitchFamily="34" charset="0"/>
                <a:cs typeface="Arial" pitchFamily="34" charset="0"/>
              </a:rPr>
              <a:t> </a:t>
            </a:r>
            <a:endParaRPr lang="en-US" dirty="0" smtClean="0">
              <a:latin typeface="Arial" pitchFamily="34" charset="0"/>
              <a:cs typeface="Arial" pitchFamily="34" charset="0"/>
            </a:endParaRPr>
          </a:p>
          <a:p>
            <a:r>
              <a:rPr lang="id-ID" dirty="0" smtClean="0">
                <a:latin typeface="Arial" pitchFamily="34" charset="0"/>
                <a:cs typeface="Arial" pitchFamily="34" charset="0"/>
              </a:rPr>
              <a:t>Fungsi </a:t>
            </a:r>
            <a:r>
              <a:rPr lang="en-US" i="1" dirty="0" smtClean="0">
                <a:latin typeface="Arial" pitchFamily="34" charset="0"/>
                <a:cs typeface="Arial" pitchFamily="34" charset="0"/>
              </a:rPr>
              <a:t>p</a:t>
            </a:r>
            <a:r>
              <a:rPr lang="id-ID" i="1" dirty="0" smtClean="0">
                <a:latin typeface="Arial" pitchFamily="34" charset="0"/>
                <a:cs typeface="Arial" pitchFamily="34" charset="0"/>
              </a:rPr>
              <a:t>roblem-focused coping </a:t>
            </a:r>
            <a:r>
              <a:rPr lang="id-ID" dirty="0" smtClean="0">
                <a:latin typeface="Arial" pitchFamily="34" charset="0"/>
                <a:cs typeface="Arial" pitchFamily="34" charset="0"/>
              </a:rPr>
              <a:t>adalah mengubah hubungan </a:t>
            </a:r>
            <a:r>
              <a:rPr lang="en-US" dirty="0" err="1" smtClean="0">
                <a:latin typeface="Arial" pitchFamily="34" charset="0"/>
                <a:cs typeface="Arial" pitchFamily="34" charset="0"/>
              </a:rPr>
              <a:t>individu</a:t>
            </a:r>
            <a:r>
              <a:rPr lang="id-ID" dirty="0" smtClean="0">
                <a:latin typeface="Arial" pitchFamily="34" charset="0"/>
                <a:cs typeface="Arial" pitchFamily="34" charset="0"/>
              </a:rPr>
              <a:t>-lingkungan bermasalah dengan menghadapi lingkungan atau diri sendiri.</a:t>
            </a:r>
            <a:endParaRPr lang="en-US" dirty="0" smtClean="0">
              <a:latin typeface="Arial" pitchFamily="34" charset="0"/>
              <a:cs typeface="Arial" pitchFamily="34" charset="0"/>
            </a:endParaRPr>
          </a:p>
          <a:p>
            <a:r>
              <a:rPr lang="id-ID" dirty="0" smtClean="0">
                <a:latin typeface="Arial" pitchFamily="34" charset="0"/>
                <a:cs typeface="Arial" pitchFamily="34" charset="0"/>
              </a:rPr>
              <a:t>Jadi </a:t>
            </a:r>
            <a:r>
              <a:rPr lang="id-ID" i="1" dirty="0" smtClean="0">
                <a:latin typeface="Arial" pitchFamily="34" charset="0"/>
                <a:cs typeface="Arial" pitchFamily="34" charset="0"/>
              </a:rPr>
              <a:t>problem-focused coping </a:t>
            </a:r>
            <a:r>
              <a:rPr lang="id-ID" dirty="0" smtClean="0">
                <a:latin typeface="Arial" pitchFamily="34" charset="0"/>
                <a:cs typeface="Arial" pitchFamily="34" charset="0"/>
              </a:rPr>
              <a:t>adalah strategi kognitif untuk penanganan stres atau </a:t>
            </a:r>
            <a:r>
              <a:rPr lang="id-ID" i="1" dirty="0" smtClean="0">
                <a:latin typeface="Arial" pitchFamily="34" charset="0"/>
                <a:cs typeface="Arial" pitchFamily="34" charset="0"/>
              </a:rPr>
              <a:t>coping</a:t>
            </a:r>
            <a:r>
              <a:rPr lang="id-ID" dirty="0" smtClean="0">
                <a:latin typeface="Arial" pitchFamily="34" charset="0"/>
                <a:cs typeface="Arial" pitchFamily="34" charset="0"/>
              </a:rPr>
              <a:t> yang digunakan </a:t>
            </a:r>
            <a:r>
              <a:rPr lang="en-US" dirty="0" err="1" smtClean="0">
                <a:latin typeface="Arial" pitchFamily="34" charset="0"/>
                <a:cs typeface="Arial" pitchFamily="34" charset="0"/>
              </a:rPr>
              <a:t>individu</a:t>
            </a:r>
            <a:r>
              <a:rPr lang="id-ID" dirty="0" smtClean="0">
                <a:latin typeface="Arial" pitchFamily="34" charset="0"/>
                <a:cs typeface="Arial" pitchFamily="34" charset="0"/>
              </a:rPr>
              <a:t> dalam menghadapi masalah dan berusaha menyelesaikannya (Lazarus </a:t>
            </a:r>
            <a:r>
              <a:rPr lang="en-US" dirty="0" err="1" smtClean="0">
                <a:latin typeface="Arial" pitchFamily="34" charset="0"/>
                <a:cs typeface="Arial" pitchFamily="34" charset="0"/>
              </a:rPr>
              <a:t>dikutip</a:t>
            </a:r>
            <a:r>
              <a:rPr lang="en-US" dirty="0" smtClean="0">
                <a:latin typeface="Arial" pitchFamily="34" charset="0"/>
                <a:cs typeface="Arial" pitchFamily="34" charset="0"/>
              </a:rPr>
              <a:t> </a:t>
            </a:r>
            <a:r>
              <a:rPr lang="id-ID" dirty="0" smtClean="0">
                <a:latin typeface="Arial" pitchFamily="34" charset="0"/>
                <a:cs typeface="Arial" pitchFamily="34" charset="0"/>
              </a:rPr>
              <a:t>dalam Santrock, 2003).</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Arial" pitchFamily="34" charset="0"/>
                <a:cs typeface="Arial" pitchFamily="34" charset="0"/>
              </a:rPr>
              <a:t>P</a:t>
            </a:r>
            <a:r>
              <a:rPr lang="id-ID" i="1" dirty="0" smtClean="0">
                <a:latin typeface="Arial" pitchFamily="34" charset="0"/>
                <a:cs typeface="Arial" pitchFamily="34" charset="0"/>
              </a:rPr>
              <a:t>roblem-</a:t>
            </a:r>
            <a:r>
              <a:rPr lang="en-US" i="1" dirty="0" smtClean="0">
                <a:latin typeface="Arial" pitchFamily="34" charset="0"/>
                <a:cs typeface="Arial" pitchFamily="34" charset="0"/>
              </a:rPr>
              <a:t>F</a:t>
            </a:r>
            <a:r>
              <a:rPr lang="id-ID" i="1" dirty="0" smtClean="0">
                <a:latin typeface="Arial" pitchFamily="34" charset="0"/>
                <a:cs typeface="Arial" pitchFamily="34" charset="0"/>
              </a:rPr>
              <a:t>ocused </a:t>
            </a:r>
            <a:r>
              <a:rPr lang="en-US" i="1" dirty="0" smtClean="0">
                <a:latin typeface="Arial" pitchFamily="34" charset="0"/>
                <a:cs typeface="Arial" pitchFamily="34" charset="0"/>
              </a:rPr>
              <a:t>C</a:t>
            </a:r>
            <a:r>
              <a:rPr lang="id-ID" i="1" dirty="0" smtClean="0">
                <a:latin typeface="Arial" pitchFamily="34" charset="0"/>
                <a:cs typeface="Arial" pitchFamily="34" charset="0"/>
              </a:rPr>
              <a:t>opi</a:t>
            </a:r>
            <a:r>
              <a:rPr lang="en-US" i="1" dirty="0" err="1" smtClean="0">
                <a:latin typeface="Arial" pitchFamily="34" charset="0"/>
                <a:cs typeface="Arial" pitchFamily="34" charset="0"/>
              </a:rPr>
              <a:t>ng</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US" sz="2800" i="1" dirty="0" smtClean="0">
                <a:latin typeface="Arial" pitchFamily="34" charset="0"/>
                <a:cs typeface="Arial" pitchFamily="34" charset="0"/>
              </a:rPr>
              <a:t>P</a:t>
            </a:r>
            <a:r>
              <a:rPr lang="id-ID" sz="2800" i="1" dirty="0" smtClean="0">
                <a:latin typeface="Arial" pitchFamily="34" charset="0"/>
                <a:cs typeface="Arial" pitchFamily="34" charset="0"/>
              </a:rPr>
              <a:t>roblem-focused coping </a:t>
            </a:r>
            <a:r>
              <a:rPr lang="en-US" sz="2800" dirty="0" err="1" smtClean="0">
                <a:latin typeface="Arial" pitchFamily="34" charset="0"/>
                <a:cs typeface="Arial" pitchFamily="34" charset="0"/>
              </a:rPr>
              <a:t>bertujuan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mengurangi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tuntutan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situasi</a:t>
            </a:r>
            <a:r>
              <a:rPr lang="en-US" sz="2800" dirty="0" smtClean="0">
                <a:latin typeface="Arial" pitchFamily="34" charset="0"/>
                <a:cs typeface="Arial" pitchFamily="34" charset="0"/>
              </a:rPr>
              <a:t> stress </a:t>
            </a:r>
            <a:r>
              <a:rPr lang="en-US" sz="2800" dirty="0" err="1" smtClean="0">
                <a:latin typeface="Arial" pitchFamily="34" charset="0"/>
                <a:cs typeface="Arial" pitchFamily="34" charset="0"/>
              </a:rPr>
              <a:t>atau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memperluas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sumber</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untuk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menghadapi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stres</a:t>
            </a:r>
            <a:r>
              <a:rPr lang="en-US" sz="2800" dirty="0" smtClean="0">
                <a:latin typeface="Arial" pitchFamily="34" charset="0"/>
                <a:cs typeface="Arial" pitchFamily="34" charset="0"/>
              </a:rPr>
              <a:t> (Cohen &amp; Lazarus; Lazarus; Lazarus &amp; </a:t>
            </a:r>
            <a:r>
              <a:rPr lang="en-US" sz="2800" dirty="0" err="1" smtClean="0">
                <a:latin typeface="Arial" pitchFamily="34" charset="0"/>
                <a:cs typeface="Arial" pitchFamily="34" charset="0"/>
              </a:rPr>
              <a:t>Folkman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dikutip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dalam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Sarafino</a:t>
            </a:r>
            <a:r>
              <a:rPr lang="en-US" sz="2800" dirty="0" smtClean="0">
                <a:latin typeface="Arial" pitchFamily="34" charset="0"/>
                <a:cs typeface="Arial" pitchFamily="34" charset="0"/>
              </a:rPr>
              <a:t>, 2002). </a:t>
            </a:r>
          </a:p>
          <a:p>
            <a:r>
              <a:rPr lang="en-US" sz="2800" dirty="0" err="1" smtClean="0">
                <a:latin typeface="Arial" pitchFamily="34" charset="0"/>
                <a:cs typeface="Arial" pitchFamily="34" charset="0"/>
              </a:rPr>
              <a:t>Seseorang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cenderung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menggunakan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pendekatan</a:t>
            </a:r>
            <a:r>
              <a:rPr lang="en-US" sz="2800" dirty="0" smtClean="0">
                <a:latin typeface="Arial" pitchFamily="34" charset="0"/>
                <a:cs typeface="Arial" pitchFamily="34" charset="0"/>
              </a:rPr>
              <a:t> </a:t>
            </a:r>
            <a:r>
              <a:rPr lang="id-ID" sz="2800" i="1" dirty="0" smtClean="0">
                <a:latin typeface="Arial" pitchFamily="34" charset="0"/>
                <a:cs typeface="Arial" pitchFamily="34" charset="0"/>
              </a:rPr>
              <a:t>problem-focused</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ketika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percaya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sumber</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atau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tuntutan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situasi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dapat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dirubah</a:t>
            </a:r>
            <a:r>
              <a:rPr lang="en-US" sz="2800" dirty="0" smtClean="0">
                <a:latin typeface="Arial" pitchFamily="34" charset="0"/>
                <a:cs typeface="Arial" pitchFamily="34" charset="0"/>
              </a:rPr>
              <a:t> (Lazarus &amp; </a:t>
            </a:r>
            <a:r>
              <a:rPr lang="en-US" sz="2800" dirty="0" err="1" smtClean="0">
                <a:latin typeface="Arial" pitchFamily="34" charset="0"/>
                <a:cs typeface="Arial" pitchFamily="34" charset="0"/>
              </a:rPr>
              <a:t>Folkman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dikutip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dalam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Sarafino</a:t>
            </a:r>
            <a:r>
              <a:rPr lang="en-US" sz="2800" dirty="0" smtClean="0">
                <a:latin typeface="Arial" pitchFamily="34" charset="0"/>
                <a:cs typeface="Arial" pitchFamily="34" charset="0"/>
              </a:rPr>
              <a:t>, 2002).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04088"/>
            <a:ext cx="8858280" cy="1143000"/>
          </a:xfrm>
        </p:spPr>
        <p:txBody>
          <a:bodyPr>
            <a:normAutofit/>
          </a:bodyPr>
          <a:lstStyle/>
          <a:p>
            <a:r>
              <a:rPr lang="id-ID" sz="5400" dirty="0" smtClean="0">
                <a:latin typeface="Arial" pitchFamily="34" charset="0"/>
                <a:cs typeface="Arial" pitchFamily="34" charset="0"/>
              </a:rPr>
              <a:t>Contoh </a:t>
            </a:r>
            <a:r>
              <a:rPr lang="id-ID" sz="4000" i="1" dirty="0" smtClean="0">
                <a:latin typeface="Arial" pitchFamily="34" charset="0"/>
                <a:cs typeface="Arial" pitchFamily="34" charset="0"/>
              </a:rPr>
              <a:t>problem-focused </a:t>
            </a:r>
            <a:r>
              <a:rPr lang="id-ID" sz="3600" i="1" dirty="0" smtClean="0">
                <a:latin typeface="Arial" pitchFamily="34" charset="0"/>
                <a:cs typeface="Arial" pitchFamily="34" charset="0"/>
              </a:rPr>
              <a:t>coping</a:t>
            </a:r>
            <a:endParaRPr lang="id-ID" sz="3600" dirty="0"/>
          </a:p>
        </p:txBody>
      </p:sp>
      <p:sp>
        <p:nvSpPr>
          <p:cNvPr id="3" name="Content Placeholder 2"/>
          <p:cNvSpPr>
            <a:spLocks noGrp="1"/>
          </p:cNvSpPr>
          <p:nvPr>
            <p:ph idx="1"/>
          </p:nvPr>
        </p:nvSpPr>
        <p:spPr/>
        <p:txBody>
          <a:bodyPr>
            <a:normAutofit fontScale="92500" lnSpcReduction="20000"/>
          </a:bodyPr>
          <a:lstStyle/>
          <a:p>
            <a:r>
              <a:rPr lang="id-ID" sz="2800" dirty="0" smtClean="0">
                <a:latin typeface="Arial" pitchFamily="34" charset="0"/>
                <a:cs typeface="Arial" pitchFamily="34" charset="0"/>
              </a:rPr>
              <a:t>Contoh </a:t>
            </a:r>
            <a:r>
              <a:rPr lang="id-ID" sz="2800" i="1" dirty="0" smtClean="0">
                <a:latin typeface="Arial" pitchFamily="34" charset="0"/>
                <a:cs typeface="Arial" pitchFamily="34" charset="0"/>
              </a:rPr>
              <a:t>problem-focused coping,</a:t>
            </a:r>
            <a:r>
              <a:rPr lang="id-ID" sz="2800" dirty="0" smtClean="0">
                <a:latin typeface="Arial" pitchFamily="34" charset="0"/>
                <a:cs typeface="Arial" pitchFamily="34" charset="0"/>
              </a:rPr>
              <a:t> </a:t>
            </a:r>
            <a:r>
              <a:rPr lang="en-US" sz="2800" dirty="0" err="1" smtClean="0">
                <a:latin typeface="Arial" pitchFamily="34" charset="0"/>
                <a:cs typeface="Arial" pitchFamily="34" charset="0"/>
              </a:rPr>
              <a:t>meliputi</a:t>
            </a:r>
            <a:r>
              <a:rPr lang="en-US" sz="2800" dirty="0" smtClean="0">
                <a:latin typeface="Arial" pitchFamily="34" charset="0"/>
                <a:cs typeface="Arial" pitchFamily="34" charset="0"/>
              </a:rPr>
              <a:t> </a:t>
            </a:r>
            <a:r>
              <a:rPr lang="id-ID" sz="2800" dirty="0" smtClean="0">
                <a:latin typeface="Arial" pitchFamily="34" charset="0"/>
                <a:cs typeface="Arial" pitchFamily="34" charset="0"/>
              </a:rPr>
              <a:t>berhenti pekerjaan stres, negosiasi perpanjangan </a:t>
            </a:r>
            <a:r>
              <a:rPr lang="en-US" sz="2800" dirty="0" smtClean="0">
                <a:latin typeface="Arial" pitchFamily="34" charset="0"/>
                <a:cs typeface="Arial" pitchFamily="34" charset="0"/>
              </a:rPr>
              <a:t>m</a:t>
            </a:r>
            <a:r>
              <a:rPr lang="id-ID" sz="2800" dirty="0" smtClean="0">
                <a:latin typeface="Arial" pitchFamily="34" charset="0"/>
                <a:cs typeface="Arial" pitchFamily="34" charset="0"/>
              </a:rPr>
              <a:t>embayar tagihan, merancang jadwal baru </a:t>
            </a:r>
            <a:r>
              <a:rPr lang="en-US" sz="2800" dirty="0" err="1" smtClean="0">
                <a:latin typeface="Arial" pitchFamily="34" charset="0"/>
                <a:cs typeface="Arial" pitchFamily="34" charset="0"/>
              </a:rPr>
              <a:t>belajar</a:t>
            </a:r>
            <a:r>
              <a:rPr lang="id-ID" sz="2800" dirty="0" smtClean="0">
                <a:latin typeface="Arial" pitchFamily="34" charset="0"/>
                <a:cs typeface="Arial" pitchFamily="34" charset="0"/>
              </a:rPr>
              <a:t>, memilih karir yang berbeda untuk mengejar, mencari perawatan medis atau psikologis, dan belajar keterampilan baru.</a:t>
            </a:r>
            <a:endParaRPr lang="en-US" sz="2800" dirty="0" smtClean="0">
              <a:latin typeface="Arial" pitchFamily="34" charset="0"/>
              <a:cs typeface="Arial" pitchFamily="34" charset="0"/>
            </a:endParaRPr>
          </a:p>
          <a:p>
            <a:r>
              <a:rPr lang="en-US" sz="2800" dirty="0" err="1" smtClean="0">
                <a:latin typeface="Arial" pitchFamily="34" charset="0"/>
                <a:cs typeface="Arial" pitchFamily="34" charset="0"/>
              </a:rPr>
              <a:t>Pada</a:t>
            </a:r>
            <a:r>
              <a:rPr lang="en-US" sz="2800" dirty="0" smtClean="0">
                <a:latin typeface="Arial" pitchFamily="34" charset="0"/>
                <a:cs typeface="Arial" pitchFamily="34" charset="0"/>
              </a:rPr>
              <a:t> </a:t>
            </a:r>
            <a:r>
              <a:rPr lang="id-ID" sz="2800" dirty="0" smtClean="0">
                <a:latin typeface="Arial" pitchFamily="34" charset="0"/>
                <a:cs typeface="Arial" pitchFamily="34" charset="0"/>
              </a:rPr>
              <a:t>mahasiswa </a:t>
            </a:r>
            <a:r>
              <a:rPr lang="en-US" sz="2800" dirty="0" smtClean="0">
                <a:latin typeface="Arial" pitchFamily="34" charset="0"/>
                <a:cs typeface="Arial" pitchFamily="34" charset="0"/>
              </a:rPr>
              <a:t>yang </a:t>
            </a:r>
            <a:r>
              <a:rPr lang="id-ID" sz="2800" dirty="0" smtClean="0">
                <a:latin typeface="Arial" pitchFamily="34" charset="0"/>
                <a:cs typeface="Arial" pitchFamily="34" charset="0"/>
              </a:rPr>
              <a:t>mendapatkan nilai rendah, berusaha tetap menghadapi kenyataan dan mencoba melakukan upaya untuk mengatasinya dengan menggali penyebab, mencari cara mencapai nilai tinggi, dengan melihat, bertanya, atau bertukar pikiran, dan meningkatkan usaha untuk lebih rajin belajar</a:t>
            </a:r>
            <a:r>
              <a:rPr lang="en-US" sz="2800" dirty="0" smtClean="0">
                <a:latin typeface="Arial" pitchFamily="34" charset="0"/>
                <a:cs typeface="Arial" pitchFamily="34" charset="0"/>
              </a:rPr>
              <a:t>. </a:t>
            </a:r>
          </a:p>
          <a:p>
            <a:endParaRPr lang="en-US" sz="2800" dirty="0" smtClean="0">
              <a:latin typeface="Arial" pitchFamily="34" charset="0"/>
              <a:cs typeface="Arial" pitchFamily="34" charset="0"/>
            </a:endParaRP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r>
              <a:rPr lang="en-US" i="1" dirty="0" smtClean="0">
                <a:latin typeface="Arial" pitchFamily="34" charset="0"/>
                <a:cs typeface="Arial" pitchFamily="34" charset="0"/>
              </a:rPr>
              <a:t>E</a:t>
            </a:r>
            <a:r>
              <a:rPr lang="id-ID" i="1" dirty="0" smtClean="0">
                <a:latin typeface="Arial" pitchFamily="34" charset="0"/>
                <a:cs typeface="Arial" pitchFamily="34" charset="0"/>
              </a:rPr>
              <a:t>motion-</a:t>
            </a:r>
            <a:r>
              <a:rPr lang="en-US" i="1" dirty="0" smtClean="0">
                <a:latin typeface="Arial" pitchFamily="34" charset="0"/>
                <a:cs typeface="Arial" pitchFamily="34" charset="0"/>
              </a:rPr>
              <a:t>F</a:t>
            </a:r>
            <a:r>
              <a:rPr lang="id-ID" i="1" dirty="0" smtClean="0">
                <a:latin typeface="Arial" pitchFamily="34" charset="0"/>
                <a:cs typeface="Arial" pitchFamily="34" charset="0"/>
              </a:rPr>
              <a:t>ocused </a:t>
            </a:r>
            <a:r>
              <a:rPr lang="en-US" i="1" dirty="0" smtClean="0">
                <a:latin typeface="Arial" pitchFamily="34" charset="0"/>
                <a:cs typeface="Arial" pitchFamily="34" charset="0"/>
              </a:rPr>
              <a:t>C</a:t>
            </a:r>
            <a:r>
              <a:rPr lang="id-ID" i="1" dirty="0" smtClean="0">
                <a:latin typeface="Arial" pitchFamily="34" charset="0"/>
                <a:cs typeface="Arial" pitchFamily="34" charset="0"/>
              </a:rPr>
              <a:t>oping</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5029200"/>
          </a:xfrm>
        </p:spPr>
        <p:txBody>
          <a:bodyPr>
            <a:normAutofit fontScale="92500"/>
          </a:bodyPr>
          <a:lstStyle/>
          <a:p>
            <a:r>
              <a:rPr lang="id-ID" dirty="0" smtClean="0">
                <a:latin typeface="Arial" pitchFamily="34" charset="0"/>
                <a:cs typeface="Arial" pitchFamily="34" charset="0"/>
              </a:rPr>
              <a:t>Fungsi </a:t>
            </a:r>
            <a:r>
              <a:rPr lang="id-ID" i="1" dirty="0" smtClean="0">
                <a:latin typeface="Arial" pitchFamily="34" charset="0"/>
                <a:cs typeface="Arial" pitchFamily="34" charset="0"/>
              </a:rPr>
              <a:t>emotion-focused coping </a:t>
            </a:r>
            <a:r>
              <a:rPr lang="id-ID" dirty="0" smtClean="0">
                <a:latin typeface="Arial" pitchFamily="34" charset="0"/>
                <a:cs typeface="Arial" pitchFamily="34" charset="0"/>
              </a:rPr>
              <a:t>adalah mengubah cara hubungan stres-lingkungan atau mengubah makna relasi stres-lingkungan yang meringankan stres meskipun kondisi aktual hubungan tidak berubah. </a:t>
            </a:r>
            <a:endParaRPr lang="en-US" dirty="0" smtClean="0">
              <a:latin typeface="Arial" pitchFamily="34" charset="0"/>
              <a:cs typeface="Arial" pitchFamily="34" charset="0"/>
            </a:endParaRPr>
          </a:p>
          <a:p>
            <a:r>
              <a:rPr lang="id-ID" i="1" dirty="0" smtClean="0">
                <a:latin typeface="Arial" pitchFamily="34" charset="0"/>
                <a:cs typeface="Arial" pitchFamily="34" charset="0"/>
              </a:rPr>
              <a:t>Emotion-focused coping </a:t>
            </a:r>
            <a:r>
              <a:rPr lang="id-ID" dirty="0" smtClean="0">
                <a:latin typeface="Arial" pitchFamily="34" charset="0"/>
                <a:cs typeface="Arial" pitchFamily="34" charset="0"/>
              </a:rPr>
              <a:t>merupakan strategi penanganan stres dimana seseorang memberikan respon terhadap situasi stres dengan secara emosional, terutama dengan menggunakan penilaian defensif (Lazarus</a:t>
            </a:r>
            <a:r>
              <a:rPr lang="en-US" dirty="0" smtClean="0">
                <a:latin typeface="Arial" pitchFamily="34" charset="0"/>
                <a:cs typeface="Arial" pitchFamily="34" charset="0"/>
              </a:rPr>
              <a:t> </a:t>
            </a:r>
            <a:r>
              <a:rPr lang="en-US" dirty="0" err="1" smtClean="0">
                <a:latin typeface="Arial" pitchFamily="34" charset="0"/>
                <a:cs typeface="Arial" pitchFamily="34" charset="0"/>
              </a:rPr>
              <a:t>dikutip</a:t>
            </a:r>
            <a:r>
              <a:rPr lang="en-US" dirty="0" smtClean="0">
                <a:latin typeface="Arial" pitchFamily="34" charset="0"/>
                <a:cs typeface="Arial" pitchFamily="34" charset="0"/>
              </a:rPr>
              <a:t> </a:t>
            </a:r>
            <a:r>
              <a:rPr lang="id-ID" dirty="0" smtClean="0">
                <a:latin typeface="Arial" pitchFamily="34" charset="0"/>
                <a:cs typeface="Arial" pitchFamily="34" charset="0"/>
              </a:rPr>
              <a:t>dalam Santrock, 2003).</a:t>
            </a:r>
            <a:endParaRPr lang="en-US" dirty="0" smtClean="0">
              <a:latin typeface="Arial" pitchFamily="34" charset="0"/>
              <a:cs typeface="Arial" pitchFamily="34" charset="0"/>
            </a:endParaRPr>
          </a:p>
          <a:p>
            <a:r>
              <a:rPr lang="en-US" dirty="0" err="1" smtClean="0">
                <a:latin typeface="Arial" pitchFamily="34" charset="0"/>
                <a:cs typeface="Arial" pitchFamily="34" charset="0"/>
              </a:rPr>
              <a:t>Seseorang</a:t>
            </a:r>
            <a:r>
              <a:rPr lang="en-US" dirty="0" smtClean="0">
                <a:latin typeface="Arial" pitchFamily="34" charset="0"/>
                <a:cs typeface="Arial" pitchFamily="34" charset="0"/>
              </a:rPr>
              <a:t> </a:t>
            </a:r>
            <a:r>
              <a:rPr lang="en-US" dirty="0" err="1" smtClean="0">
                <a:latin typeface="Arial" pitchFamily="34" charset="0"/>
                <a:cs typeface="Arial" pitchFamily="34" charset="0"/>
              </a:rPr>
              <a:t>cenderung</a:t>
            </a:r>
            <a:r>
              <a:rPr lang="en-US" dirty="0" smtClean="0">
                <a:latin typeface="Arial" pitchFamily="34" charset="0"/>
                <a:cs typeface="Arial" pitchFamily="34" charset="0"/>
              </a:rPr>
              <a:t> </a:t>
            </a:r>
            <a:r>
              <a:rPr lang="en-US" dirty="0" err="1" smtClean="0">
                <a:latin typeface="Arial" pitchFamily="34" charset="0"/>
                <a:cs typeface="Arial" pitchFamily="34" charset="0"/>
              </a:rPr>
              <a:t>menggunakan</a:t>
            </a:r>
            <a:r>
              <a:rPr lang="en-US" dirty="0" smtClean="0">
                <a:latin typeface="Arial" pitchFamily="34" charset="0"/>
                <a:cs typeface="Arial" pitchFamily="34" charset="0"/>
              </a:rPr>
              <a:t> </a:t>
            </a:r>
            <a:r>
              <a:rPr lang="en-US" dirty="0" err="1" smtClean="0">
                <a:latin typeface="Arial" pitchFamily="34" charset="0"/>
                <a:cs typeface="Arial" pitchFamily="34" charset="0"/>
              </a:rPr>
              <a:t>pendekatan</a:t>
            </a:r>
            <a:r>
              <a:rPr lang="en-US" dirty="0" smtClean="0">
                <a:latin typeface="Arial" pitchFamily="34" charset="0"/>
                <a:cs typeface="Arial" pitchFamily="34" charset="0"/>
              </a:rPr>
              <a:t> </a:t>
            </a:r>
            <a:r>
              <a:rPr lang="id-ID" i="1" dirty="0" smtClean="0">
                <a:latin typeface="Arial" pitchFamily="34" charset="0"/>
                <a:cs typeface="Arial" pitchFamily="34" charset="0"/>
              </a:rPr>
              <a:t>emotion-focused </a:t>
            </a:r>
            <a:r>
              <a:rPr lang="en-US" dirty="0" err="1" smtClean="0">
                <a:latin typeface="Arial" pitchFamily="34" charset="0"/>
                <a:cs typeface="Arial" pitchFamily="34" charset="0"/>
              </a:rPr>
              <a:t>ketika</a:t>
            </a:r>
            <a:r>
              <a:rPr lang="en-US" dirty="0" smtClean="0">
                <a:latin typeface="Arial" pitchFamily="34" charset="0"/>
                <a:cs typeface="Arial" pitchFamily="34" charset="0"/>
              </a:rPr>
              <a:t> </a:t>
            </a:r>
            <a:r>
              <a:rPr lang="en-US" dirty="0" err="1" smtClean="0">
                <a:latin typeface="Arial" pitchFamily="34" charset="0"/>
                <a:cs typeface="Arial" pitchFamily="34" charset="0"/>
              </a:rPr>
              <a:t>mereka</a:t>
            </a:r>
            <a:r>
              <a:rPr lang="en-US" dirty="0" smtClean="0">
                <a:latin typeface="Arial" pitchFamily="34" charset="0"/>
                <a:cs typeface="Arial" pitchFamily="34" charset="0"/>
              </a:rPr>
              <a:t> </a:t>
            </a:r>
            <a:r>
              <a:rPr lang="en-US" dirty="0" err="1" smtClean="0">
                <a:latin typeface="Arial" pitchFamily="34" charset="0"/>
                <a:cs typeface="Arial" pitchFamily="34" charset="0"/>
              </a:rPr>
              <a:t>percaya</a:t>
            </a:r>
            <a:r>
              <a:rPr lang="en-US" dirty="0" smtClean="0">
                <a:latin typeface="Arial" pitchFamily="34" charset="0"/>
                <a:cs typeface="Arial" pitchFamily="34" charset="0"/>
              </a:rPr>
              <a:t> </a:t>
            </a:r>
            <a:r>
              <a:rPr lang="en-US" dirty="0" err="1" smtClean="0">
                <a:latin typeface="Arial" pitchFamily="34" charset="0"/>
                <a:cs typeface="Arial" pitchFamily="34" charset="0"/>
              </a:rPr>
              <a:t>tidak</a:t>
            </a:r>
            <a:r>
              <a:rPr lang="en-US" dirty="0" smtClean="0">
                <a:latin typeface="Arial" pitchFamily="34" charset="0"/>
                <a:cs typeface="Arial" pitchFamily="34" charset="0"/>
              </a:rPr>
              <a:t> </a:t>
            </a:r>
            <a:r>
              <a:rPr lang="en-US" dirty="0" err="1" smtClean="0">
                <a:latin typeface="Arial" pitchFamily="34" charset="0"/>
                <a:cs typeface="Arial" pitchFamily="34" charset="0"/>
              </a:rPr>
              <a:t>ada</a:t>
            </a:r>
            <a:r>
              <a:rPr lang="en-US" dirty="0" smtClean="0">
                <a:latin typeface="Arial" pitchFamily="34" charset="0"/>
                <a:cs typeface="Arial" pitchFamily="34" charset="0"/>
              </a:rPr>
              <a:t> </a:t>
            </a:r>
            <a:r>
              <a:rPr lang="en-US" dirty="0" err="1" smtClean="0">
                <a:latin typeface="Arial" pitchFamily="34" charset="0"/>
                <a:cs typeface="Arial" pitchFamily="34" charset="0"/>
              </a:rPr>
              <a:t>satupun</a:t>
            </a:r>
            <a:r>
              <a:rPr lang="en-US" dirty="0" smtClean="0">
                <a:latin typeface="Arial" pitchFamily="34" charset="0"/>
                <a:cs typeface="Arial" pitchFamily="34" charset="0"/>
              </a:rPr>
              <a:t> yang </a:t>
            </a:r>
            <a:r>
              <a:rPr lang="en-US" dirty="0" err="1" smtClean="0">
                <a:latin typeface="Arial" pitchFamily="34" charset="0"/>
                <a:cs typeface="Arial" pitchFamily="34" charset="0"/>
              </a:rPr>
              <a:t>dapat</a:t>
            </a:r>
            <a:r>
              <a:rPr lang="en-US" dirty="0" smtClean="0">
                <a:latin typeface="Arial" pitchFamily="34" charset="0"/>
                <a:cs typeface="Arial" pitchFamily="34" charset="0"/>
              </a:rPr>
              <a:t> </a:t>
            </a:r>
            <a:r>
              <a:rPr lang="en-US" dirty="0" err="1" smtClean="0">
                <a:latin typeface="Arial" pitchFamily="34" charset="0"/>
                <a:cs typeface="Arial" pitchFamily="34" charset="0"/>
              </a:rPr>
              <a:t>dikerjakan</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merubah</a:t>
            </a:r>
            <a:r>
              <a:rPr lang="en-US" dirty="0" smtClean="0">
                <a:latin typeface="Arial" pitchFamily="34" charset="0"/>
                <a:cs typeface="Arial" pitchFamily="34" charset="0"/>
              </a:rPr>
              <a:t> </a:t>
            </a:r>
            <a:r>
              <a:rPr lang="en-US" dirty="0" err="1" smtClean="0">
                <a:latin typeface="Arial" pitchFamily="34" charset="0"/>
                <a:cs typeface="Arial" pitchFamily="34" charset="0"/>
              </a:rPr>
              <a:t>kondisi</a:t>
            </a:r>
            <a:r>
              <a:rPr lang="en-US" dirty="0" smtClean="0">
                <a:latin typeface="Arial" pitchFamily="34" charset="0"/>
                <a:cs typeface="Arial" pitchFamily="34" charset="0"/>
              </a:rPr>
              <a:t> stress (Lazarus &amp; </a:t>
            </a:r>
            <a:r>
              <a:rPr lang="en-US" dirty="0" err="1" smtClean="0">
                <a:latin typeface="Arial" pitchFamily="34" charset="0"/>
                <a:cs typeface="Arial" pitchFamily="34" charset="0"/>
              </a:rPr>
              <a:t>Folkman</a:t>
            </a:r>
            <a:r>
              <a:rPr lang="en-US" dirty="0" smtClean="0">
                <a:latin typeface="Arial" pitchFamily="34" charset="0"/>
                <a:cs typeface="Arial" pitchFamily="34" charset="0"/>
              </a:rPr>
              <a:t> </a:t>
            </a:r>
            <a:r>
              <a:rPr lang="en-US" dirty="0" err="1" smtClean="0">
                <a:latin typeface="Arial" pitchFamily="34" charset="0"/>
                <a:cs typeface="Arial" pitchFamily="34" charset="0"/>
              </a:rPr>
              <a:t>dikutip</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Sarafino</a:t>
            </a:r>
            <a:r>
              <a:rPr lang="en-US" dirty="0" smtClean="0">
                <a:latin typeface="Arial" pitchFamily="34" charset="0"/>
                <a:cs typeface="Arial" pitchFamily="34" charset="0"/>
              </a:rPr>
              <a:t>, 2002).</a:t>
            </a:r>
            <a:endParaRPr lang="en-US"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latin typeface="Arial" pitchFamily="34" charset="0"/>
                <a:cs typeface="Arial" pitchFamily="34" charset="0"/>
              </a:rPr>
              <a:t>Contoh </a:t>
            </a:r>
            <a:r>
              <a:rPr lang="en-US" sz="4000" i="1" dirty="0" smtClean="0">
                <a:latin typeface="Arial" pitchFamily="34" charset="0"/>
                <a:cs typeface="Arial" pitchFamily="34" charset="0"/>
              </a:rPr>
              <a:t>E</a:t>
            </a:r>
            <a:r>
              <a:rPr lang="id-ID" sz="4000" i="1" dirty="0" smtClean="0">
                <a:latin typeface="Arial" pitchFamily="34" charset="0"/>
                <a:cs typeface="Arial" pitchFamily="34" charset="0"/>
              </a:rPr>
              <a:t>motion-</a:t>
            </a:r>
            <a:r>
              <a:rPr lang="en-US" sz="4000" i="1" dirty="0" smtClean="0">
                <a:latin typeface="Arial" pitchFamily="34" charset="0"/>
                <a:cs typeface="Arial" pitchFamily="34" charset="0"/>
              </a:rPr>
              <a:t>F</a:t>
            </a:r>
            <a:r>
              <a:rPr lang="id-ID" sz="4000" i="1" dirty="0" smtClean="0">
                <a:latin typeface="Arial" pitchFamily="34" charset="0"/>
                <a:cs typeface="Arial" pitchFamily="34" charset="0"/>
              </a:rPr>
              <a:t>ocused </a:t>
            </a:r>
            <a:r>
              <a:rPr lang="en-US" sz="4000" i="1" dirty="0" smtClean="0">
                <a:latin typeface="Arial" pitchFamily="34" charset="0"/>
                <a:cs typeface="Arial" pitchFamily="34" charset="0"/>
              </a:rPr>
              <a:t>C</a:t>
            </a:r>
            <a:r>
              <a:rPr lang="id-ID" sz="4000" i="1" dirty="0" smtClean="0">
                <a:latin typeface="Arial" pitchFamily="34" charset="0"/>
                <a:cs typeface="Arial" pitchFamily="34" charset="0"/>
              </a:rPr>
              <a:t>oping</a:t>
            </a:r>
            <a:r>
              <a:rPr lang="en-US" sz="4000" i="1" dirty="0" smtClean="0">
                <a:latin typeface="Arial" pitchFamily="34" charset="0"/>
                <a:cs typeface="Arial" pitchFamily="34" charset="0"/>
              </a:rPr>
              <a:t> </a:t>
            </a:r>
            <a:endParaRPr lang="en-US" sz="4000" dirty="0">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Arial" pitchFamily="34" charset="0"/>
                <a:cs typeface="Arial" pitchFamily="34" charset="0"/>
              </a:rPr>
              <a:t>M</a:t>
            </a:r>
            <a:r>
              <a:rPr lang="id-ID" dirty="0" smtClean="0">
                <a:latin typeface="Arial" pitchFamily="34" charset="0"/>
                <a:cs typeface="Arial" pitchFamily="34" charset="0"/>
              </a:rPr>
              <a:t>ahasiswa yang marah-marah, protes, bertemu dosen diam saja bahkan menerima nilai rendahnya, atau tidak mau masuk kuliah. Jika menghadapi dosen yang banyak memberikan tugas, mahasiswa berusaha menghindarinya artinya ia mengubah cara hubungan dengan </a:t>
            </a:r>
            <a:r>
              <a:rPr lang="id-ID" i="1" dirty="0" smtClean="0">
                <a:latin typeface="Arial" pitchFamily="34" charset="0"/>
                <a:cs typeface="Arial" pitchFamily="34" charset="0"/>
              </a:rPr>
              <a:t>avoidance</a:t>
            </a:r>
            <a:r>
              <a:rPr lang="id-ID" dirty="0" smtClean="0">
                <a:latin typeface="Arial" pitchFamily="34" charset="0"/>
                <a:cs typeface="Arial" pitchFamily="34" charset="0"/>
              </a:rPr>
              <a:t>.</a:t>
            </a:r>
            <a:endParaRPr lang="en-US" i="1" dirty="0" smtClean="0">
              <a:latin typeface="Arial" pitchFamily="34" charset="0"/>
              <a:cs typeface="Arial" pitchFamily="34" charset="0"/>
            </a:endParaRPr>
          </a:p>
          <a:p>
            <a:r>
              <a:rPr lang="id-ID" dirty="0" smtClean="0">
                <a:latin typeface="Arial" pitchFamily="34" charset="0"/>
                <a:cs typeface="Arial" pitchFamily="34" charset="0"/>
              </a:rPr>
              <a:t>Mahasiswa yang tidak menyukai tugas berusaha menyibukkan diri</a:t>
            </a:r>
            <a:r>
              <a:rPr lang="en-US" dirty="0" smtClean="0">
                <a:latin typeface="Arial" pitchFamily="34" charset="0"/>
                <a:cs typeface="Arial" pitchFamily="34" charset="0"/>
              </a:rPr>
              <a:t>.</a:t>
            </a:r>
            <a:r>
              <a:rPr lang="id-ID" dirty="0" smtClean="0">
                <a:latin typeface="Arial" pitchFamily="34" charset="0"/>
                <a:cs typeface="Arial" pitchFamily="34" charset="0"/>
              </a:rPr>
              <a:t> Sebetulnya tidak sibuk tetapi tidak menyukai pilihan tugas tersebut, artinya mengubah makna relasi dengan melakukan </a:t>
            </a:r>
            <a:r>
              <a:rPr lang="id-ID" i="1" dirty="0" smtClean="0">
                <a:latin typeface="Arial" pitchFamily="34" charset="0"/>
                <a:cs typeface="Arial" pitchFamily="34" charset="0"/>
              </a:rPr>
              <a:t>denial </a:t>
            </a:r>
            <a:r>
              <a:rPr lang="id-ID" dirty="0" smtClean="0">
                <a:latin typeface="Arial" pitchFamily="34" charset="0"/>
                <a:cs typeface="Arial" pitchFamily="34" charset="0"/>
              </a:rPr>
              <a:t>atau berusaha menghindari dengan menyibukkan diri, artinya melakukan </a:t>
            </a:r>
            <a:r>
              <a:rPr lang="id-ID" i="1" dirty="0" smtClean="0">
                <a:latin typeface="Arial" pitchFamily="34" charset="0"/>
                <a:cs typeface="Arial" pitchFamily="34" charset="0"/>
              </a:rPr>
              <a:t>distancing.</a:t>
            </a:r>
            <a:endParaRPr lang="en-US" dirty="0" smtClean="0">
              <a:latin typeface="Arial" pitchFamily="34" charset="0"/>
              <a:cs typeface="Arial" pitchFamily="34" charset="0"/>
            </a:endParaRPr>
          </a:p>
          <a:p>
            <a:r>
              <a:rPr lang="id-ID" i="1" dirty="0" smtClean="0">
                <a:latin typeface="Arial" pitchFamily="34" charset="0"/>
                <a:cs typeface="Arial" pitchFamily="34" charset="0"/>
              </a:rPr>
              <a:t>Denial</a:t>
            </a:r>
            <a:r>
              <a:rPr lang="id-ID" dirty="0" smtClean="0">
                <a:latin typeface="Arial" pitchFamily="34" charset="0"/>
                <a:cs typeface="Arial" pitchFamily="34" charset="0"/>
              </a:rPr>
              <a:t> dan </a:t>
            </a:r>
            <a:r>
              <a:rPr lang="id-ID" i="1" dirty="0" smtClean="0">
                <a:latin typeface="Arial" pitchFamily="34" charset="0"/>
                <a:cs typeface="Arial" pitchFamily="34" charset="0"/>
              </a:rPr>
              <a:t>distancing</a:t>
            </a:r>
            <a:r>
              <a:rPr lang="id-ID" dirty="0" smtClean="0">
                <a:latin typeface="Arial" pitchFamily="34" charset="0"/>
                <a:cs typeface="Arial" pitchFamily="34" charset="0"/>
              </a:rPr>
              <a:t> merupakan suatu bentuk mekanisme pertahanan diri atau </a:t>
            </a:r>
            <a:r>
              <a:rPr lang="id-ID" i="1" dirty="0" smtClean="0">
                <a:latin typeface="Arial" pitchFamily="34" charset="0"/>
                <a:cs typeface="Arial" pitchFamily="34" charset="0"/>
              </a:rPr>
              <a:t>defense mechanism</a:t>
            </a:r>
            <a:r>
              <a:rPr lang="id-ID" dirty="0" smtClean="0">
                <a:latin typeface="Arial" pitchFamily="34" charset="0"/>
                <a:cs typeface="Arial" pitchFamily="34" charset="0"/>
              </a:rPr>
              <a:t> yang sebenarnya hanya menunda stres bukan suatu upaya </a:t>
            </a:r>
            <a:r>
              <a:rPr lang="en-US" dirty="0" smtClean="0">
                <a:latin typeface="Arial" pitchFamily="34" charset="0"/>
                <a:cs typeface="Arial" pitchFamily="34" charset="0"/>
              </a:rPr>
              <a:t>coping</a:t>
            </a:r>
            <a:r>
              <a:rPr lang="id-ID"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Skills &amp; Strategies Coping (</a:t>
            </a:r>
            <a:r>
              <a:rPr lang="en-US" dirty="0" err="1" smtClean="0">
                <a:latin typeface="Arial" pitchFamily="34" charset="0"/>
                <a:cs typeface="Arial" pitchFamily="34" charset="0"/>
              </a:rPr>
              <a:t>Folkman</a:t>
            </a:r>
            <a:r>
              <a:rPr lang="en-US" dirty="0" smtClean="0">
                <a:latin typeface="Arial" pitchFamily="34" charset="0"/>
                <a:cs typeface="Arial" pitchFamily="34" charset="0"/>
              </a:rPr>
              <a:t> &amp; Lazarus, 1988)</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err="1" smtClean="0">
                <a:latin typeface="Arial" pitchFamily="34" charset="0"/>
                <a:cs typeface="Arial" pitchFamily="34" charset="0"/>
              </a:rPr>
              <a:t>Planful</a:t>
            </a:r>
            <a:r>
              <a:rPr lang="en-US" dirty="0" smtClean="0">
                <a:latin typeface="Arial" pitchFamily="34" charset="0"/>
                <a:cs typeface="Arial" pitchFamily="34" charset="0"/>
              </a:rPr>
              <a:t> Problem-Solving(PFC), </a:t>
            </a:r>
            <a:r>
              <a:rPr lang="en-US" dirty="0" err="1" smtClean="0">
                <a:latin typeface="Arial" pitchFamily="34" charset="0"/>
                <a:cs typeface="Arial" pitchFamily="34" charset="0"/>
              </a:rPr>
              <a:t>menganalisa</a:t>
            </a:r>
            <a:r>
              <a:rPr lang="en-US" dirty="0" smtClean="0">
                <a:latin typeface="Arial" pitchFamily="34" charset="0"/>
                <a:cs typeface="Arial" pitchFamily="34" charset="0"/>
              </a:rPr>
              <a:t> </a:t>
            </a:r>
            <a:r>
              <a:rPr lang="en-US" dirty="0" err="1" smtClean="0">
                <a:latin typeface="Arial" pitchFamily="34" charset="0"/>
                <a:cs typeface="Arial" pitchFamily="34" charset="0"/>
              </a:rPr>
              <a:t>situasi</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mendapatkan</a:t>
            </a:r>
            <a:r>
              <a:rPr lang="en-US" dirty="0" smtClean="0">
                <a:latin typeface="Arial" pitchFamily="34" charset="0"/>
                <a:cs typeface="Arial" pitchFamily="34" charset="0"/>
              </a:rPr>
              <a:t> </a:t>
            </a:r>
            <a:r>
              <a:rPr lang="en-US" dirty="0" err="1" smtClean="0">
                <a:latin typeface="Arial" pitchFamily="34" charset="0"/>
                <a:cs typeface="Arial" pitchFamily="34" charset="0"/>
              </a:rPr>
              <a:t>solusi</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langsung</a:t>
            </a:r>
            <a:r>
              <a:rPr lang="en-US" dirty="0" smtClean="0">
                <a:latin typeface="Arial" pitchFamily="34" charset="0"/>
                <a:cs typeface="Arial" pitchFamily="34" charset="0"/>
              </a:rPr>
              <a:t> </a:t>
            </a:r>
            <a:r>
              <a:rPr lang="en-US" dirty="0" err="1" smtClean="0">
                <a:latin typeface="Arial" pitchFamily="34" charset="0"/>
                <a:cs typeface="Arial" pitchFamily="34" charset="0"/>
              </a:rPr>
              <a:t>bertindak</a:t>
            </a:r>
            <a:r>
              <a:rPr lang="en-US" dirty="0" smtClean="0">
                <a:latin typeface="Arial" pitchFamily="34" charset="0"/>
                <a:cs typeface="Arial" pitchFamily="34" charset="0"/>
              </a:rPr>
              <a:t> </a:t>
            </a:r>
            <a:r>
              <a:rPr lang="en-US" dirty="0" err="1" smtClean="0">
                <a:latin typeface="Arial" pitchFamily="34" charset="0"/>
                <a:cs typeface="Arial" pitchFamily="34" charset="0"/>
              </a:rPr>
              <a:t>menyelesaikan</a:t>
            </a:r>
            <a:r>
              <a:rPr lang="en-US" dirty="0" smtClean="0">
                <a:latin typeface="Arial" pitchFamily="34" charset="0"/>
                <a:cs typeface="Arial" pitchFamily="34" charset="0"/>
              </a:rPr>
              <a:t> problem.</a:t>
            </a:r>
          </a:p>
          <a:p>
            <a:r>
              <a:rPr lang="en-US" dirty="0" err="1" smtClean="0">
                <a:latin typeface="Arial" pitchFamily="34" charset="0"/>
                <a:cs typeface="Arial" pitchFamily="34" charset="0"/>
              </a:rPr>
              <a:t>Confrontive</a:t>
            </a:r>
            <a:r>
              <a:rPr lang="en-US" dirty="0" smtClean="0">
                <a:latin typeface="Arial" pitchFamily="34" charset="0"/>
                <a:cs typeface="Arial" pitchFamily="34" charset="0"/>
              </a:rPr>
              <a:t> Coping(PFC), </a:t>
            </a:r>
            <a:r>
              <a:rPr lang="en-US" dirty="0" err="1" smtClean="0">
                <a:latin typeface="Arial" pitchFamily="34" charset="0"/>
                <a:cs typeface="Arial" pitchFamily="34" charset="0"/>
              </a:rPr>
              <a:t>melakukan</a:t>
            </a:r>
            <a:r>
              <a:rPr lang="en-US" dirty="0" smtClean="0">
                <a:latin typeface="Arial" pitchFamily="34" charset="0"/>
                <a:cs typeface="Arial" pitchFamily="34" charset="0"/>
              </a:rPr>
              <a:t> </a:t>
            </a:r>
            <a:r>
              <a:rPr lang="en-US" dirty="0" err="1" smtClean="0">
                <a:latin typeface="Arial" pitchFamily="34" charset="0"/>
                <a:cs typeface="Arial" pitchFamily="34" charset="0"/>
              </a:rPr>
              <a:t>tindakan</a:t>
            </a:r>
            <a:r>
              <a:rPr lang="en-US" dirty="0" smtClean="0">
                <a:latin typeface="Arial" pitchFamily="34" charset="0"/>
                <a:cs typeface="Arial" pitchFamily="34" charset="0"/>
              </a:rPr>
              <a:t> assertive, </a:t>
            </a:r>
            <a:r>
              <a:rPr lang="en-US" dirty="0" err="1" smtClean="0">
                <a:latin typeface="Arial" pitchFamily="34" charset="0"/>
                <a:cs typeface="Arial" pitchFamily="34" charset="0"/>
              </a:rPr>
              <a:t>termasuk</a:t>
            </a:r>
            <a:r>
              <a:rPr lang="en-US" dirty="0" smtClean="0">
                <a:latin typeface="Arial" pitchFamily="34" charset="0"/>
                <a:cs typeface="Arial" pitchFamily="34" charset="0"/>
              </a:rPr>
              <a:t> </a:t>
            </a:r>
            <a:r>
              <a:rPr lang="en-US" dirty="0" err="1" smtClean="0">
                <a:latin typeface="Arial" pitchFamily="34" charset="0"/>
                <a:cs typeface="Arial" pitchFamily="34" charset="0"/>
              </a:rPr>
              <a:t>marah</a:t>
            </a:r>
            <a:r>
              <a:rPr lang="en-US" dirty="0" smtClean="0">
                <a:latin typeface="Arial" pitchFamily="34" charset="0"/>
                <a:cs typeface="Arial" pitchFamily="34" charset="0"/>
              </a:rPr>
              <a:t>, </a:t>
            </a:r>
            <a:r>
              <a:rPr lang="en-US" dirty="0" err="1" smtClean="0">
                <a:latin typeface="Arial" pitchFamily="34" charset="0"/>
                <a:cs typeface="Arial" pitchFamily="34" charset="0"/>
              </a:rPr>
              <a:t>mengambil</a:t>
            </a:r>
            <a:r>
              <a:rPr lang="en-US" dirty="0" smtClean="0">
                <a:latin typeface="Arial" pitchFamily="34" charset="0"/>
                <a:cs typeface="Arial" pitchFamily="34" charset="0"/>
              </a:rPr>
              <a:t> </a:t>
            </a:r>
            <a:r>
              <a:rPr lang="en-US" dirty="0" err="1" smtClean="0">
                <a:latin typeface="Arial" pitchFamily="34" charset="0"/>
                <a:cs typeface="Arial" pitchFamily="34" charset="0"/>
              </a:rPr>
              <a:t>risiko</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merubah</a:t>
            </a:r>
            <a:r>
              <a:rPr lang="en-US" dirty="0" smtClean="0">
                <a:latin typeface="Arial" pitchFamily="34" charset="0"/>
                <a:cs typeface="Arial" pitchFamily="34" charset="0"/>
              </a:rPr>
              <a:t> </a:t>
            </a:r>
            <a:r>
              <a:rPr lang="en-US" dirty="0" err="1" smtClean="0">
                <a:latin typeface="Arial" pitchFamily="34" charset="0"/>
                <a:cs typeface="Arial" pitchFamily="34" charset="0"/>
              </a:rPr>
              <a:t>situasi</a:t>
            </a:r>
            <a:r>
              <a:rPr lang="en-US" dirty="0" smtClean="0">
                <a:latin typeface="Arial" pitchFamily="34" charset="0"/>
                <a:cs typeface="Arial" pitchFamily="34" charset="0"/>
              </a:rPr>
              <a:t>. </a:t>
            </a:r>
          </a:p>
          <a:p>
            <a:r>
              <a:rPr lang="en-US" dirty="0" smtClean="0">
                <a:latin typeface="Arial" pitchFamily="34" charset="0"/>
                <a:cs typeface="Arial" pitchFamily="34" charset="0"/>
              </a:rPr>
              <a:t>Seeking Social Support(PFC/EFC), </a:t>
            </a:r>
            <a:r>
              <a:rPr lang="en-US" dirty="0" err="1" smtClean="0">
                <a:latin typeface="Arial" pitchFamily="34" charset="0"/>
                <a:cs typeface="Arial" pitchFamily="34" charset="0"/>
              </a:rPr>
              <a:t>mencoba</a:t>
            </a:r>
            <a:r>
              <a:rPr lang="en-US" dirty="0" smtClean="0">
                <a:latin typeface="Arial" pitchFamily="34" charset="0"/>
                <a:cs typeface="Arial" pitchFamily="34" charset="0"/>
              </a:rPr>
              <a:t>  </a:t>
            </a:r>
            <a:r>
              <a:rPr lang="en-US" dirty="0" err="1" smtClean="0">
                <a:latin typeface="Arial" pitchFamily="34" charset="0"/>
                <a:cs typeface="Arial" pitchFamily="34" charset="0"/>
              </a:rPr>
              <a:t>mendapatkan</a:t>
            </a:r>
            <a:r>
              <a:rPr lang="en-US" dirty="0" smtClean="0">
                <a:latin typeface="Arial" pitchFamily="34" charset="0"/>
                <a:cs typeface="Arial" pitchFamily="34" charset="0"/>
              </a:rPr>
              <a:t> </a:t>
            </a:r>
            <a:r>
              <a:rPr lang="en-US" dirty="0" err="1" smtClean="0">
                <a:latin typeface="Arial" pitchFamily="34" charset="0"/>
                <a:cs typeface="Arial" pitchFamily="34" charset="0"/>
              </a:rPr>
              <a:t>dukungan</a:t>
            </a:r>
            <a:r>
              <a:rPr lang="en-US" dirty="0" smtClean="0">
                <a:latin typeface="Arial" pitchFamily="34" charset="0"/>
                <a:cs typeface="Arial" pitchFamily="34" charset="0"/>
              </a:rPr>
              <a:t> </a:t>
            </a:r>
            <a:r>
              <a:rPr lang="en-US" dirty="0" err="1" smtClean="0">
                <a:latin typeface="Arial" pitchFamily="34" charset="0"/>
                <a:cs typeface="Arial" pitchFamily="34" charset="0"/>
              </a:rPr>
              <a:t>informasi</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emosional</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58204" cy="1285860"/>
          </a:xfrm>
        </p:spPr>
        <p:txBody>
          <a:bodyPr>
            <a:normAutofit fontScale="90000"/>
          </a:bodyPr>
          <a:lstStyle/>
          <a:p>
            <a:r>
              <a:rPr lang="en-US" dirty="0" smtClean="0">
                <a:latin typeface="Arial" pitchFamily="34" charset="0"/>
                <a:cs typeface="Arial" pitchFamily="34" charset="0"/>
              </a:rPr>
              <a:t>Skills &amp; Strategies </a:t>
            </a:r>
            <a:r>
              <a:rPr lang="en-US" dirty="0" smtClean="0">
                <a:latin typeface="Arial" pitchFamily="34" charset="0"/>
                <a:cs typeface="Arial" pitchFamily="34" charset="0"/>
              </a:rPr>
              <a:t>Coping</a:t>
            </a:r>
            <a:r>
              <a:rPr lang="id-ID" dirty="0" smtClean="0">
                <a:latin typeface="Arial" pitchFamily="34" charset="0"/>
                <a:cs typeface="Arial" pitchFamily="34" charset="0"/>
              </a:rPr>
              <a:t> . . .</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43050"/>
            <a:ext cx="8229600" cy="4986350"/>
          </a:xfrm>
        </p:spPr>
        <p:txBody>
          <a:bodyPr>
            <a:normAutofit/>
          </a:bodyPr>
          <a:lstStyle/>
          <a:p>
            <a:r>
              <a:rPr lang="en-US" dirty="0" smtClean="0">
                <a:latin typeface="Arial" pitchFamily="34" charset="0"/>
                <a:cs typeface="Arial" pitchFamily="34" charset="0"/>
              </a:rPr>
              <a:t>Distancing(EFC), </a:t>
            </a:r>
            <a:r>
              <a:rPr lang="en-US" dirty="0" err="1" smtClean="0">
                <a:latin typeface="Arial" pitchFamily="34" charset="0"/>
                <a:cs typeface="Arial" pitchFamily="34" charset="0"/>
              </a:rPr>
              <a:t>membuat</a:t>
            </a:r>
            <a:r>
              <a:rPr lang="en-US" dirty="0" smtClean="0">
                <a:latin typeface="Arial" pitchFamily="34" charset="0"/>
                <a:cs typeface="Arial" pitchFamily="34" charset="0"/>
              </a:rPr>
              <a:t> </a:t>
            </a:r>
            <a:r>
              <a:rPr lang="en-US" dirty="0" err="1" smtClean="0">
                <a:latin typeface="Arial" pitchFamily="34" charset="0"/>
                <a:cs typeface="Arial" pitchFamily="34" charset="0"/>
              </a:rPr>
              <a:t>upaya</a:t>
            </a:r>
            <a:r>
              <a:rPr lang="en-US" dirty="0" smtClean="0">
                <a:latin typeface="Arial" pitchFamily="34" charset="0"/>
                <a:cs typeface="Arial" pitchFamily="34" charset="0"/>
              </a:rPr>
              <a:t> </a:t>
            </a:r>
            <a:r>
              <a:rPr lang="en-US" dirty="0" err="1" smtClean="0">
                <a:latin typeface="Arial" pitchFamily="34" charset="0"/>
                <a:cs typeface="Arial" pitchFamily="34" charset="0"/>
              </a:rPr>
              <a:t>kognitif</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melepaskan</a:t>
            </a:r>
            <a:r>
              <a:rPr lang="en-US" dirty="0" smtClean="0">
                <a:latin typeface="Arial" pitchFamily="34" charset="0"/>
                <a:cs typeface="Arial" pitchFamily="34" charset="0"/>
              </a:rPr>
              <a:t> </a:t>
            </a:r>
            <a:r>
              <a:rPr lang="en-US" dirty="0" err="1" smtClean="0">
                <a:latin typeface="Arial" pitchFamily="34" charset="0"/>
                <a:cs typeface="Arial" pitchFamily="34" charset="0"/>
              </a:rPr>
              <a:t>diri</a:t>
            </a:r>
            <a:r>
              <a:rPr lang="en-US" dirty="0" smtClean="0">
                <a:latin typeface="Arial" pitchFamily="34" charset="0"/>
                <a:cs typeface="Arial" pitchFamily="34" charset="0"/>
              </a:rPr>
              <a:t> </a:t>
            </a:r>
            <a:r>
              <a:rPr lang="en-US" dirty="0" err="1" smtClean="0">
                <a:latin typeface="Arial" pitchFamily="34" charset="0"/>
                <a:cs typeface="Arial" pitchFamily="34" charset="0"/>
              </a:rPr>
              <a:t>dari</a:t>
            </a:r>
            <a:r>
              <a:rPr lang="en-US" dirty="0" smtClean="0">
                <a:latin typeface="Arial" pitchFamily="34" charset="0"/>
                <a:cs typeface="Arial" pitchFamily="34" charset="0"/>
              </a:rPr>
              <a:t> </a:t>
            </a:r>
            <a:r>
              <a:rPr lang="en-US" dirty="0" err="1" smtClean="0">
                <a:latin typeface="Arial" pitchFamily="34" charset="0"/>
                <a:cs typeface="Arial" pitchFamily="34" charset="0"/>
              </a:rPr>
              <a:t>situasi</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membangun</a:t>
            </a:r>
            <a:r>
              <a:rPr lang="en-US" dirty="0" smtClean="0">
                <a:latin typeface="Arial" pitchFamily="34" charset="0"/>
                <a:cs typeface="Arial" pitchFamily="34" charset="0"/>
              </a:rPr>
              <a:t> </a:t>
            </a:r>
            <a:r>
              <a:rPr lang="en-US" dirty="0" err="1" smtClean="0">
                <a:latin typeface="Arial" pitchFamily="34" charset="0"/>
                <a:cs typeface="Arial" pitchFamily="34" charset="0"/>
              </a:rPr>
              <a:t>pandangan</a:t>
            </a:r>
            <a:r>
              <a:rPr lang="en-US" dirty="0" smtClean="0">
                <a:latin typeface="Arial" pitchFamily="34" charset="0"/>
                <a:cs typeface="Arial" pitchFamily="34" charset="0"/>
              </a:rPr>
              <a:t> </a:t>
            </a:r>
            <a:r>
              <a:rPr lang="en-US" dirty="0" err="1" smtClean="0">
                <a:latin typeface="Arial" pitchFamily="34" charset="0"/>
                <a:cs typeface="Arial" pitchFamily="34" charset="0"/>
              </a:rPr>
              <a:t>positif</a:t>
            </a:r>
            <a:r>
              <a:rPr lang="en-US" dirty="0" smtClean="0">
                <a:latin typeface="Arial" pitchFamily="34" charset="0"/>
                <a:cs typeface="Arial" pitchFamily="34" charset="0"/>
              </a:rPr>
              <a:t>, </a:t>
            </a:r>
            <a:r>
              <a:rPr lang="en-US" dirty="0" err="1" smtClean="0">
                <a:latin typeface="Arial" pitchFamily="34" charset="0"/>
                <a:cs typeface="Arial" pitchFamily="34" charset="0"/>
              </a:rPr>
              <a:t>mis</a:t>
            </a:r>
            <a:r>
              <a:rPr lang="en-US" dirty="0" smtClean="0">
                <a:latin typeface="Arial" pitchFamily="34" charset="0"/>
                <a:cs typeface="Arial" pitchFamily="34" charset="0"/>
              </a:rPr>
              <a:t>: </a:t>
            </a:r>
            <a:r>
              <a:rPr lang="en-US" dirty="0" err="1" smtClean="0">
                <a:latin typeface="Arial" pitchFamily="34" charset="0"/>
                <a:cs typeface="Arial" pitchFamily="34" charset="0"/>
              </a:rPr>
              <a:t>mencoba</a:t>
            </a:r>
            <a:r>
              <a:rPr lang="en-US" dirty="0" smtClean="0">
                <a:latin typeface="Arial" pitchFamily="34" charset="0"/>
                <a:cs typeface="Arial" pitchFamily="34" charset="0"/>
              </a:rPr>
              <a:t> </a:t>
            </a:r>
            <a:r>
              <a:rPr lang="en-US" dirty="0" err="1" smtClean="0">
                <a:latin typeface="Arial" pitchFamily="34" charset="0"/>
                <a:cs typeface="Arial" pitchFamily="34" charset="0"/>
              </a:rPr>
              <a:t>tidak</a:t>
            </a:r>
            <a:r>
              <a:rPr lang="en-US" dirty="0" smtClean="0">
                <a:latin typeface="Arial" pitchFamily="34" charset="0"/>
                <a:cs typeface="Arial" pitchFamily="34" charset="0"/>
              </a:rPr>
              <a:t> </a:t>
            </a:r>
            <a:r>
              <a:rPr lang="en-US" dirty="0" err="1" smtClean="0">
                <a:latin typeface="Arial" pitchFamily="34" charset="0"/>
                <a:cs typeface="Arial" pitchFamily="34" charset="0"/>
              </a:rPr>
              <a:t>memikirkan</a:t>
            </a:r>
            <a:r>
              <a:rPr lang="en-US" dirty="0" smtClean="0">
                <a:latin typeface="Arial" pitchFamily="34" charset="0"/>
                <a:cs typeface="Arial" pitchFamily="34" charset="0"/>
              </a:rPr>
              <a:t> </a:t>
            </a:r>
            <a:r>
              <a:rPr lang="en-US" dirty="0" err="1" smtClean="0">
                <a:latin typeface="Arial" pitchFamily="34" charset="0"/>
                <a:cs typeface="Arial" pitchFamily="34" charset="0"/>
              </a:rPr>
              <a:t>ttg</a:t>
            </a:r>
            <a:r>
              <a:rPr lang="en-US" dirty="0" smtClean="0">
                <a:latin typeface="Arial" pitchFamily="34" charset="0"/>
                <a:cs typeface="Arial" pitchFamily="34" charset="0"/>
              </a:rPr>
              <a:t> </a:t>
            </a:r>
            <a:r>
              <a:rPr lang="en-US" dirty="0" err="1" smtClean="0">
                <a:latin typeface="Arial" pitchFamily="34" charset="0"/>
                <a:cs typeface="Arial" pitchFamily="34" charset="0"/>
              </a:rPr>
              <a:t>masalah</a:t>
            </a:r>
            <a:r>
              <a:rPr lang="en-US" dirty="0" smtClean="0">
                <a:latin typeface="Arial" pitchFamily="34" charset="0"/>
                <a:cs typeface="Arial" pitchFamily="34" charset="0"/>
              </a:rPr>
              <a:t> </a:t>
            </a:r>
            <a:r>
              <a:rPr lang="en-US" dirty="0" err="1" smtClean="0">
                <a:latin typeface="Arial" pitchFamily="34" charset="0"/>
                <a:cs typeface="Arial" pitchFamily="34" charset="0"/>
              </a:rPr>
              <a:t>terkait</a:t>
            </a:r>
            <a:r>
              <a:rPr lang="en-US" dirty="0" smtClean="0">
                <a:latin typeface="Arial" pitchFamily="34" charset="0"/>
                <a:cs typeface="Arial" pitchFamily="34" charset="0"/>
              </a:rPr>
              <a:t> </a:t>
            </a:r>
            <a:r>
              <a:rPr lang="en-US" dirty="0" err="1" smtClean="0">
                <a:latin typeface="Arial" pitchFamily="34" charset="0"/>
                <a:cs typeface="Arial" pitchFamily="34" charset="0"/>
              </a:rPr>
              <a:t>kesehatan</a:t>
            </a:r>
            <a:r>
              <a:rPr lang="en-US" dirty="0" smtClean="0">
                <a:latin typeface="Arial" pitchFamily="34" charset="0"/>
                <a:cs typeface="Arial" pitchFamily="34" charset="0"/>
              </a:rPr>
              <a:t>, </a:t>
            </a:r>
            <a:r>
              <a:rPr lang="id-ID" dirty="0" smtClean="0">
                <a:latin typeface="Arial" pitchFamily="34" charset="0"/>
                <a:cs typeface="Arial" pitchFamily="34" charset="0"/>
              </a:rPr>
              <a:t>dia menghadapi atau mencoba </a:t>
            </a:r>
            <a:r>
              <a:rPr lang="en-US" dirty="0" err="1" smtClean="0">
                <a:latin typeface="Arial" pitchFamily="34" charset="0"/>
                <a:cs typeface="Arial" pitchFamily="34" charset="0"/>
              </a:rPr>
              <a:t>menunggu</a:t>
            </a:r>
            <a:r>
              <a:rPr lang="en-US" dirty="0" smtClean="0">
                <a:latin typeface="Arial" pitchFamily="34" charset="0"/>
                <a:cs typeface="Arial" pitchFamily="34" charset="0"/>
              </a:rPr>
              <a:t> </a:t>
            </a:r>
            <a:r>
              <a:rPr lang="en-US" dirty="0" err="1" smtClean="0">
                <a:latin typeface="Arial" pitchFamily="34" charset="0"/>
                <a:cs typeface="Arial" pitchFamily="34" charset="0"/>
              </a:rPr>
              <a:t>datang</a:t>
            </a:r>
            <a:r>
              <a:rPr lang="en-US" dirty="0" smtClean="0">
                <a:latin typeface="Arial" pitchFamily="34" charset="0"/>
                <a:cs typeface="Arial" pitchFamily="34" charset="0"/>
              </a:rPr>
              <a:t> </a:t>
            </a:r>
            <a:r>
              <a:rPr lang="en-US" dirty="0" err="1" smtClean="0">
                <a:latin typeface="Arial" pitchFamily="34" charset="0"/>
                <a:cs typeface="Arial" pitchFamily="34" charset="0"/>
              </a:rPr>
              <a:t>keajaiban</a:t>
            </a:r>
            <a:r>
              <a:rPr lang="en-US" dirty="0" smtClean="0">
                <a:latin typeface="Arial" pitchFamily="34" charset="0"/>
                <a:cs typeface="Arial" pitchFamily="34" charset="0"/>
              </a:rPr>
              <a:t>.</a:t>
            </a:r>
          </a:p>
          <a:p>
            <a:r>
              <a:rPr lang="en-US" dirty="0" smtClean="0">
                <a:latin typeface="Arial" pitchFamily="34" charset="0"/>
                <a:cs typeface="Arial" pitchFamily="34" charset="0"/>
              </a:rPr>
              <a:t>Escape-Avoidance(EFC), </a:t>
            </a:r>
            <a:r>
              <a:rPr lang="en-US" dirty="0" err="1" smtClean="0">
                <a:latin typeface="Arial" pitchFamily="34" charset="0"/>
                <a:cs typeface="Arial" pitchFamily="34" charset="0"/>
              </a:rPr>
              <a:t>berpikir</a:t>
            </a:r>
            <a:r>
              <a:rPr lang="en-US" dirty="0" smtClean="0">
                <a:latin typeface="Arial" pitchFamily="34" charset="0"/>
                <a:cs typeface="Arial" pitchFamily="34" charset="0"/>
              </a:rPr>
              <a:t> </a:t>
            </a:r>
            <a:r>
              <a:rPr lang="en-US" dirty="0" err="1" smtClean="0">
                <a:latin typeface="Arial" pitchFamily="34" charset="0"/>
                <a:cs typeface="Arial" pitchFamily="34" charset="0"/>
              </a:rPr>
              <a:t>ttg</a:t>
            </a:r>
            <a:r>
              <a:rPr lang="en-US" dirty="0" smtClean="0">
                <a:latin typeface="Arial" pitchFamily="34" charset="0"/>
                <a:cs typeface="Arial" pitchFamily="34" charset="0"/>
              </a:rPr>
              <a:t> </a:t>
            </a:r>
            <a:r>
              <a:rPr lang="en-US" dirty="0" err="1" smtClean="0">
                <a:latin typeface="Arial" pitchFamily="34" charset="0"/>
                <a:cs typeface="Arial" pitchFamily="34" charset="0"/>
              </a:rPr>
              <a:t>situasi</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cara</a:t>
            </a:r>
            <a:r>
              <a:rPr lang="en-US" dirty="0" smtClean="0">
                <a:latin typeface="Arial" pitchFamily="34" charset="0"/>
                <a:cs typeface="Arial" pitchFamily="34" charset="0"/>
              </a:rPr>
              <a:t> </a:t>
            </a:r>
            <a:r>
              <a:rPr lang="en-US" dirty="0" err="1" smtClean="0">
                <a:latin typeface="Arial" pitchFamily="34" charset="0"/>
                <a:cs typeface="Arial" pitchFamily="34" charset="0"/>
              </a:rPr>
              <a:t>berkhayal</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menghindarinya</a:t>
            </a:r>
            <a:r>
              <a:rPr lang="en-US" dirty="0" smtClean="0">
                <a:latin typeface="Arial" pitchFamily="34" charset="0"/>
                <a:cs typeface="Arial" pitchFamily="34" charset="0"/>
              </a:rPr>
              <a:t>.</a:t>
            </a:r>
          </a:p>
          <a:p>
            <a:r>
              <a:rPr lang="en-US" dirty="0" smtClean="0">
                <a:latin typeface="Arial" pitchFamily="34" charset="0"/>
                <a:cs typeface="Arial" pitchFamily="34" charset="0"/>
              </a:rPr>
              <a:t>Self Control(EFC), </a:t>
            </a:r>
            <a:r>
              <a:rPr lang="en-US" dirty="0" err="1" smtClean="0">
                <a:latin typeface="Arial" pitchFamily="34" charset="0"/>
                <a:cs typeface="Arial" pitchFamily="34" charset="0"/>
              </a:rPr>
              <a:t>berusaha</a:t>
            </a:r>
            <a:r>
              <a:rPr lang="en-US" dirty="0" smtClean="0">
                <a:latin typeface="Arial" pitchFamily="34" charset="0"/>
                <a:cs typeface="Arial" pitchFamily="34" charset="0"/>
              </a:rPr>
              <a:t> </a:t>
            </a:r>
            <a:r>
              <a:rPr lang="en-US" dirty="0" err="1" smtClean="0">
                <a:latin typeface="Arial" pitchFamily="34" charset="0"/>
                <a:cs typeface="Arial" pitchFamily="34" charset="0"/>
              </a:rPr>
              <a:t>mengatur</a:t>
            </a:r>
            <a:r>
              <a:rPr lang="en-US" dirty="0" smtClean="0">
                <a:latin typeface="Arial" pitchFamily="34" charset="0"/>
                <a:cs typeface="Arial" pitchFamily="34" charset="0"/>
              </a:rPr>
              <a:t> </a:t>
            </a:r>
            <a:r>
              <a:rPr lang="en-US" dirty="0" err="1" smtClean="0">
                <a:latin typeface="Arial" pitchFamily="34" charset="0"/>
                <a:cs typeface="Arial" pitchFamily="34" charset="0"/>
              </a:rPr>
              <a:t>perasaan</a:t>
            </a:r>
            <a:r>
              <a:rPr lang="en-US" dirty="0" smtClean="0">
                <a:latin typeface="Arial" pitchFamily="34" charset="0"/>
                <a:cs typeface="Arial" pitchFamily="34" charset="0"/>
              </a:rPr>
              <a:t> </a:t>
            </a:r>
            <a:r>
              <a:rPr lang="en-US" dirty="0" err="1" smtClean="0">
                <a:latin typeface="Arial" pitchFamily="34" charset="0"/>
                <a:cs typeface="Arial" pitchFamily="34" charset="0"/>
              </a:rPr>
              <a:t>diri</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menyimpan</a:t>
            </a:r>
            <a:r>
              <a:rPr lang="en-US" dirty="0" smtClean="0">
                <a:latin typeface="Arial" pitchFamily="34" charset="0"/>
                <a:cs typeface="Arial" pitchFamily="34" charset="0"/>
              </a:rPr>
              <a:t>  </a:t>
            </a:r>
            <a:r>
              <a:rPr lang="en-US" dirty="0" err="1" smtClean="0">
                <a:latin typeface="Arial" pitchFamily="34" charset="0"/>
                <a:cs typeface="Arial" pitchFamily="34" charset="0"/>
              </a:rPr>
              <a:t>sendiri</a:t>
            </a:r>
            <a:r>
              <a:rPr lang="en-US" dirty="0" smtClean="0">
                <a:latin typeface="Arial" pitchFamily="34" charset="0"/>
                <a:cs typeface="Arial" pitchFamily="34" charset="0"/>
              </a:rPr>
              <a:t> </a:t>
            </a:r>
            <a:r>
              <a:rPr lang="en-US" dirty="0" err="1" smtClean="0">
                <a:latin typeface="Arial" pitchFamily="34" charset="0"/>
                <a:cs typeface="Arial" pitchFamily="34" charset="0"/>
              </a:rPr>
              <a:t>perasaannya</a:t>
            </a:r>
            <a:r>
              <a:rPr lang="en-US" dirty="0" smtClean="0">
                <a:latin typeface="Arial" pitchFamily="34" charset="0"/>
                <a:cs typeface="Arial" pitchFamily="34" charset="0"/>
              </a:rPr>
              <a:t>. </a:t>
            </a:r>
            <a:endParaRPr lang="id-ID"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Arial" pitchFamily="34" charset="0"/>
                <a:cs typeface="Arial" pitchFamily="34" charset="0"/>
              </a:rPr>
              <a:t>Coping with Stress</a:t>
            </a:r>
            <a:endParaRPr lang="en-US" i="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err="1" smtClean="0">
                <a:latin typeface="Arial" pitchFamily="34" charset="0"/>
                <a:cs typeface="Arial" pitchFamily="34" charset="0"/>
              </a:rPr>
              <a:t>Pada</a:t>
            </a:r>
            <a:r>
              <a:rPr lang="en-US" dirty="0" smtClean="0">
                <a:latin typeface="Arial" pitchFamily="34" charset="0"/>
                <a:cs typeface="Arial" pitchFamily="34" charset="0"/>
              </a:rPr>
              <a:t> </a:t>
            </a:r>
            <a:r>
              <a:rPr lang="en-US" dirty="0" err="1" smtClean="0">
                <a:latin typeface="Arial" pitchFamily="34" charset="0"/>
                <a:cs typeface="Arial" pitchFamily="34" charset="0"/>
              </a:rPr>
              <a:t>semua</a:t>
            </a:r>
            <a:r>
              <a:rPr lang="en-US" dirty="0" smtClean="0">
                <a:latin typeface="Arial" pitchFamily="34" charset="0"/>
                <a:cs typeface="Arial" pitchFamily="34" charset="0"/>
              </a:rPr>
              <a:t> </a:t>
            </a:r>
            <a:r>
              <a:rPr lang="en-US" dirty="0" err="1" smtClean="0">
                <a:latin typeface="Arial" pitchFamily="34" charset="0"/>
                <a:cs typeface="Arial" pitchFamily="34" charset="0"/>
              </a:rPr>
              <a:t>usia</a:t>
            </a:r>
            <a:r>
              <a:rPr lang="en-US" dirty="0" smtClean="0">
                <a:latin typeface="Arial" pitchFamily="34" charset="0"/>
                <a:cs typeface="Arial" pitchFamily="34" charset="0"/>
              </a:rPr>
              <a:t>, </a:t>
            </a:r>
            <a:r>
              <a:rPr lang="en-US" dirty="0" err="1" smtClean="0">
                <a:latin typeface="Arial" pitchFamily="34" charset="0"/>
                <a:cs typeface="Arial" pitchFamily="34" charset="0"/>
              </a:rPr>
              <a:t>individu</a:t>
            </a:r>
            <a:r>
              <a:rPr lang="en-US" dirty="0" smtClean="0">
                <a:latin typeface="Arial" pitchFamily="34" charset="0"/>
                <a:cs typeface="Arial" pitchFamily="34" charset="0"/>
              </a:rPr>
              <a:t> </a:t>
            </a:r>
            <a:r>
              <a:rPr lang="en-US" dirty="0" err="1" smtClean="0">
                <a:latin typeface="Arial" pitchFamily="34" charset="0"/>
                <a:cs typeface="Arial" pitchFamily="34" charset="0"/>
              </a:rPr>
              <a:t>mengalami</a:t>
            </a:r>
            <a:r>
              <a:rPr lang="en-US" dirty="0" smtClean="0">
                <a:latin typeface="Arial" pitchFamily="34" charset="0"/>
                <a:cs typeface="Arial" pitchFamily="34" charset="0"/>
              </a:rPr>
              <a:t> </a:t>
            </a:r>
            <a:r>
              <a:rPr lang="en-US" dirty="0" err="1" smtClean="0">
                <a:latin typeface="Arial" pitchFamily="34" charset="0"/>
                <a:cs typeface="Arial" pitchFamily="34" charset="0"/>
              </a:rPr>
              <a:t>stres</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mencoba</a:t>
            </a:r>
            <a:r>
              <a:rPr lang="en-US" dirty="0" smtClean="0">
                <a:latin typeface="Arial" pitchFamily="34" charset="0"/>
                <a:cs typeface="Arial" pitchFamily="34" charset="0"/>
              </a:rPr>
              <a:t> </a:t>
            </a:r>
            <a:r>
              <a:rPr lang="en-US" dirty="0" err="1" smtClean="0">
                <a:latin typeface="Arial" pitchFamily="34" charset="0"/>
                <a:cs typeface="Arial" pitchFamily="34" charset="0"/>
              </a:rPr>
              <a:t>mengatasinya</a:t>
            </a:r>
            <a:r>
              <a:rPr lang="en-US" dirty="0" smtClean="0">
                <a:latin typeface="Arial" pitchFamily="34" charset="0"/>
                <a:cs typeface="Arial" pitchFamily="34" charset="0"/>
              </a:rPr>
              <a:t>. </a:t>
            </a:r>
            <a:r>
              <a:rPr lang="en-US" dirty="0" err="1" smtClean="0">
                <a:latin typeface="Arial" pitchFamily="34" charset="0"/>
                <a:cs typeface="Arial" pitchFamily="34" charset="0"/>
              </a:rPr>
              <a:t>Selama</a:t>
            </a:r>
            <a:r>
              <a:rPr lang="en-US" dirty="0" smtClean="0">
                <a:latin typeface="Arial" pitchFamily="34" charset="0"/>
                <a:cs typeface="Arial" pitchFamily="34" charset="0"/>
              </a:rPr>
              <a:t> </a:t>
            </a:r>
            <a:r>
              <a:rPr lang="en-US" dirty="0" err="1" smtClean="0">
                <a:latin typeface="Arial" pitchFamily="34" charset="0"/>
                <a:cs typeface="Arial" pitchFamily="34" charset="0"/>
              </a:rPr>
              <a:t>usia</a:t>
            </a:r>
            <a:r>
              <a:rPr lang="en-US" dirty="0" smtClean="0">
                <a:latin typeface="Arial" pitchFamily="34" charset="0"/>
                <a:cs typeface="Arial" pitchFamily="34" charset="0"/>
              </a:rPr>
              <a:t> </a:t>
            </a:r>
            <a:r>
              <a:rPr lang="en-US" dirty="0" err="1" smtClean="0">
                <a:latin typeface="Arial" pitchFamily="34" charset="0"/>
                <a:cs typeface="Arial" pitchFamily="34" charset="0"/>
              </a:rPr>
              <a:t>anak-anak</a:t>
            </a:r>
            <a:r>
              <a:rPr lang="en-US" dirty="0" smtClean="0">
                <a:latin typeface="Arial" pitchFamily="34" charset="0"/>
                <a:cs typeface="Arial" pitchFamily="34" charset="0"/>
              </a:rPr>
              <a:t>, </a:t>
            </a:r>
            <a:r>
              <a:rPr lang="en-US" dirty="0" err="1" smtClean="0">
                <a:latin typeface="Arial" pitchFamily="34" charset="0"/>
                <a:cs typeface="Arial" pitchFamily="34" charset="0"/>
              </a:rPr>
              <a:t>orang</a:t>
            </a:r>
            <a:r>
              <a:rPr lang="en-US" dirty="0" smtClean="0">
                <a:latin typeface="Arial" pitchFamily="34" charset="0"/>
                <a:cs typeface="Arial" pitchFamily="34" charset="0"/>
              </a:rPr>
              <a:t> </a:t>
            </a:r>
            <a:r>
              <a:rPr lang="en-US" dirty="0" err="1" smtClean="0">
                <a:latin typeface="Arial" pitchFamily="34" charset="0"/>
                <a:cs typeface="Arial" pitchFamily="34" charset="0"/>
              </a:rPr>
              <a:t>belajar</a:t>
            </a:r>
            <a:r>
              <a:rPr lang="en-US" dirty="0" smtClean="0">
                <a:latin typeface="Arial" pitchFamily="34" charset="0"/>
                <a:cs typeface="Arial" pitchFamily="34" charset="0"/>
              </a:rPr>
              <a:t> </a:t>
            </a:r>
            <a:r>
              <a:rPr lang="en-US" dirty="0" err="1" smtClean="0">
                <a:latin typeface="Arial" pitchFamily="34" charset="0"/>
                <a:cs typeface="Arial" pitchFamily="34" charset="0"/>
              </a:rPr>
              <a:t>cara</a:t>
            </a:r>
            <a:r>
              <a:rPr lang="en-US" dirty="0" smtClean="0">
                <a:latin typeface="Arial" pitchFamily="34" charset="0"/>
                <a:cs typeface="Arial" pitchFamily="34" charset="0"/>
              </a:rPr>
              <a:t> </a:t>
            </a:r>
            <a:r>
              <a:rPr lang="en-US" dirty="0" err="1" smtClean="0">
                <a:latin typeface="Arial" pitchFamily="34" charset="0"/>
                <a:cs typeface="Arial" pitchFamily="34" charset="0"/>
              </a:rPr>
              <a:t>mengelola</a:t>
            </a:r>
            <a:r>
              <a:rPr lang="en-US" dirty="0" smtClean="0">
                <a:latin typeface="Arial" pitchFamily="34" charset="0"/>
                <a:cs typeface="Arial" pitchFamily="34" charset="0"/>
              </a:rPr>
              <a:t> </a:t>
            </a:r>
            <a:r>
              <a:rPr lang="en-US" dirty="0" err="1" smtClean="0">
                <a:latin typeface="Arial" pitchFamily="34" charset="0"/>
                <a:cs typeface="Arial" pitchFamily="34" charset="0"/>
              </a:rPr>
              <a:t>perasaan</a:t>
            </a:r>
            <a:r>
              <a:rPr lang="en-US" dirty="0" smtClean="0">
                <a:latin typeface="Arial" pitchFamily="34" charset="0"/>
                <a:cs typeface="Arial" pitchFamily="34" charset="0"/>
              </a:rPr>
              <a:t> </a:t>
            </a:r>
            <a:r>
              <a:rPr lang="en-US" dirty="0" err="1" smtClean="0">
                <a:latin typeface="Arial" pitchFamily="34" charset="0"/>
                <a:cs typeface="Arial" pitchFamily="34" charset="0"/>
              </a:rPr>
              <a:t>stres</a:t>
            </a:r>
            <a:r>
              <a:rPr lang="en-US" dirty="0" smtClean="0">
                <a:latin typeface="Arial" pitchFamily="34" charset="0"/>
                <a:cs typeface="Arial" pitchFamily="34" charset="0"/>
              </a:rPr>
              <a:t> yang </a:t>
            </a:r>
            <a:r>
              <a:rPr lang="en-US" dirty="0" err="1" smtClean="0">
                <a:latin typeface="Arial" pitchFamily="34" charset="0"/>
                <a:cs typeface="Arial" pitchFamily="34" charset="0"/>
              </a:rPr>
              <a:t>datang</a:t>
            </a:r>
            <a:r>
              <a:rPr lang="en-US" dirty="0" smtClean="0">
                <a:latin typeface="Arial" pitchFamily="34" charset="0"/>
                <a:cs typeface="Arial" pitchFamily="34" charset="0"/>
              </a:rPr>
              <a:t> </a:t>
            </a:r>
            <a:r>
              <a:rPr lang="en-US" dirty="0" err="1" smtClean="0">
                <a:latin typeface="Arial" pitchFamily="34" charset="0"/>
                <a:cs typeface="Arial" pitchFamily="34" charset="0"/>
              </a:rPr>
              <a:t>dari</a:t>
            </a:r>
            <a:r>
              <a:rPr lang="en-US" dirty="0" smtClean="0">
                <a:latin typeface="Arial" pitchFamily="34" charset="0"/>
                <a:cs typeface="Arial" pitchFamily="34" charset="0"/>
              </a:rPr>
              <a:t> </a:t>
            </a:r>
            <a:r>
              <a:rPr lang="en-US" dirty="0" err="1" smtClean="0">
                <a:latin typeface="Arial" pitchFamily="34" charset="0"/>
                <a:cs typeface="Arial" pitchFamily="34" charset="0"/>
              </a:rPr>
              <a:t>banyak</a:t>
            </a:r>
            <a:r>
              <a:rPr lang="en-US" dirty="0" smtClean="0">
                <a:latin typeface="Arial" pitchFamily="34" charset="0"/>
                <a:cs typeface="Arial" pitchFamily="34" charset="0"/>
              </a:rPr>
              <a:t> </a:t>
            </a:r>
            <a:r>
              <a:rPr lang="en-US" dirty="0" err="1" smtClean="0">
                <a:latin typeface="Arial" pitchFamily="34" charset="0"/>
                <a:cs typeface="Arial" pitchFamily="34" charset="0"/>
              </a:rPr>
              <a:t>situasi</a:t>
            </a:r>
            <a:r>
              <a:rPr lang="en-US" dirty="0" smtClean="0">
                <a:latin typeface="Arial" pitchFamily="34" charset="0"/>
                <a:cs typeface="Arial" pitchFamily="34" charset="0"/>
              </a:rPr>
              <a:t> </a:t>
            </a:r>
            <a:r>
              <a:rPr lang="en-US" dirty="0" err="1" smtClean="0">
                <a:latin typeface="Arial" pitchFamily="34" charset="0"/>
                <a:cs typeface="Arial" pitchFamily="34" charset="0"/>
              </a:rPr>
              <a:t>takut</a:t>
            </a:r>
            <a:r>
              <a:rPr lang="en-US" dirty="0" smtClean="0">
                <a:latin typeface="Arial" pitchFamily="34" charset="0"/>
                <a:cs typeface="Arial" pitchFamily="34" charset="0"/>
              </a:rPr>
              <a:t> yang </a:t>
            </a:r>
            <a:r>
              <a:rPr lang="en-US" dirty="0" err="1" smtClean="0">
                <a:latin typeface="Arial" pitchFamily="34" charset="0"/>
                <a:cs typeface="Arial" pitchFamily="34" charset="0"/>
              </a:rPr>
              <a:t>dialaminya</a:t>
            </a:r>
            <a:r>
              <a:rPr lang="en-US" dirty="0" smtClean="0">
                <a:latin typeface="Arial" pitchFamily="34" charset="0"/>
                <a:cs typeface="Arial" pitchFamily="34" charset="0"/>
              </a:rPr>
              <a:t> (</a:t>
            </a:r>
            <a:r>
              <a:rPr lang="en-US" dirty="0" err="1" smtClean="0">
                <a:latin typeface="Arial" pitchFamily="34" charset="0"/>
                <a:cs typeface="Arial" pitchFamily="34" charset="0"/>
              </a:rPr>
              <a:t>Sarafino</a:t>
            </a:r>
            <a:r>
              <a:rPr lang="en-US" dirty="0" smtClean="0">
                <a:latin typeface="Arial" pitchFamily="34" charset="0"/>
                <a:cs typeface="Arial" pitchFamily="34" charset="0"/>
              </a:rPr>
              <a:t>, 1986).</a:t>
            </a:r>
          </a:p>
          <a:p>
            <a:r>
              <a:rPr lang="en-US" dirty="0" err="1" smtClean="0">
                <a:latin typeface="Arial" pitchFamily="34" charset="0"/>
                <a:cs typeface="Arial" pitchFamily="34" charset="0"/>
              </a:rPr>
              <a:t>Pengalaman</a:t>
            </a:r>
            <a:r>
              <a:rPr lang="en-US" dirty="0" smtClean="0">
                <a:latin typeface="Arial" pitchFamily="34" charset="0"/>
                <a:cs typeface="Arial" pitchFamily="34" charset="0"/>
              </a:rPr>
              <a:t> </a:t>
            </a:r>
            <a:r>
              <a:rPr lang="en-US" dirty="0" err="1" smtClean="0">
                <a:latin typeface="Arial" pitchFamily="34" charset="0"/>
                <a:cs typeface="Arial" pitchFamily="34" charset="0"/>
              </a:rPr>
              <a:t>anak</a:t>
            </a:r>
            <a:r>
              <a:rPr lang="en-US" dirty="0" smtClean="0">
                <a:latin typeface="Arial" pitchFamily="34" charset="0"/>
                <a:cs typeface="Arial" pitchFamily="34" charset="0"/>
              </a:rPr>
              <a:t> </a:t>
            </a:r>
            <a:r>
              <a:rPr lang="en-US" dirty="0" err="1" smtClean="0">
                <a:latin typeface="Arial" pitchFamily="34" charset="0"/>
                <a:cs typeface="Arial" pitchFamily="34" charset="0"/>
              </a:rPr>
              <a:t>mendengar</a:t>
            </a:r>
            <a:r>
              <a:rPr lang="en-US" dirty="0" smtClean="0">
                <a:latin typeface="Arial" pitchFamily="34" charset="0"/>
                <a:cs typeface="Arial" pitchFamily="34" charset="0"/>
              </a:rPr>
              <a:t> </a:t>
            </a:r>
            <a:r>
              <a:rPr lang="en-US" dirty="0" err="1" smtClean="0">
                <a:latin typeface="Arial" pitchFamily="34" charset="0"/>
                <a:cs typeface="Arial" pitchFamily="34" charset="0"/>
              </a:rPr>
              <a:t>pesawat</a:t>
            </a:r>
            <a:r>
              <a:rPr lang="en-US" dirty="0" smtClean="0">
                <a:latin typeface="Arial" pitchFamily="34" charset="0"/>
                <a:cs typeface="Arial" pitchFamily="34" charset="0"/>
              </a:rPr>
              <a:t> </a:t>
            </a:r>
            <a:r>
              <a:rPr lang="en-US" dirty="0" err="1" smtClean="0">
                <a:latin typeface="Arial" pitchFamily="34" charset="0"/>
                <a:cs typeface="Arial" pitchFamily="34" charset="0"/>
              </a:rPr>
              <a:t>terbang</a:t>
            </a:r>
            <a:r>
              <a:rPr lang="en-US" dirty="0" smtClean="0">
                <a:latin typeface="Arial" pitchFamily="34" charset="0"/>
                <a:cs typeface="Arial" pitchFamily="34" charset="0"/>
              </a:rPr>
              <a:t> </a:t>
            </a:r>
            <a:r>
              <a:rPr lang="en-US" dirty="0" err="1" smtClean="0">
                <a:latin typeface="Arial" pitchFamily="34" charset="0"/>
                <a:cs typeface="Arial" pitchFamily="34" charset="0"/>
              </a:rPr>
              <a:t>rendah</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suara</a:t>
            </a:r>
            <a:r>
              <a:rPr lang="en-US" dirty="0" smtClean="0">
                <a:latin typeface="Arial" pitchFamily="34" charset="0"/>
                <a:cs typeface="Arial" pitchFamily="34" charset="0"/>
              </a:rPr>
              <a:t> </a:t>
            </a:r>
            <a:r>
              <a:rPr lang="en-US" dirty="0" err="1" smtClean="0">
                <a:latin typeface="Arial" pitchFamily="34" charset="0"/>
                <a:cs typeface="Arial" pitchFamily="34" charset="0"/>
              </a:rPr>
              <a:t>petir</a:t>
            </a:r>
            <a:r>
              <a:rPr lang="en-US" dirty="0" smtClean="0">
                <a:latin typeface="Arial" pitchFamily="34" charset="0"/>
                <a:cs typeface="Arial" pitchFamily="34" charset="0"/>
              </a:rPr>
              <a:t>. D</a:t>
            </a:r>
            <a:r>
              <a:rPr lang="id-ID" dirty="0" smtClean="0">
                <a:latin typeface="Arial" pitchFamily="34" charset="0"/>
                <a:cs typeface="Arial" pitchFamily="34" charset="0"/>
              </a:rPr>
              <a:t>alam langkah terakhir kemajuan</a:t>
            </a:r>
            <a:r>
              <a:rPr lang="en-US" dirty="0" smtClean="0">
                <a:latin typeface="Arial" pitchFamily="34" charset="0"/>
                <a:cs typeface="Arial" pitchFamily="34" charset="0"/>
              </a:rPr>
              <a:t>,</a:t>
            </a:r>
            <a:r>
              <a:rPr lang="id-ID" dirty="0" smtClean="0">
                <a:latin typeface="Arial" pitchFamily="34" charset="0"/>
                <a:cs typeface="Arial" pitchFamily="34" charset="0"/>
              </a:rPr>
              <a:t> dia menunjukkan bangga telah menguasai ketakutannya</a:t>
            </a:r>
            <a:r>
              <a:rPr lang="en-US" dirty="0" smtClean="0">
                <a:latin typeface="Arial" pitchFamily="34" charset="0"/>
                <a:cs typeface="Arial" pitchFamily="34" charset="0"/>
              </a:rPr>
              <a:t> (Murphy, L. 1974)</a:t>
            </a:r>
            <a:r>
              <a:rPr lang="id-ID" dirty="0" smtClean="0">
                <a:latin typeface="Arial" pitchFamily="34" charset="0"/>
                <a:cs typeface="Arial" pitchFamily="34" charset="0"/>
              </a:rPr>
              <a: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Skills &amp; Strategies </a:t>
            </a:r>
            <a:r>
              <a:rPr lang="en-US" dirty="0" smtClean="0">
                <a:latin typeface="Arial" pitchFamily="34" charset="0"/>
                <a:cs typeface="Arial" pitchFamily="34" charset="0"/>
              </a:rPr>
              <a:t>Coping</a:t>
            </a:r>
            <a:r>
              <a:rPr lang="id-ID" dirty="0" smtClean="0">
                <a:latin typeface="Arial" pitchFamily="34" charset="0"/>
                <a:cs typeface="Arial" pitchFamily="34" charset="0"/>
              </a:rPr>
              <a:t> . . .</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2071678"/>
            <a:ext cx="8229600" cy="4054485"/>
          </a:xfrm>
        </p:spPr>
        <p:txBody>
          <a:bodyPr>
            <a:normAutofit/>
          </a:bodyPr>
          <a:lstStyle/>
          <a:p>
            <a:r>
              <a:rPr lang="en-US" sz="2800" dirty="0" smtClean="0">
                <a:latin typeface="Arial" pitchFamily="34" charset="0"/>
                <a:cs typeface="Arial" pitchFamily="34" charset="0"/>
              </a:rPr>
              <a:t>Accepting Responsibility(EFC), </a:t>
            </a:r>
            <a:r>
              <a:rPr lang="en-US" sz="2800" dirty="0" err="1" smtClean="0">
                <a:latin typeface="Arial" pitchFamily="34" charset="0"/>
                <a:cs typeface="Arial" pitchFamily="34" charset="0"/>
              </a:rPr>
              <a:t>berusaha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mengakui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peran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dirinya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dalam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permasalahan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mencoba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menyelesaikannya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dengan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benar</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Positive Reappraisal(EFC), </a:t>
            </a:r>
            <a:r>
              <a:rPr lang="en-US" sz="2800" dirty="0" err="1" smtClean="0">
                <a:latin typeface="Arial" pitchFamily="34" charset="0"/>
                <a:cs typeface="Arial" pitchFamily="34" charset="0"/>
              </a:rPr>
              <a:t>berusaha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menciptakan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makna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positif</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dari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situasi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perkembangan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seseorang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Mis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berdoa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taat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beribadah</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latin typeface="Arial" pitchFamily="34" charset="0"/>
                <a:cs typeface="Arial" pitchFamily="34" charset="0"/>
              </a:rPr>
              <a:t>Management Stress</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638800"/>
          </a:xfrm>
        </p:spPr>
        <p:txBody>
          <a:bodyPr>
            <a:normAutofit lnSpcReduction="10000"/>
          </a:bodyPr>
          <a:lstStyle/>
          <a:p>
            <a:r>
              <a:rPr lang="en-US" dirty="0" smtClean="0">
                <a:latin typeface="Arial" pitchFamily="34" charset="0"/>
                <a:cs typeface="Arial" pitchFamily="34" charset="0"/>
              </a:rPr>
              <a:t>Medication</a:t>
            </a:r>
          </a:p>
          <a:p>
            <a:r>
              <a:rPr lang="en-US" dirty="0" err="1" smtClean="0">
                <a:latin typeface="Arial" pitchFamily="34" charset="0"/>
                <a:cs typeface="Arial" pitchFamily="34" charset="0"/>
              </a:rPr>
              <a:t>Terapi</a:t>
            </a:r>
            <a:r>
              <a:rPr lang="en-US" dirty="0" smtClean="0">
                <a:latin typeface="Arial" pitchFamily="34" charset="0"/>
                <a:cs typeface="Arial" pitchFamily="34" charset="0"/>
              </a:rPr>
              <a:t> </a:t>
            </a:r>
            <a:r>
              <a:rPr lang="en-US" dirty="0" err="1" smtClean="0">
                <a:latin typeface="Arial" pitchFamily="34" charset="0"/>
                <a:cs typeface="Arial" pitchFamily="34" charset="0"/>
              </a:rPr>
              <a:t>Perilaku</a:t>
            </a:r>
            <a:r>
              <a:rPr lang="en-US" dirty="0" smtClean="0">
                <a:latin typeface="Arial" pitchFamily="34" charset="0"/>
                <a:cs typeface="Arial" pitchFamily="34" charset="0"/>
              </a:rPr>
              <a:t> </a:t>
            </a:r>
          </a:p>
          <a:p>
            <a:pPr lvl="1"/>
            <a:r>
              <a:rPr lang="en-US" dirty="0" smtClean="0">
                <a:latin typeface="Arial" pitchFamily="34" charset="0"/>
                <a:cs typeface="Arial" pitchFamily="34" charset="0"/>
              </a:rPr>
              <a:t>Relaxation</a:t>
            </a:r>
          </a:p>
          <a:p>
            <a:pPr lvl="1"/>
            <a:r>
              <a:rPr lang="en-US" dirty="0" smtClean="0">
                <a:latin typeface="Arial" pitchFamily="34" charset="0"/>
                <a:cs typeface="Arial" pitchFamily="34" charset="0"/>
              </a:rPr>
              <a:t>Systematic Desensitization</a:t>
            </a:r>
          </a:p>
          <a:p>
            <a:pPr lvl="1"/>
            <a:r>
              <a:rPr lang="en-US" dirty="0" smtClean="0">
                <a:latin typeface="Arial" pitchFamily="34" charset="0"/>
                <a:cs typeface="Arial" pitchFamily="34" charset="0"/>
              </a:rPr>
              <a:t>Biofeedback</a:t>
            </a:r>
          </a:p>
          <a:p>
            <a:pPr lvl="1"/>
            <a:r>
              <a:rPr lang="en-US" dirty="0" smtClean="0">
                <a:latin typeface="Arial" pitchFamily="34" charset="0"/>
                <a:cs typeface="Arial" pitchFamily="34" charset="0"/>
              </a:rPr>
              <a:t>Modeling</a:t>
            </a:r>
          </a:p>
          <a:p>
            <a:r>
              <a:rPr lang="en-US" dirty="0" err="1" smtClean="0">
                <a:latin typeface="Arial" pitchFamily="34" charset="0"/>
                <a:cs typeface="Arial" pitchFamily="34" charset="0"/>
              </a:rPr>
              <a:t>Pendekatan</a:t>
            </a:r>
            <a:r>
              <a:rPr lang="en-US" dirty="0" smtClean="0">
                <a:latin typeface="Arial" pitchFamily="34" charset="0"/>
                <a:cs typeface="Arial" pitchFamily="34" charset="0"/>
              </a:rPr>
              <a:t> </a:t>
            </a:r>
            <a:r>
              <a:rPr lang="en-US" dirty="0" err="1" smtClean="0">
                <a:latin typeface="Arial" pitchFamily="34" charset="0"/>
                <a:cs typeface="Arial" pitchFamily="34" charset="0"/>
              </a:rPr>
              <a:t>Proses</a:t>
            </a:r>
            <a:r>
              <a:rPr lang="en-US" dirty="0" smtClean="0">
                <a:latin typeface="Arial" pitchFamily="34" charset="0"/>
                <a:cs typeface="Arial" pitchFamily="34" charset="0"/>
              </a:rPr>
              <a:t> </a:t>
            </a:r>
            <a:r>
              <a:rPr lang="en-US" dirty="0" err="1" smtClean="0">
                <a:latin typeface="Arial" pitchFamily="34" charset="0"/>
                <a:cs typeface="Arial" pitchFamily="34" charset="0"/>
              </a:rPr>
              <a:t>Kognitif</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Cognitive Therapy</a:t>
            </a:r>
          </a:p>
          <a:p>
            <a:pPr lvl="1"/>
            <a:r>
              <a:rPr lang="en-US" dirty="0" smtClean="0">
                <a:latin typeface="Arial" pitchFamily="34" charset="0"/>
                <a:cs typeface="Arial" pitchFamily="34" charset="0"/>
              </a:rPr>
              <a:t>Rational Emotive Therapy</a:t>
            </a:r>
          </a:p>
          <a:p>
            <a:r>
              <a:rPr lang="en-US" dirty="0" smtClean="0">
                <a:latin typeface="Arial" pitchFamily="34" charset="0"/>
                <a:cs typeface="Arial" pitchFamily="34" charset="0"/>
              </a:rPr>
              <a:t>Multidimensional Approaches</a:t>
            </a:r>
          </a:p>
          <a:p>
            <a:pPr lvl="1"/>
            <a:r>
              <a:rPr lang="en-US" dirty="0" smtClean="0">
                <a:latin typeface="Arial" pitchFamily="34" charset="0"/>
                <a:cs typeface="Arial" pitchFamily="34" charset="0"/>
              </a:rPr>
              <a:t>Massage</a:t>
            </a:r>
          </a:p>
          <a:p>
            <a:pPr lvl="1"/>
            <a:r>
              <a:rPr lang="en-US" dirty="0" smtClean="0">
                <a:latin typeface="Arial" pitchFamily="34" charset="0"/>
                <a:cs typeface="Arial" pitchFamily="34" charset="0"/>
              </a:rPr>
              <a:t>Meditation</a:t>
            </a:r>
          </a:p>
          <a:p>
            <a:pPr lvl="1"/>
            <a:r>
              <a:rPr lang="en-US" dirty="0" smtClean="0">
                <a:latin typeface="Arial" pitchFamily="34" charset="0"/>
                <a:cs typeface="Arial" pitchFamily="34" charset="0"/>
              </a:rPr>
              <a:t>Hypnosis</a:t>
            </a:r>
            <a:endParaRPr lang="en-US"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fontScale="90000"/>
          </a:bodyPr>
          <a:lstStyle/>
          <a:p>
            <a:r>
              <a:rPr lang="en-US" dirty="0" smtClean="0">
                <a:latin typeface="Arial" pitchFamily="34" charset="0"/>
                <a:cs typeface="Arial" pitchFamily="34" charset="0"/>
              </a:rPr>
              <a:t>Management </a:t>
            </a:r>
            <a:r>
              <a:rPr lang="en-US" dirty="0" smtClean="0">
                <a:latin typeface="Arial" pitchFamily="34" charset="0"/>
                <a:cs typeface="Arial" pitchFamily="34" charset="0"/>
              </a:rPr>
              <a:t>Stress</a:t>
            </a:r>
            <a:r>
              <a:rPr lang="id-ID" dirty="0" smtClean="0">
                <a:latin typeface="Arial" pitchFamily="34" charset="0"/>
                <a:cs typeface="Arial" pitchFamily="34" charset="0"/>
              </a:rPr>
              <a:t> . . .</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762000"/>
            <a:ext cx="8229600" cy="5867400"/>
          </a:xfrm>
        </p:spPr>
        <p:txBody>
          <a:bodyPr>
            <a:normAutofit lnSpcReduction="10000"/>
          </a:bodyPr>
          <a:lstStyle/>
          <a:p>
            <a:r>
              <a:rPr lang="en-US" dirty="0" smtClean="0">
                <a:latin typeface="Arial" pitchFamily="34" charset="0"/>
                <a:cs typeface="Arial" pitchFamily="34" charset="0"/>
              </a:rPr>
              <a:t>Medication, </a:t>
            </a:r>
            <a:r>
              <a:rPr lang="en-US" dirty="0" err="1" smtClean="0">
                <a:latin typeface="Arial" pitchFamily="34" charset="0"/>
                <a:cs typeface="Arial" pitchFamily="34" charset="0"/>
              </a:rPr>
              <a:t>menggunakan</a:t>
            </a:r>
            <a:r>
              <a:rPr lang="en-US" dirty="0" smtClean="0">
                <a:latin typeface="Arial" pitchFamily="34" charset="0"/>
                <a:cs typeface="Arial" pitchFamily="34" charset="0"/>
              </a:rPr>
              <a:t> </a:t>
            </a:r>
            <a:r>
              <a:rPr lang="en-US" dirty="0" err="1" smtClean="0">
                <a:latin typeface="Arial" pitchFamily="34" charset="0"/>
                <a:cs typeface="Arial" pitchFamily="34" charset="0"/>
              </a:rPr>
              <a:t>obat</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mengatasi</a:t>
            </a:r>
            <a:r>
              <a:rPr lang="en-US" dirty="0" smtClean="0">
                <a:latin typeface="Arial" pitchFamily="34" charset="0"/>
                <a:cs typeface="Arial" pitchFamily="34" charset="0"/>
              </a:rPr>
              <a:t> </a:t>
            </a:r>
            <a:r>
              <a:rPr lang="en-US" dirty="0" err="1" smtClean="0">
                <a:latin typeface="Arial" pitchFamily="34" charset="0"/>
                <a:cs typeface="Arial" pitchFamily="34" charset="0"/>
              </a:rPr>
              <a:t>stres</a:t>
            </a:r>
            <a:r>
              <a:rPr lang="en-US" dirty="0" smtClean="0">
                <a:latin typeface="Arial" pitchFamily="34" charset="0"/>
                <a:cs typeface="Arial" pitchFamily="34" charset="0"/>
              </a:rPr>
              <a:t>, </a:t>
            </a:r>
            <a:r>
              <a:rPr lang="en-US" dirty="0" err="1" smtClean="0">
                <a:latin typeface="Arial" pitchFamily="34" charset="0"/>
                <a:cs typeface="Arial" pitchFamily="34" charset="0"/>
              </a:rPr>
              <a:t>spt</a:t>
            </a:r>
            <a:r>
              <a:rPr lang="en-US" dirty="0" smtClean="0">
                <a:latin typeface="Arial" pitchFamily="34" charset="0"/>
                <a:cs typeface="Arial" pitchFamily="34" charset="0"/>
              </a:rPr>
              <a:t> benzodiazepines at beta blockers.</a:t>
            </a:r>
          </a:p>
          <a:p>
            <a:r>
              <a:rPr lang="en-US" dirty="0" smtClean="0">
                <a:latin typeface="Arial" pitchFamily="34" charset="0"/>
                <a:cs typeface="Arial" pitchFamily="34" charset="0"/>
              </a:rPr>
              <a:t>Relaxation, </a:t>
            </a:r>
            <a:r>
              <a:rPr lang="en-US" dirty="0" err="1" smtClean="0">
                <a:latin typeface="Arial" pitchFamily="34" charset="0"/>
                <a:cs typeface="Arial" pitchFamily="34" charset="0"/>
              </a:rPr>
              <a:t>suatu</a:t>
            </a:r>
            <a:r>
              <a:rPr lang="en-US" dirty="0" smtClean="0">
                <a:latin typeface="Arial" pitchFamily="34" charset="0"/>
                <a:cs typeface="Arial" pitchFamily="34" charset="0"/>
              </a:rPr>
              <a:t> </a:t>
            </a:r>
            <a:r>
              <a:rPr lang="en-US" dirty="0" err="1" smtClean="0">
                <a:latin typeface="Arial" pitchFamily="34" charset="0"/>
                <a:cs typeface="Arial" pitchFamily="34" charset="0"/>
              </a:rPr>
              <a:t>teknik</a:t>
            </a:r>
            <a:r>
              <a:rPr lang="en-US" dirty="0" smtClean="0">
                <a:latin typeface="Arial" pitchFamily="34" charset="0"/>
                <a:cs typeface="Arial" pitchFamily="34" charset="0"/>
              </a:rPr>
              <a:t> yang </a:t>
            </a:r>
            <a:r>
              <a:rPr lang="en-US" dirty="0" err="1" smtClean="0">
                <a:latin typeface="Arial" pitchFamily="34" charset="0"/>
                <a:cs typeface="Arial" pitchFamily="34" charset="0"/>
              </a:rPr>
              <a:t>dapat</a:t>
            </a:r>
            <a:r>
              <a:rPr lang="en-US" dirty="0" smtClean="0">
                <a:latin typeface="Arial" pitchFamily="34" charset="0"/>
                <a:cs typeface="Arial" pitchFamily="34" charset="0"/>
              </a:rPr>
              <a:t> </a:t>
            </a:r>
            <a:r>
              <a:rPr lang="en-US" dirty="0" err="1" smtClean="0">
                <a:latin typeface="Arial" pitchFamily="34" charset="0"/>
                <a:cs typeface="Arial" pitchFamily="34" charset="0"/>
              </a:rPr>
              <a:t>mengontrol</a:t>
            </a:r>
            <a:r>
              <a:rPr lang="en-US" dirty="0" smtClean="0">
                <a:latin typeface="Arial" pitchFamily="34" charset="0"/>
                <a:cs typeface="Arial" pitchFamily="34" charset="0"/>
              </a:rPr>
              <a:t>  </a:t>
            </a:r>
            <a:r>
              <a:rPr lang="en-US" dirty="0" err="1" smtClean="0">
                <a:latin typeface="Arial" pitchFamily="34" charset="0"/>
                <a:cs typeface="Arial" pitchFamily="34" charset="0"/>
              </a:rPr>
              <a:t>perasaan</a:t>
            </a:r>
            <a:r>
              <a:rPr lang="en-US" dirty="0" smtClean="0">
                <a:latin typeface="Arial" pitchFamily="34" charset="0"/>
                <a:cs typeface="Arial" pitchFamily="34" charset="0"/>
              </a:rPr>
              <a:t> </a:t>
            </a:r>
            <a:r>
              <a:rPr lang="en-US" dirty="0" err="1" smtClean="0">
                <a:latin typeface="Arial" pitchFamily="34" charset="0"/>
                <a:cs typeface="Arial" pitchFamily="34" charset="0"/>
              </a:rPr>
              <a:t>ketegangan</a:t>
            </a:r>
            <a:r>
              <a:rPr lang="en-US" dirty="0" smtClean="0">
                <a:latin typeface="Arial" pitchFamily="34" charset="0"/>
                <a:cs typeface="Arial" pitchFamily="34" charset="0"/>
              </a:rPr>
              <a:t>, </a:t>
            </a:r>
            <a:r>
              <a:rPr lang="en-US" dirty="0" err="1" smtClean="0">
                <a:latin typeface="Arial" pitchFamily="34" charset="0"/>
                <a:cs typeface="Arial" pitchFamily="34" charset="0"/>
              </a:rPr>
              <a:t>memusatkan</a:t>
            </a:r>
            <a:r>
              <a:rPr lang="en-US" dirty="0" smtClean="0">
                <a:latin typeface="Arial" pitchFamily="34" charset="0"/>
                <a:cs typeface="Arial" pitchFamily="34" charset="0"/>
              </a:rPr>
              <a:t> </a:t>
            </a:r>
            <a:r>
              <a:rPr lang="en-US" dirty="0" err="1" smtClean="0">
                <a:latin typeface="Arial" pitchFamily="34" charset="0"/>
                <a:cs typeface="Arial" pitchFamily="34" charset="0"/>
              </a:rPr>
              <a:t>perhatian</a:t>
            </a:r>
            <a:r>
              <a:rPr lang="en-US" dirty="0" smtClean="0">
                <a:latin typeface="Arial" pitchFamily="34" charset="0"/>
                <a:cs typeface="Arial" pitchFamily="34" charset="0"/>
              </a:rPr>
              <a:t> </a:t>
            </a:r>
            <a:r>
              <a:rPr lang="en-US" dirty="0" err="1" smtClean="0">
                <a:latin typeface="Arial" pitchFamily="34" charset="0"/>
                <a:cs typeface="Arial" pitchFamily="34" charset="0"/>
              </a:rPr>
              <a:t>pada</a:t>
            </a:r>
            <a:r>
              <a:rPr lang="en-US" dirty="0" smtClean="0">
                <a:latin typeface="Arial" pitchFamily="34" charset="0"/>
                <a:cs typeface="Arial" pitchFamily="34" charset="0"/>
              </a:rPr>
              <a:t> </a:t>
            </a:r>
            <a:r>
              <a:rPr lang="en-US" dirty="0" err="1" smtClean="0">
                <a:latin typeface="Arial" pitchFamily="34" charset="0"/>
                <a:cs typeface="Arial" pitchFamily="34" charset="0"/>
              </a:rPr>
              <a:t>relaksasi</a:t>
            </a:r>
            <a:r>
              <a:rPr lang="en-US" dirty="0" smtClean="0">
                <a:latin typeface="Arial" pitchFamily="34" charset="0"/>
                <a:cs typeface="Arial" pitchFamily="34" charset="0"/>
              </a:rPr>
              <a:t> </a:t>
            </a:r>
            <a:r>
              <a:rPr lang="en-US" dirty="0" err="1" smtClean="0">
                <a:latin typeface="Arial" pitchFamily="34" charset="0"/>
                <a:cs typeface="Arial" pitchFamily="34" charset="0"/>
              </a:rPr>
              <a:t>otot-otot</a:t>
            </a:r>
            <a:r>
              <a:rPr lang="en-US" dirty="0" smtClean="0">
                <a:latin typeface="Arial" pitchFamily="34" charset="0"/>
                <a:cs typeface="Arial" pitchFamily="34" charset="0"/>
              </a:rPr>
              <a:t>.  </a:t>
            </a:r>
          </a:p>
          <a:p>
            <a:r>
              <a:rPr lang="en-US" dirty="0" smtClean="0">
                <a:latin typeface="Arial" pitchFamily="34" charset="0"/>
                <a:cs typeface="Arial" pitchFamily="34" charset="0"/>
              </a:rPr>
              <a:t>Systematic Desensitization,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mengurangi</a:t>
            </a:r>
            <a:r>
              <a:rPr lang="en-US" dirty="0" smtClean="0">
                <a:latin typeface="Arial" pitchFamily="34" charset="0"/>
                <a:cs typeface="Arial" pitchFamily="34" charset="0"/>
              </a:rPr>
              <a:t>  rasa </a:t>
            </a:r>
            <a:r>
              <a:rPr lang="en-US" dirty="0" err="1" smtClean="0">
                <a:latin typeface="Arial" pitchFamily="34" charset="0"/>
                <a:cs typeface="Arial" pitchFamily="34" charset="0"/>
              </a:rPr>
              <a:t>takut</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cemas</a:t>
            </a:r>
            <a:r>
              <a:rPr lang="en-US" dirty="0" smtClean="0">
                <a:latin typeface="Arial" pitchFamily="34" charset="0"/>
                <a:cs typeface="Arial" pitchFamily="34" charset="0"/>
              </a:rPr>
              <a:t>/ anxiety yang </a:t>
            </a:r>
            <a:r>
              <a:rPr lang="en-US" dirty="0" err="1" smtClean="0">
                <a:latin typeface="Arial" pitchFamily="34" charset="0"/>
                <a:cs typeface="Arial" pitchFamily="34" charset="0"/>
              </a:rPr>
              <a:t>dpt</a:t>
            </a:r>
            <a:r>
              <a:rPr lang="en-US" dirty="0" smtClean="0">
                <a:latin typeface="Arial" pitchFamily="34" charset="0"/>
                <a:cs typeface="Arial" pitchFamily="34" charset="0"/>
              </a:rPr>
              <a:t> </a:t>
            </a:r>
            <a:r>
              <a:rPr lang="en-US" dirty="0" err="1" smtClean="0">
                <a:latin typeface="Arial" pitchFamily="34" charset="0"/>
                <a:cs typeface="Arial" pitchFamily="34" charset="0"/>
              </a:rPr>
              <a:t>dipelajari</a:t>
            </a:r>
            <a:r>
              <a:rPr lang="en-US" dirty="0" smtClean="0">
                <a:latin typeface="Arial" pitchFamily="34" charset="0"/>
                <a:cs typeface="Arial" pitchFamily="34" charset="0"/>
              </a:rPr>
              <a:t> (class </a:t>
            </a:r>
            <a:r>
              <a:rPr lang="en-US" dirty="0" err="1" smtClean="0">
                <a:latin typeface="Arial" pitchFamily="34" charset="0"/>
                <a:cs typeface="Arial" pitchFamily="34" charset="0"/>
              </a:rPr>
              <a:t>cond</a:t>
            </a:r>
            <a:r>
              <a:rPr lang="en-US" dirty="0" smtClean="0">
                <a:latin typeface="Arial" pitchFamily="34" charset="0"/>
                <a:cs typeface="Arial" pitchFamily="34" charset="0"/>
              </a:rPr>
              <a:t>) </a:t>
            </a:r>
            <a:r>
              <a:rPr lang="en-US" dirty="0" err="1" smtClean="0">
                <a:latin typeface="Arial" pitchFamily="34" charset="0"/>
                <a:cs typeface="Arial" pitchFamily="34" charset="0"/>
              </a:rPr>
              <a:t>secara</a:t>
            </a:r>
            <a:r>
              <a:rPr lang="en-US" dirty="0" smtClean="0">
                <a:latin typeface="Arial" pitchFamily="34" charset="0"/>
                <a:cs typeface="Arial" pitchFamily="34" charset="0"/>
              </a:rPr>
              <a:t> </a:t>
            </a:r>
            <a:r>
              <a:rPr lang="en-US" dirty="0" err="1" smtClean="0">
                <a:latin typeface="Arial" pitchFamily="34" charset="0"/>
                <a:cs typeface="Arial" pitchFamily="34" charset="0"/>
              </a:rPr>
              <a:t>bertahap</a:t>
            </a:r>
            <a:r>
              <a:rPr lang="en-US" dirty="0" smtClean="0">
                <a:latin typeface="Arial" pitchFamily="34" charset="0"/>
                <a:cs typeface="Arial" pitchFamily="34" charset="0"/>
              </a:rPr>
              <a:t>. </a:t>
            </a:r>
          </a:p>
          <a:p>
            <a:r>
              <a:rPr lang="en-US" dirty="0" smtClean="0">
                <a:latin typeface="Arial" pitchFamily="34" charset="0"/>
                <a:cs typeface="Arial" pitchFamily="34" charset="0"/>
              </a:rPr>
              <a:t>Biofeedback, </a:t>
            </a:r>
            <a:r>
              <a:rPr lang="en-US" dirty="0" err="1" smtClean="0">
                <a:latin typeface="Arial" pitchFamily="34" charset="0"/>
                <a:cs typeface="Arial" pitchFamily="34" charset="0"/>
              </a:rPr>
              <a:t>suatu</a:t>
            </a:r>
            <a:r>
              <a:rPr lang="en-US" dirty="0" smtClean="0">
                <a:latin typeface="Arial" pitchFamily="34" charset="0"/>
                <a:cs typeface="Arial" pitchFamily="34" charset="0"/>
              </a:rPr>
              <a:t> </a:t>
            </a:r>
            <a:r>
              <a:rPr lang="en-US" dirty="0" err="1" smtClean="0">
                <a:latin typeface="Arial" pitchFamily="34" charset="0"/>
                <a:cs typeface="Arial" pitchFamily="34" charset="0"/>
              </a:rPr>
              <a:t>teknik</a:t>
            </a:r>
            <a:r>
              <a:rPr lang="en-US" dirty="0" smtClean="0">
                <a:latin typeface="Arial" pitchFamily="34" charset="0"/>
                <a:cs typeface="Arial" pitchFamily="34" charset="0"/>
              </a:rPr>
              <a:t> </a:t>
            </a:r>
            <a:r>
              <a:rPr lang="en-US" dirty="0" err="1" smtClean="0">
                <a:latin typeface="Arial" pitchFamily="34" charset="0"/>
                <a:cs typeface="Arial" pitchFamily="34" charset="0"/>
              </a:rPr>
              <a:t>elektromekanikal</a:t>
            </a:r>
            <a:r>
              <a:rPr lang="en-US" dirty="0" smtClean="0">
                <a:latin typeface="Arial" pitchFamily="34" charset="0"/>
                <a:cs typeface="Arial" pitchFamily="34" charset="0"/>
              </a:rPr>
              <a:t> yang </a:t>
            </a:r>
            <a:r>
              <a:rPr lang="en-US" dirty="0" err="1" smtClean="0">
                <a:latin typeface="Arial" pitchFamily="34" charset="0"/>
                <a:cs typeface="Arial" pitchFamily="34" charset="0"/>
              </a:rPr>
              <a:t>memonitor</a:t>
            </a:r>
            <a:r>
              <a:rPr lang="en-US" dirty="0" smtClean="0">
                <a:latin typeface="Arial" pitchFamily="34" charset="0"/>
                <a:cs typeface="Arial" pitchFamily="34" charset="0"/>
              </a:rPr>
              <a:t> </a:t>
            </a:r>
            <a:r>
              <a:rPr lang="en-US" dirty="0" err="1" smtClean="0">
                <a:latin typeface="Arial" pitchFamily="34" charset="0"/>
                <a:cs typeface="Arial" pitchFamily="34" charset="0"/>
              </a:rPr>
              <a:t>proses</a:t>
            </a:r>
            <a:r>
              <a:rPr lang="en-US" dirty="0" smtClean="0">
                <a:latin typeface="Arial" pitchFamily="34" charset="0"/>
                <a:cs typeface="Arial" pitchFamily="34" charset="0"/>
              </a:rPr>
              <a:t> </a:t>
            </a:r>
            <a:r>
              <a:rPr lang="en-US" dirty="0" err="1" smtClean="0">
                <a:latin typeface="Arial" pitchFamily="34" charset="0"/>
                <a:cs typeface="Arial" pitchFamily="34" charset="0"/>
              </a:rPr>
              <a:t>fisik</a:t>
            </a:r>
            <a:r>
              <a:rPr lang="en-US" dirty="0" smtClean="0">
                <a:latin typeface="Arial" pitchFamily="34" charset="0"/>
                <a:cs typeface="Arial" pitchFamily="34" charset="0"/>
              </a:rPr>
              <a:t> </a:t>
            </a:r>
            <a:r>
              <a:rPr lang="en-US" dirty="0" err="1" smtClean="0">
                <a:latin typeface="Arial" pitchFamily="34" charset="0"/>
                <a:cs typeface="Arial" pitchFamily="34" charset="0"/>
              </a:rPr>
              <a:t>seseorang</a:t>
            </a:r>
            <a:r>
              <a:rPr lang="en-US" dirty="0" smtClean="0">
                <a:latin typeface="Arial" pitchFamily="34" charset="0"/>
                <a:cs typeface="Arial" pitchFamily="34" charset="0"/>
              </a:rPr>
              <a:t>, </a:t>
            </a:r>
            <a:r>
              <a:rPr lang="en-US" dirty="0" err="1" smtClean="0">
                <a:latin typeface="Arial" pitchFamily="34" charset="0"/>
                <a:cs typeface="Arial" pitchFamily="34" charset="0"/>
              </a:rPr>
              <a:t>spt</a:t>
            </a:r>
            <a:r>
              <a:rPr lang="en-US" dirty="0" smtClean="0">
                <a:latin typeface="Arial" pitchFamily="34" charset="0"/>
                <a:cs typeface="Arial" pitchFamily="34" charset="0"/>
              </a:rPr>
              <a:t> </a:t>
            </a:r>
            <a:r>
              <a:rPr lang="en-US" dirty="0" err="1" smtClean="0">
                <a:latin typeface="Arial" pitchFamily="34" charset="0"/>
                <a:cs typeface="Arial" pitchFamily="34" charset="0"/>
              </a:rPr>
              <a:t>denyut</a:t>
            </a:r>
            <a:r>
              <a:rPr lang="en-US" dirty="0" smtClean="0">
                <a:latin typeface="Arial" pitchFamily="34" charset="0"/>
                <a:cs typeface="Arial" pitchFamily="34" charset="0"/>
              </a:rPr>
              <a:t> </a:t>
            </a:r>
            <a:r>
              <a:rPr lang="en-US" dirty="0" err="1" smtClean="0">
                <a:latin typeface="Arial" pitchFamily="34" charset="0"/>
                <a:cs typeface="Arial" pitchFamily="34" charset="0"/>
              </a:rPr>
              <a:t>jantung</a:t>
            </a:r>
            <a:r>
              <a:rPr lang="en-US" dirty="0" smtClean="0">
                <a:latin typeface="Arial" pitchFamily="34" charset="0"/>
                <a:cs typeface="Arial" pitchFamily="34" charset="0"/>
              </a:rPr>
              <a:t>, </a:t>
            </a:r>
            <a:r>
              <a:rPr lang="en-US" dirty="0" err="1" smtClean="0">
                <a:latin typeface="Arial" pitchFamily="34" charset="0"/>
                <a:cs typeface="Arial" pitchFamily="34" charset="0"/>
              </a:rPr>
              <a:t>ketegangan</a:t>
            </a:r>
            <a:r>
              <a:rPr lang="en-US" dirty="0" smtClean="0">
                <a:latin typeface="Arial" pitchFamily="34" charset="0"/>
                <a:cs typeface="Arial" pitchFamily="34" charset="0"/>
              </a:rPr>
              <a:t> </a:t>
            </a:r>
            <a:r>
              <a:rPr lang="en-US" dirty="0" err="1" smtClean="0">
                <a:latin typeface="Arial" pitchFamily="34" charset="0"/>
                <a:cs typeface="Arial" pitchFamily="34" charset="0"/>
              </a:rPr>
              <a:t>otot</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hasil</a:t>
            </a:r>
            <a:r>
              <a:rPr lang="en-US" dirty="0" smtClean="0">
                <a:latin typeface="Arial" pitchFamily="34" charset="0"/>
                <a:cs typeface="Arial" pitchFamily="34" charset="0"/>
              </a:rPr>
              <a:t> </a:t>
            </a:r>
            <a:r>
              <a:rPr lang="en-US" dirty="0" err="1" smtClean="0">
                <a:latin typeface="Arial" pitchFamily="34" charset="0"/>
                <a:cs typeface="Arial" pitchFamily="34" charset="0"/>
              </a:rPr>
              <a:t>secara</a:t>
            </a:r>
            <a:r>
              <a:rPr lang="en-US" dirty="0" smtClean="0">
                <a:latin typeface="Arial" pitchFamily="34" charset="0"/>
                <a:cs typeface="Arial" pitchFamily="34" charset="0"/>
              </a:rPr>
              <a:t> </a:t>
            </a:r>
            <a:r>
              <a:rPr lang="en-US" dirty="0" err="1" smtClean="0">
                <a:latin typeface="Arial" pitchFamily="34" charset="0"/>
                <a:cs typeface="Arial" pitchFamily="34" charset="0"/>
              </a:rPr>
              <a:t>langsung</a:t>
            </a:r>
            <a:r>
              <a:rPr lang="en-US" dirty="0" smtClean="0">
                <a:latin typeface="Arial" pitchFamily="34" charset="0"/>
                <a:cs typeface="Arial" pitchFamily="34" charset="0"/>
              </a:rPr>
              <a:t>. </a:t>
            </a:r>
          </a:p>
          <a:p>
            <a:r>
              <a:rPr lang="en-US" dirty="0" smtClean="0">
                <a:latin typeface="Arial" pitchFamily="34" charset="0"/>
                <a:cs typeface="Arial" pitchFamily="34" charset="0"/>
              </a:rPr>
              <a:t>Modeling, </a:t>
            </a:r>
            <a:r>
              <a:rPr lang="en-US" dirty="0" err="1" smtClean="0">
                <a:latin typeface="Arial" pitchFamily="34" charset="0"/>
                <a:cs typeface="Arial" pitchFamily="34" charset="0"/>
              </a:rPr>
              <a:t>belajar</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mengerjakan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mengobservasi</a:t>
            </a:r>
            <a:r>
              <a:rPr lang="en-US" dirty="0" smtClean="0">
                <a:latin typeface="Arial" pitchFamily="34" charset="0"/>
                <a:cs typeface="Arial" pitchFamily="34" charset="0"/>
              </a:rPr>
              <a:t> </a:t>
            </a:r>
            <a:r>
              <a:rPr lang="en-US" dirty="0" err="1" smtClean="0">
                <a:latin typeface="Arial" pitchFamily="34" charset="0"/>
                <a:cs typeface="Arial" pitchFamily="34" charset="0"/>
              </a:rPr>
              <a:t>langsung</a:t>
            </a:r>
            <a:r>
              <a:rPr lang="en-US" dirty="0" smtClean="0">
                <a:latin typeface="Arial" pitchFamily="34" charset="0"/>
                <a:cs typeface="Arial" pitchFamily="34" charset="0"/>
              </a:rPr>
              <a:t> </a:t>
            </a:r>
            <a:r>
              <a:rPr lang="en-US" dirty="0" err="1" smtClean="0">
                <a:latin typeface="Arial" pitchFamily="34" charset="0"/>
                <a:cs typeface="Arial" pitchFamily="34" charset="0"/>
              </a:rPr>
              <a:t>sehingga</a:t>
            </a:r>
            <a:r>
              <a:rPr lang="en-US" dirty="0" smtClean="0">
                <a:latin typeface="Arial" pitchFamily="34" charset="0"/>
                <a:cs typeface="Arial" pitchFamily="34" charset="0"/>
              </a:rPr>
              <a:t> </a:t>
            </a:r>
            <a:r>
              <a:rPr lang="en-US" dirty="0" err="1" smtClean="0">
                <a:latin typeface="Arial" pitchFamily="34" charset="0"/>
                <a:cs typeface="Arial" pitchFamily="34" charset="0"/>
              </a:rPr>
              <a:t>dapat</a:t>
            </a:r>
            <a:r>
              <a:rPr lang="en-US" dirty="0" smtClean="0">
                <a:latin typeface="Arial" pitchFamily="34" charset="0"/>
                <a:cs typeface="Arial" pitchFamily="34" charset="0"/>
              </a:rPr>
              <a:t> </a:t>
            </a:r>
            <a:r>
              <a:rPr lang="en-US" dirty="0" err="1" smtClean="0">
                <a:latin typeface="Arial" pitchFamily="34" charset="0"/>
                <a:cs typeface="Arial" pitchFamily="34" charset="0"/>
              </a:rPr>
              <a:t>mengamati</a:t>
            </a:r>
            <a:r>
              <a:rPr lang="en-US" dirty="0" smtClean="0">
                <a:latin typeface="Arial" pitchFamily="34" charset="0"/>
                <a:cs typeface="Arial" pitchFamily="34" charset="0"/>
              </a:rPr>
              <a:t> </a:t>
            </a:r>
            <a:r>
              <a:rPr lang="en-US" dirty="0" err="1" smtClean="0">
                <a:latin typeface="Arial" pitchFamily="34" charset="0"/>
                <a:cs typeface="Arial" pitchFamily="34" charset="0"/>
              </a:rPr>
              <a:t>konsekuensi</a:t>
            </a:r>
            <a:r>
              <a:rPr lang="en-US" dirty="0" smtClean="0">
                <a:latin typeface="Arial" pitchFamily="34" charset="0"/>
                <a:cs typeface="Arial" pitchFamily="34" charset="0"/>
              </a:rPr>
              <a:t> </a:t>
            </a:r>
            <a:r>
              <a:rPr lang="en-US" dirty="0" err="1" smtClean="0">
                <a:latin typeface="Arial" pitchFamily="34" charset="0"/>
                <a:cs typeface="Arial" pitchFamily="34" charset="0"/>
              </a:rPr>
              <a:t>perilaku</a:t>
            </a:r>
            <a:r>
              <a:rPr lang="en-US" dirty="0" smtClean="0">
                <a:latin typeface="Arial" pitchFamily="34" charset="0"/>
                <a:cs typeface="Arial" pitchFamily="34" charset="0"/>
              </a:rPr>
              <a:t> </a:t>
            </a:r>
            <a:r>
              <a:rPr lang="en-US" dirty="0" err="1" smtClean="0">
                <a:latin typeface="Arial" pitchFamily="34" charset="0"/>
                <a:cs typeface="Arial" pitchFamily="34" charset="0"/>
              </a:rPr>
              <a:t>seorang</a:t>
            </a:r>
            <a:r>
              <a:rPr lang="en-US" dirty="0" smtClean="0">
                <a:latin typeface="Arial" pitchFamily="34" charset="0"/>
                <a:cs typeface="Arial" pitchFamily="34" charset="0"/>
              </a:rPr>
              <a:t> model. </a:t>
            </a:r>
          </a:p>
          <a:p>
            <a:pPr>
              <a:buNone/>
            </a:pP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smtClean="0">
                <a:latin typeface="Arial" pitchFamily="34" charset="0"/>
                <a:cs typeface="Arial" pitchFamily="34" charset="0"/>
              </a:rPr>
              <a:t>Management </a:t>
            </a:r>
            <a:r>
              <a:rPr lang="en-US" dirty="0" smtClean="0">
                <a:latin typeface="Arial" pitchFamily="34" charset="0"/>
                <a:cs typeface="Arial" pitchFamily="34" charset="0"/>
              </a:rPr>
              <a:t>Stress</a:t>
            </a:r>
            <a:r>
              <a:rPr lang="id-ID" dirty="0" smtClean="0">
                <a:latin typeface="Arial" pitchFamily="34" charset="0"/>
                <a:cs typeface="Arial" pitchFamily="34" charset="0"/>
              </a:rPr>
              <a:t> . . .</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914400"/>
            <a:ext cx="8229600" cy="5943600"/>
          </a:xfrm>
        </p:spPr>
        <p:txBody>
          <a:bodyPr>
            <a:normAutofit fontScale="92500" lnSpcReduction="20000"/>
          </a:bodyPr>
          <a:lstStyle/>
          <a:p>
            <a:r>
              <a:rPr lang="en-US" dirty="0" smtClean="0">
                <a:latin typeface="Arial" pitchFamily="34" charset="0"/>
                <a:cs typeface="Arial" pitchFamily="34" charset="0"/>
              </a:rPr>
              <a:t>Cognitive Therapy, </a:t>
            </a:r>
            <a:r>
              <a:rPr lang="en-US" dirty="0" err="1" smtClean="0">
                <a:latin typeface="Arial" pitchFamily="34" charset="0"/>
                <a:cs typeface="Arial" pitchFamily="34" charset="0"/>
              </a:rPr>
              <a:t>merubah</a:t>
            </a:r>
            <a:r>
              <a:rPr lang="en-US" dirty="0" smtClean="0">
                <a:latin typeface="Arial" pitchFamily="34" charset="0"/>
                <a:cs typeface="Arial" pitchFamily="34" charset="0"/>
              </a:rPr>
              <a:t> </a:t>
            </a:r>
            <a:r>
              <a:rPr lang="en-US" dirty="0" err="1" smtClean="0">
                <a:latin typeface="Arial" pitchFamily="34" charset="0"/>
                <a:cs typeface="Arial" pitchFamily="34" charset="0"/>
              </a:rPr>
              <a:t>perilaku</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pola</a:t>
            </a:r>
            <a:r>
              <a:rPr lang="en-US" dirty="0" smtClean="0">
                <a:latin typeface="Arial" pitchFamily="34" charset="0"/>
                <a:cs typeface="Arial" pitchFamily="34" charset="0"/>
              </a:rPr>
              <a:t> </a:t>
            </a:r>
            <a:r>
              <a:rPr lang="en-US" dirty="0" err="1" smtClean="0">
                <a:latin typeface="Arial" pitchFamily="34" charset="0"/>
                <a:cs typeface="Arial" pitchFamily="34" charset="0"/>
              </a:rPr>
              <a:t>pikir</a:t>
            </a:r>
            <a:r>
              <a:rPr lang="en-US" dirty="0" smtClean="0">
                <a:latin typeface="Arial" pitchFamily="34" charset="0"/>
                <a:cs typeface="Arial" pitchFamily="34" charset="0"/>
              </a:rPr>
              <a:t> </a:t>
            </a:r>
            <a:r>
              <a:rPr lang="en-US" dirty="0" err="1" smtClean="0">
                <a:latin typeface="Arial" pitchFamily="34" charset="0"/>
                <a:cs typeface="Arial" pitchFamily="34" charset="0"/>
              </a:rPr>
              <a:t>seseorang</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membantu</a:t>
            </a:r>
            <a:r>
              <a:rPr lang="en-US" dirty="0" smtClean="0">
                <a:latin typeface="Arial" pitchFamily="34" charset="0"/>
                <a:cs typeface="Arial" pitchFamily="34" charset="0"/>
              </a:rPr>
              <a:t> </a:t>
            </a:r>
            <a:r>
              <a:rPr lang="en-US" dirty="0" err="1" smtClean="0">
                <a:latin typeface="Arial" pitchFamily="34" charset="0"/>
                <a:cs typeface="Arial" pitchFamily="34" charset="0"/>
              </a:rPr>
              <a:t>mengatasi</a:t>
            </a:r>
            <a:r>
              <a:rPr lang="en-US" dirty="0" smtClean="0">
                <a:latin typeface="Arial" pitchFamily="34" charset="0"/>
                <a:cs typeface="Arial" pitchFamily="34" charset="0"/>
              </a:rPr>
              <a:t> </a:t>
            </a:r>
            <a:r>
              <a:rPr lang="en-US" dirty="0" err="1" smtClean="0">
                <a:latin typeface="Arial" pitchFamily="34" charset="0"/>
                <a:cs typeface="Arial" pitchFamily="34" charset="0"/>
              </a:rPr>
              <a:t>stres</a:t>
            </a:r>
            <a:r>
              <a:rPr lang="en-US" dirty="0" smtClean="0">
                <a:latin typeface="Arial" pitchFamily="34" charset="0"/>
                <a:cs typeface="Arial" pitchFamily="34" charset="0"/>
              </a:rPr>
              <a:t> yang </a:t>
            </a:r>
            <a:r>
              <a:rPr lang="en-US" dirty="0" err="1" smtClean="0">
                <a:latin typeface="Arial" pitchFamily="34" charset="0"/>
                <a:cs typeface="Arial" pitchFamily="34" charset="0"/>
              </a:rPr>
              <a:t>dialaminya</a:t>
            </a:r>
            <a:r>
              <a:rPr lang="en-US" dirty="0" smtClean="0">
                <a:latin typeface="Arial" pitchFamily="34" charset="0"/>
                <a:cs typeface="Arial" pitchFamily="34" charset="0"/>
              </a:rPr>
              <a:t>, </a:t>
            </a:r>
            <a:r>
              <a:rPr lang="en-US" dirty="0" err="1" smtClean="0">
                <a:latin typeface="Arial" pitchFamily="34" charset="0"/>
                <a:cs typeface="Arial" pitchFamily="34" charset="0"/>
              </a:rPr>
              <a:t>karena</a:t>
            </a:r>
            <a:r>
              <a:rPr lang="en-US" dirty="0" smtClean="0">
                <a:latin typeface="Arial" pitchFamily="34" charset="0"/>
                <a:cs typeface="Arial" pitchFamily="34" charset="0"/>
              </a:rPr>
              <a:t> </a:t>
            </a:r>
            <a:r>
              <a:rPr lang="en-US" dirty="0" err="1" smtClean="0">
                <a:latin typeface="Arial" pitchFamily="34" charset="0"/>
                <a:cs typeface="Arial" pitchFamily="34" charset="0"/>
              </a:rPr>
              <a:t>stres</a:t>
            </a:r>
            <a:r>
              <a:rPr lang="en-US" dirty="0" smtClean="0">
                <a:latin typeface="Arial" pitchFamily="34" charset="0"/>
                <a:cs typeface="Arial" pitchFamily="34" charset="0"/>
              </a:rPr>
              <a:t> </a:t>
            </a:r>
            <a:r>
              <a:rPr lang="en-US" dirty="0" err="1" smtClean="0">
                <a:latin typeface="Arial" pitchFamily="34" charset="0"/>
                <a:cs typeface="Arial" pitchFamily="34" charset="0"/>
              </a:rPr>
              <a:t>merupakan</a:t>
            </a:r>
            <a:r>
              <a:rPr lang="en-US" dirty="0" smtClean="0">
                <a:latin typeface="Arial" pitchFamily="34" charset="0"/>
                <a:cs typeface="Arial" pitchFamily="34" charset="0"/>
              </a:rPr>
              <a:t> </a:t>
            </a:r>
            <a:r>
              <a:rPr lang="en-US" dirty="0" err="1" smtClean="0">
                <a:latin typeface="Arial" pitchFamily="34" charset="0"/>
                <a:cs typeface="Arial" pitchFamily="34" charset="0"/>
              </a:rPr>
              <a:t>hasil</a:t>
            </a:r>
            <a:r>
              <a:rPr lang="en-US" dirty="0" smtClean="0">
                <a:latin typeface="Arial" pitchFamily="34" charset="0"/>
                <a:cs typeface="Arial" pitchFamily="34" charset="0"/>
              </a:rPr>
              <a:t> </a:t>
            </a:r>
            <a:r>
              <a:rPr lang="en-US" dirty="0" err="1" smtClean="0">
                <a:latin typeface="Arial" pitchFamily="34" charset="0"/>
                <a:cs typeface="Arial" pitchFamily="34" charset="0"/>
              </a:rPr>
              <a:t>dari</a:t>
            </a:r>
            <a:r>
              <a:rPr lang="en-US" dirty="0" smtClean="0">
                <a:latin typeface="Arial" pitchFamily="34" charset="0"/>
                <a:cs typeface="Arial" pitchFamily="34" charset="0"/>
              </a:rPr>
              <a:t> </a:t>
            </a:r>
            <a:r>
              <a:rPr lang="en-US" dirty="0" err="1" smtClean="0">
                <a:latin typeface="Arial" pitchFamily="34" charset="0"/>
                <a:cs typeface="Arial" pitchFamily="34" charset="0"/>
              </a:rPr>
              <a:t>penilaian</a:t>
            </a:r>
            <a:r>
              <a:rPr lang="en-US" dirty="0" smtClean="0">
                <a:latin typeface="Arial" pitchFamily="34" charset="0"/>
                <a:cs typeface="Arial" pitchFamily="34" charset="0"/>
              </a:rPr>
              <a:t> </a:t>
            </a:r>
            <a:r>
              <a:rPr lang="en-US" dirty="0" err="1" smtClean="0">
                <a:latin typeface="Arial" pitchFamily="34" charset="0"/>
                <a:cs typeface="Arial" pitchFamily="34" charset="0"/>
              </a:rPr>
              <a:t>kognitif</a:t>
            </a:r>
            <a:r>
              <a:rPr lang="en-US" dirty="0" smtClean="0">
                <a:latin typeface="Arial" pitchFamily="34" charset="0"/>
                <a:cs typeface="Arial" pitchFamily="34" charset="0"/>
              </a:rPr>
              <a:t> yang </a:t>
            </a:r>
            <a:r>
              <a:rPr lang="en-US" dirty="0" err="1" smtClean="0">
                <a:latin typeface="Arial" pitchFamily="34" charset="0"/>
                <a:cs typeface="Arial" pitchFamily="34" charset="0"/>
              </a:rPr>
              <a:t>sering</a:t>
            </a:r>
            <a:r>
              <a:rPr lang="en-US" dirty="0" smtClean="0">
                <a:latin typeface="Arial" pitchFamily="34" charset="0"/>
                <a:cs typeface="Arial" pitchFamily="34" charset="0"/>
              </a:rPr>
              <a:t> </a:t>
            </a:r>
            <a:r>
              <a:rPr lang="en-US" dirty="0" err="1" smtClean="0">
                <a:latin typeface="Arial" pitchFamily="34" charset="0"/>
                <a:cs typeface="Arial" pitchFamily="34" charset="0"/>
              </a:rPr>
              <a:t>didasarkan</a:t>
            </a:r>
            <a:r>
              <a:rPr lang="en-US" dirty="0" smtClean="0">
                <a:latin typeface="Arial" pitchFamily="34" charset="0"/>
                <a:cs typeface="Arial" pitchFamily="34" charset="0"/>
              </a:rPr>
              <a:t> </a:t>
            </a:r>
            <a:r>
              <a:rPr lang="en-US" dirty="0" err="1" smtClean="0">
                <a:latin typeface="Arial" pitchFamily="34" charset="0"/>
                <a:cs typeface="Arial" pitchFamily="34" charset="0"/>
              </a:rPr>
              <a:t>pada</a:t>
            </a:r>
            <a:r>
              <a:rPr lang="en-US" dirty="0" smtClean="0">
                <a:latin typeface="Arial" pitchFamily="34" charset="0"/>
                <a:cs typeface="Arial" pitchFamily="34" charset="0"/>
              </a:rPr>
              <a:t> </a:t>
            </a:r>
            <a:r>
              <a:rPr lang="en-US" dirty="0" err="1" smtClean="0">
                <a:latin typeface="Arial" pitchFamily="34" charset="0"/>
                <a:cs typeface="Arial" pitchFamily="34" charset="0"/>
              </a:rPr>
              <a:t>kurangnya</a:t>
            </a:r>
            <a:r>
              <a:rPr lang="en-US" dirty="0" smtClean="0">
                <a:latin typeface="Arial" pitchFamily="34" charset="0"/>
                <a:cs typeface="Arial" pitchFamily="34" charset="0"/>
              </a:rPr>
              <a:t> </a:t>
            </a:r>
            <a:r>
              <a:rPr lang="en-US" dirty="0" err="1" smtClean="0">
                <a:latin typeface="Arial" pitchFamily="34" charset="0"/>
                <a:cs typeface="Arial" pitchFamily="34" charset="0"/>
              </a:rPr>
              <a:t>informasi</a:t>
            </a:r>
            <a:r>
              <a:rPr lang="en-US" dirty="0" smtClean="0">
                <a:latin typeface="Arial" pitchFamily="34" charset="0"/>
                <a:cs typeface="Arial" pitchFamily="34" charset="0"/>
              </a:rPr>
              <a:t>, </a:t>
            </a:r>
            <a:r>
              <a:rPr lang="en-US" dirty="0" err="1" smtClean="0">
                <a:latin typeface="Arial" pitchFamily="34" charset="0"/>
                <a:cs typeface="Arial" pitchFamily="34" charset="0"/>
              </a:rPr>
              <a:t>mispersepsi</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keyakinan</a:t>
            </a:r>
            <a:r>
              <a:rPr lang="en-US" dirty="0" smtClean="0">
                <a:latin typeface="Arial" pitchFamily="34" charset="0"/>
                <a:cs typeface="Arial" pitchFamily="34" charset="0"/>
              </a:rPr>
              <a:t> </a:t>
            </a:r>
            <a:r>
              <a:rPr lang="en-US" dirty="0" err="1" smtClean="0">
                <a:latin typeface="Arial" pitchFamily="34" charset="0"/>
                <a:cs typeface="Arial" pitchFamily="34" charset="0"/>
              </a:rPr>
              <a:t>irrasional</a:t>
            </a:r>
            <a:r>
              <a:rPr lang="en-US" dirty="0" smtClean="0">
                <a:latin typeface="Arial" pitchFamily="34" charset="0"/>
                <a:cs typeface="Arial" pitchFamily="34" charset="0"/>
              </a:rPr>
              <a:t>.</a:t>
            </a:r>
          </a:p>
          <a:p>
            <a:r>
              <a:rPr lang="en-US" dirty="0" smtClean="0">
                <a:latin typeface="Arial" pitchFamily="34" charset="0"/>
                <a:cs typeface="Arial" pitchFamily="34" charset="0"/>
              </a:rPr>
              <a:t>Rational Emotive Therapy, </a:t>
            </a:r>
            <a:r>
              <a:rPr lang="en-US" dirty="0" err="1" smtClean="0">
                <a:latin typeface="Arial" pitchFamily="34" charset="0"/>
                <a:cs typeface="Arial" pitchFamily="34" charset="0"/>
              </a:rPr>
              <a:t>cara</a:t>
            </a:r>
            <a:r>
              <a:rPr lang="en-US" dirty="0" smtClean="0">
                <a:latin typeface="Arial" pitchFamily="34" charset="0"/>
                <a:cs typeface="Arial" pitchFamily="34" charset="0"/>
              </a:rPr>
              <a:t> </a:t>
            </a:r>
            <a:r>
              <a:rPr lang="en-US" dirty="0" err="1" smtClean="0">
                <a:latin typeface="Arial" pitchFamily="34" charset="0"/>
                <a:cs typeface="Arial" pitchFamily="34" charset="0"/>
              </a:rPr>
              <a:t>berpikir</a:t>
            </a:r>
            <a:r>
              <a:rPr lang="en-US" dirty="0" smtClean="0">
                <a:latin typeface="Arial" pitchFamily="34" charset="0"/>
                <a:cs typeface="Arial" pitchFamily="34" charset="0"/>
              </a:rPr>
              <a:t> </a:t>
            </a:r>
            <a:r>
              <a:rPr lang="en-US" dirty="0" err="1" smtClean="0">
                <a:latin typeface="Arial" pitchFamily="34" charset="0"/>
                <a:cs typeface="Arial" pitchFamily="34" charset="0"/>
              </a:rPr>
              <a:t>mempengaruhi</a:t>
            </a:r>
            <a:r>
              <a:rPr lang="en-US" dirty="0" smtClean="0">
                <a:latin typeface="Arial" pitchFamily="34" charset="0"/>
                <a:cs typeface="Arial" pitchFamily="34" charset="0"/>
              </a:rPr>
              <a:t> </a:t>
            </a:r>
            <a:r>
              <a:rPr lang="en-US" dirty="0" err="1" smtClean="0">
                <a:latin typeface="Arial" pitchFamily="34" charset="0"/>
                <a:cs typeface="Arial" pitchFamily="34" charset="0"/>
              </a:rPr>
              <a:t>proses</a:t>
            </a:r>
            <a:r>
              <a:rPr lang="en-US" dirty="0" smtClean="0">
                <a:latin typeface="Arial" pitchFamily="34" charset="0"/>
                <a:cs typeface="Arial" pitchFamily="34" charset="0"/>
              </a:rPr>
              <a:t> </a:t>
            </a:r>
            <a:r>
              <a:rPr lang="en-US" dirty="0" err="1" smtClean="0">
                <a:latin typeface="Arial" pitchFamily="34" charset="0"/>
                <a:cs typeface="Arial" pitchFamily="34" charset="0"/>
              </a:rPr>
              <a:t>penilaian</a:t>
            </a:r>
            <a:r>
              <a:rPr lang="en-US" dirty="0" smtClean="0">
                <a:latin typeface="Arial" pitchFamily="34" charset="0"/>
                <a:cs typeface="Arial" pitchFamily="34" charset="0"/>
              </a:rPr>
              <a:t> </a:t>
            </a:r>
            <a:r>
              <a:rPr lang="en-US" dirty="0" err="1" smtClean="0">
                <a:latin typeface="Arial" pitchFamily="34" charset="0"/>
                <a:cs typeface="Arial" pitchFamily="34" charset="0"/>
              </a:rPr>
              <a:t>stres</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meningkatkan</a:t>
            </a:r>
            <a:r>
              <a:rPr lang="en-US" dirty="0" smtClean="0">
                <a:latin typeface="Arial" pitchFamily="34" charset="0"/>
                <a:cs typeface="Arial" pitchFamily="34" charset="0"/>
              </a:rPr>
              <a:t>  </a:t>
            </a:r>
            <a:r>
              <a:rPr lang="en-US" dirty="0" err="1" smtClean="0">
                <a:latin typeface="Arial" pitchFamily="34" charset="0"/>
                <a:cs typeface="Arial" pitchFamily="34" charset="0"/>
              </a:rPr>
              <a:t>penilaian</a:t>
            </a:r>
            <a:r>
              <a:rPr lang="en-US" dirty="0" smtClean="0">
                <a:latin typeface="Arial" pitchFamily="34" charset="0"/>
                <a:cs typeface="Arial" pitchFamily="34" charset="0"/>
              </a:rPr>
              <a:t>  </a:t>
            </a:r>
            <a:r>
              <a:rPr lang="en-US" dirty="0" err="1" smtClean="0">
                <a:latin typeface="Arial" pitchFamily="34" charset="0"/>
                <a:cs typeface="Arial" pitchFamily="34" charset="0"/>
              </a:rPr>
              <a:t>ancaman</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risiko</a:t>
            </a:r>
            <a:r>
              <a:rPr lang="en-US" dirty="0" smtClean="0">
                <a:latin typeface="Arial" pitchFamily="34" charset="0"/>
                <a:cs typeface="Arial" pitchFamily="34" charset="0"/>
              </a:rPr>
              <a:t>. </a:t>
            </a:r>
            <a:r>
              <a:rPr lang="en-US" dirty="0" err="1" smtClean="0">
                <a:latin typeface="Arial" pitchFamily="34" charset="0"/>
                <a:cs typeface="Arial" pitchFamily="34" charset="0"/>
              </a:rPr>
              <a:t>Stres</a:t>
            </a:r>
            <a:r>
              <a:rPr lang="en-US" dirty="0" smtClean="0">
                <a:latin typeface="Arial" pitchFamily="34" charset="0"/>
                <a:cs typeface="Arial" pitchFamily="34" charset="0"/>
              </a:rPr>
              <a:t> </a:t>
            </a:r>
            <a:r>
              <a:rPr lang="en-US" dirty="0" err="1" smtClean="0">
                <a:latin typeface="Arial" pitchFamily="34" charset="0"/>
                <a:cs typeface="Arial" pitchFamily="34" charset="0"/>
              </a:rPr>
              <a:t>sering</a:t>
            </a:r>
            <a:r>
              <a:rPr lang="en-US" dirty="0" smtClean="0">
                <a:latin typeface="Arial" pitchFamily="34" charset="0"/>
                <a:cs typeface="Arial" pitchFamily="34" charset="0"/>
              </a:rPr>
              <a:t> </a:t>
            </a:r>
            <a:r>
              <a:rPr lang="en-US" dirty="0" err="1" smtClean="0">
                <a:latin typeface="Arial" pitchFamily="34" charset="0"/>
                <a:cs typeface="Arial" pitchFamily="34" charset="0"/>
              </a:rPr>
              <a:t>muncul</a:t>
            </a:r>
            <a:r>
              <a:rPr lang="en-US" dirty="0" smtClean="0">
                <a:latin typeface="Arial" pitchFamily="34" charset="0"/>
                <a:cs typeface="Arial" pitchFamily="34" charset="0"/>
              </a:rPr>
              <a:t> </a:t>
            </a:r>
            <a:r>
              <a:rPr lang="en-US" dirty="0" err="1" smtClean="0">
                <a:latin typeface="Arial" pitchFamily="34" charset="0"/>
                <a:cs typeface="Arial" pitchFamily="34" charset="0"/>
              </a:rPr>
              <a:t>dari</a:t>
            </a:r>
            <a:r>
              <a:rPr lang="en-US" dirty="0" smtClean="0">
                <a:latin typeface="Arial" pitchFamily="34" charset="0"/>
                <a:cs typeface="Arial" pitchFamily="34" charset="0"/>
              </a:rPr>
              <a:t> </a:t>
            </a:r>
            <a:r>
              <a:rPr lang="en-US" dirty="0" err="1" smtClean="0">
                <a:latin typeface="Arial" pitchFamily="34" charset="0"/>
                <a:cs typeface="Arial" pitchFamily="34" charset="0"/>
              </a:rPr>
              <a:t>cara</a:t>
            </a:r>
            <a:r>
              <a:rPr lang="en-US" dirty="0" smtClean="0">
                <a:latin typeface="Arial" pitchFamily="34" charset="0"/>
                <a:cs typeface="Arial" pitchFamily="34" charset="0"/>
              </a:rPr>
              <a:t> </a:t>
            </a:r>
            <a:r>
              <a:rPr lang="en-US" dirty="0" err="1" smtClean="0">
                <a:latin typeface="Arial" pitchFamily="34" charset="0"/>
                <a:cs typeface="Arial" pitchFamily="34" charset="0"/>
              </a:rPr>
              <a:t>berpikir</a:t>
            </a:r>
            <a:r>
              <a:rPr lang="en-US" dirty="0" smtClean="0">
                <a:latin typeface="Arial" pitchFamily="34" charset="0"/>
                <a:cs typeface="Arial" pitchFamily="34" charset="0"/>
              </a:rPr>
              <a:t> yang </a:t>
            </a:r>
            <a:r>
              <a:rPr lang="en-US" dirty="0" err="1" smtClean="0">
                <a:latin typeface="Arial" pitchFamily="34" charset="0"/>
                <a:cs typeface="Arial" pitchFamily="34" charset="0"/>
              </a:rPr>
              <a:t>salah</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irrasional</a:t>
            </a:r>
            <a:r>
              <a:rPr lang="en-US" dirty="0" smtClean="0">
                <a:latin typeface="Arial" pitchFamily="34" charset="0"/>
                <a:cs typeface="Arial" pitchFamily="34" charset="0"/>
              </a:rPr>
              <a:t>. (Activating, Belief, Consequences, Ellis, 1987).</a:t>
            </a:r>
          </a:p>
          <a:p>
            <a:r>
              <a:rPr lang="en-US" dirty="0" smtClean="0">
                <a:latin typeface="Arial" pitchFamily="34" charset="0"/>
                <a:cs typeface="Arial" pitchFamily="34" charset="0"/>
              </a:rPr>
              <a:t>Massage,  </a:t>
            </a:r>
            <a:r>
              <a:rPr lang="en-US" dirty="0" err="1" smtClean="0">
                <a:latin typeface="Arial" pitchFamily="34" charset="0"/>
                <a:cs typeface="Arial" pitchFamily="34" charset="0"/>
              </a:rPr>
              <a:t>memiliki</a:t>
            </a:r>
            <a:r>
              <a:rPr lang="en-US" dirty="0" smtClean="0">
                <a:latin typeface="Arial" pitchFamily="34" charset="0"/>
                <a:cs typeface="Arial" pitchFamily="34" charset="0"/>
              </a:rPr>
              <a:t> </a:t>
            </a:r>
            <a:r>
              <a:rPr lang="en-US" dirty="0" err="1" smtClean="0">
                <a:latin typeface="Arial" pitchFamily="34" charset="0"/>
                <a:cs typeface="Arial" pitchFamily="34" charset="0"/>
              </a:rPr>
              <a:t>beberapa</a:t>
            </a:r>
            <a:r>
              <a:rPr lang="en-US" dirty="0" smtClean="0">
                <a:latin typeface="Arial" pitchFamily="34" charset="0"/>
                <a:cs typeface="Arial" pitchFamily="34" charset="0"/>
              </a:rPr>
              <a:t> </a:t>
            </a:r>
            <a:r>
              <a:rPr lang="en-US" dirty="0" err="1" smtClean="0">
                <a:latin typeface="Arial" pitchFamily="34" charset="0"/>
                <a:cs typeface="Arial" pitchFamily="34" charset="0"/>
              </a:rPr>
              <a:t>bentuk</a:t>
            </a:r>
            <a:r>
              <a:rPr lang="en-US" dirty="0" smtClean="0">
                <a:latin typeface="Arial" pitchFamily="34" charset="0"/>
                <a:cs typeface="Arial" pitchFamily="34" charset="0"/>
              </a:rPr>
              <a:t> </a:t>
            </a:r>
            <a:r>
              <a:rPr lang="en-US" dirty="0" err="1" smtClean="0">
                <a:latin typeface="Arial" pitchFamily="34" charset="0"/>
                <a:cs typeface="Arial" pitchFamily="34" charset="0"/>
              </a:rPr>
              <a:t>taraf</a:t>
            </a:r>
            <a:r>
              <a:rPr lang="en-US" dirty="0" smtClean="0">
                <a:latin typeface="Arial" pitchFamily="34" charset="0"/>
                <a:cs typeface="Arial" pitchFamily="34" charset="0"/>
              </a:rPr>
              <a:t> </a:t>
            </a:r>
            <a:r>
              <a:rPr lang="en-US" dirty="0" err="1" smtClean="0">
                <a:latin typeface="Arial" pitchFamily="34" charset="0"/>
                <a:cs typeface="Arial" pitchFamily="34" charset="0"/>
              </a:rPr>
              <a:t>aplikasi</a:t>
            </a:r>
            <a:r>
              <a:rPr lang="en-US" dirty="0" smtClean="0">
                <a:latin typeface="Arial" pitchFamily="34" charset="0"/>
                <a:cs typeface="Arial" pitchFamily="34" charset="0"/>
              </a:rPr>
              <a:t> </a:t>
            </a:r>
            <a:r>
              <a:rPr lang="en-US" dirty="0" err="1" smtClean="0">
                <a:latin typeface="Arial" pitchFamily="34" charset="0"/>
                <a:cs typeface="Arial" pitchFamily="34" charset="0"/>
              </a:rPr>
              <a:t>tekanan</a:t>
            </a:r>
            <a:r>
              <a:rPr lang="en-US" dirty="0" smtClean="0">
                <a:latin typeface="Arial" pitchFamily="34" charset="0"/>
                <a:cs typeface="Arial" pitchFamily="34" charset="0"/>
              </a:rPr>
              <a:t>. </a:t>
            </a:r>
          </a:p>
          <a:p>
            <a:r>
              <a:rPr lang="en-US" dirty="0" smtClean="0">
                <a:latin typeface="Arial" pitchFamily="34" charset="0"/>
                <a:cs typeface="Arial" pitchFamily="34" charset="0"/>
              </a:rPr>
              <a:t>Meditation – Yoga, </a:t>
            </a:r>
            <a:r>
              <a:rPr lang="en-US" dirty="0" err="1" smtClean="0">
                <a:latin typeface="Arial" pitchFamily="34" charset="0"/>
                <a:cs typeface="Arial" pitchFamily="34" charset="0"/>
              </a:rPr>
              <a:t>melengkapi</a:t>
            </a:r>
            <a:r>
              <a:rPr lang="en-US" dirty="0" smtClean="0">
                <a:latin typeface="Arial" pitchFamily="34" charset="0"/>
                <a:cs typeface="Arial" pitchFamily="34" charset="0"/>
              </a:rPr>
              <a:t> </a:t>
            </a:r>
            <a:r>
              <a:rPr lang="en-US" dirty="0" err="1" smtClean="0">
                <a:latin typeface="Arial" pitchFamily="34" charset="0"/>
                <a:cs typeface="Arial" pitchFamily="34" charset="0"/>
              </a:rPr>
              <a:t>kesehatan</a:t>
            </a:r>
            <a:r>
              <a:rPr lang="en-US" dirty="0" smtClean="0">
                <a:latin typeface="Arial" pitchFamily="34" charset="0"/>
                <a:cs typeface="Arial" pitchFamily="34" charset="0"/>
              </a:rPr>
              <a:t> </a:t>
            </a:r>
            <a:r>
              <a:rPr lang="en-US" dirty="0" err="1" smtClean="0">
                <a:latin typeface="Arial" pitchFamily="34" charset="0"/>
                <a:cs typeface="Arial" pitchFamily="34" charset="0"/>
              </a:rPr>
              <a:t>fisik</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mental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mengurangi</a:t>
            </a:r>
            <a:r>
              <a:rPr lang="en-US" dirty="0" smtClean="0">
                <a:latin typeface="Arial" pitchFamily="34" charset="0"/>
                <a:cs typeface="Arial" pitchFamily="34" charset="0"/>
              </a:rPr>
              <a:t> </a:t>
            </a:r>
            <a:r>
              <a:rPr lang="en-US" dirty="0" err="1" smtClean="0">
                <a:latin typeface="Arial" pitchFamily="34" charset="0"/>
                <a:cs typeface="Arial" pitchFamily="34" charset="0"/>
              </a:rPr>
              <a:t>stres</a:t>
            </a:r>
            <a:r>
              <a:rPr lang="en-US" dirty="0" smtClean="0">
                <a:latin typeface="Arial" pitchFamily="34" charset="0"/>
                <a:cs typeface="Arial" pitchFamily="34" charset="0"/>
              </a:rPr>
              <a:t>. </a:t>
            </a:r>
          </a:p>
          <a:p>
            <a:r>
              <a:rPr lang="en-US" dirty="0" smtClean="0">
                <a:latin typeface="Arial" pitchFamily="34" charset="0"/>
                <a:cs typeface="Arial" pitchFamily="34" charset="0"/>
              </a:rPr>
              <a:t>Hypnosis, </a:t>
            </a:r>
            <a:r>
              <a:rPr lang="en-US" dirty="0" err="1" smtClean="0">
                <a:latin typeface="Arial" pitchFamily="34" charset="0"/>
                <a:cs typeface="Arial" pitchFamily="34" charset="0"/>
              </a:rPr>
              <a:t>dimulai</a:t>
            </a:r>
            <a:r>
              <a:rPr lang="en-US" dirty="0" smtClean="0">
                <a:latin typeface="Arial" pitchFamily="34" charset="0"/>
                <a:cs typeface="Arial" pitchFamily="34" charset="0"/>
              </a:rPr>
              <a:t> </a:t>
            </a:r>
            <a:r>
              <a:rPr lang="en-US" dirty="0" err="1" smtClean="0">
                <a:latin typeface="Arial" pitchFamily="34" charset="0"/>
                <a:cs typeface="Arial" pitchFamily="34" charset="0"/>
              </a:rPr>
              <a:t>oleh</a:t>
            </a:r>
            <a:r>
              <a:rPr lang="en-US" dirty="0" smtClean="0">
                <a:latin typeface="Arial" pitchFamily="34" charset="0"/>
                <a:cs typeface="Arial" pitchFamily="34" charset="0"/>
              </a:rPr>
              <a:t> Mesmer </a:t>
            </a:r>
            <a:r>
              <a:rPr lang="en-US" dirty="0" err="1" smtClean="0">
                <a:latin typeface="Arial" pitchFamily="34" charset="0"/>
                <a:cs typeface="Arial" pitchFamily="34" charset="0"/>
              </a:rPr>
              <a:t>abad</a:t>
            </a:r>
            <a:r>
              <a:rPr lang="en-US" dirty="0" smtClean="0">
                <a:latin typeface="Arial" pitchFamily="34" charset="0"/>
                <a:cs typeface="Arial" pitchFamily="34" charset="0"/>
              </a:rPr>
              <a:t> 18, </a:t>
            </a:r>
            <a:r>
              <a:rPr lang="en-US" dirty="0" err="1" smtClean="0">
                <a:latin typeface="Arial" pitchFamily="34" charset="0"/>
                <a:cs typeface="Arial" pitchFamily="34" charset="0"/>
              </a:rPr>
              <a:t>dapat</a:t>
            </a:r>
            <a:r>
              <a:rPr lang="en-US" dirty="0" smtClean="0">
                <a:latin typeface="Arial" pitchFamily="34" charset="0"/>
                <a:cs typeface="Arial" pitchFamily="34" charset="0"/>
              </a:rPr>
              <a:t> </a:t>
            </a:r>
            <a:r>
              <a:rPr lang="en-US" dirty="0" err="1" smtClean="0">
                <a:latin typeface="Arial" pitchFamily="34" charset="0"/>
                <a:cs typeface="Arial" pitchFamily="34" charset="0"/>
              </a:rPr>
              <a:t>merubah</a:t>
            </a:r>
            <a:r>
              <a:rPr lang="en-US" dirty="0" smtClean="0">
                <a:latin typeface="Arial" pitchFamily="34" charset="0"/>
                <a:cs typeface="Arial" pitchFamily="34" charset="0"/>
              </a:rPr>
              <a:t> </a:t>
            </a:r>
            <a:r>
              <a:rPr lang="en-US" dirty="0" err="1" smtClean="0">
                <a:latin typeface="Arial" pitchFamily="34" charset="0"/>
                <a:cs typeface="Arial" pitchFamily="34" charset="0"/>
              </a:rPr>
              <a:t>tahap</a:t>
            </a:r>
            <a:r>
              <a:rPr lang="en-US" dirty="0" smtClean="0">
                <a:latin typeface="Arial" pitchFamily="34" charset="0"/>
                <a:cs typeface="Arial" pitchFamily="34" charset="0"/>
              </a:rPr>
              <a:t> </a:t>
            </a:r>
            <a:r>
              <a:rPr lang="en-US" dirty="0" err="1" smtClean="0">
                <a:latin typeface="Arial" pitchFamily="34" charset="0"/>
                <a:cs typeface="Arial" pitchFamily="34" charset="0"/>
              </a:rPr>
              <a:t>kesadaran</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teknik</a:t>
            </a:r>
            <a:r>
              <a:rPr lang="en-US" dirty="0" smtClean="0">
                <a:latin typeface="Arial" pitchFamily="34" charset="0"/>
                <a:cs typeface="Arial" pitchFamily="34" charset="0"/>
              </a:rPr>
              <a:t> </a:t>
            </a:r>
            <a:r>
              <a:rPr lang="en-US" dirty="0" err="1" smtClean="0">
                <a:latin typeface="Arial" pitchFamily="34" charset="0"/>
                <a:cs typeface="Arial" pitchFamily="34" charset="0"/>
              </a:rPr>
              <a:t>sugesti</a:t>
            </a:r>
            <a:r>
              <a:rPr lang="en-US" dirty="0" smtClean="0">
                <a:latin typeface="Arial" pitchFamily="34" charset="0"/>
                <a:cs typeface="Arial" pitchFamily="34" charset="0"/>
              </a:rPr>
              <a:t> yang </a:t>
            </a:r>
            <a:r>
              <a:rPr lang="en-US" dirty="0" err="1" smtClean="0">
                <a:latin typeface="Arial" pitchFamily="34" charset="0"/>
                <a:cs typeface="Arial" pitchFamily="34" charset="0"/>
              </a:rPr>
              <a:t>merubah</a:t>
            </a:r>
            <a:r>
              <a:rPr lang="en-US" dirty="0" smtClean="0">
                <a:latin typeface="Arial" pitchFamily="34" charset="0"/>
                <a:cs typeface="Arial" pitchFamily="34" charset="0"/>
              </a:rPr>
              <a:t> </a:t>
            </a:r>
            <a:r>
              <a:rPr lang="en-US" dirty="0" err="1" smtClean="0">
                <a:latin typeface="Arial" pitchFamily="34" charset="0"/>
                <a:cs typeface="Arial" pitchFamily="34" charset="0"/>
              </a:rPr>
              <a:t>persepsi</a:t>
            </a:r>
            <a:r>
              <a:rPr lang="en-US" dirty="0" smtClean="0">
                <a:latin typeface="Arial" pitchFamily="34" charset="0"/>
                <a:cs typeface="Arial" pitchFamily="34" charset="0"/>
              </a:rPr>
              <a:t>, </a:t>
            </a:r>
            <a:r>
              <a:rPr lang="en-US" dirty="0" err="1" smtClean="0">
                <a:latin typeface="Arial" pitchFamily="34" charset="0"/>
                <a:cs typeface="Arial" pitchFamily="34" charset="0"/>
              </a:rPr>
              <a:t>memori</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perilaku</a:t>
            </a:r>
            <a:r>
              <a:rPr lang="en-US" dirty="0" smtClean="0">
                <a:latin typeface="Arial" pitchFamily="34" charset="0"/>
                <a:cs typeface="Arial" pitchFamily="34" charset="0"/>
              </a:rPr>
              <a:t> (</a:t>
            </a:r>
            <a:r>
              <a:rPr lang="en-US" dirty="0" err="1" smtClean="0">
                <a:latin typeface="Arial" pitchFamily="34" charset="0"/>
                <a:cs typeface="Arial" pitchFamily="34" charset="0"/>
              </a:rPr>
              <a:t>Orne</a:t>
            </a:r>
            <a:r>
              <a:rPr lang="en-US" dirty="0" smtClean="0">
                <a:latin typeface="Arial" pitchFamily="34" charset="0"/>
                <a:cs typeface="Arial" pitchFamily="34" charset="0"/>
              </a:rPr>
              <a:t>, 1989). </a:t>
            </a:r>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r>
              <a:rPr lang="en-US" dirty="0" smtClean="0">
                <a:latin typeface="Arial" pitchFamily="34" charset="0"/>
                <a:cs typeface="Arial" pitchFamily="34" charset="0"/>
              </a:rPr>
              <a:t>Coping </a:t>
            </a:r>
            <a:r>
              <a:rPr lang="id-ID" dirty="0" smtClean="0">
                <a:latin typeface="Arial" pitchFamily="34" charset="0"/>
                <a:cs typeface="Arial" pitchFamily="34" charset="0"/>
              </a:rPr>
              <a:t>. . . </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500174"/>
            <a:ext cx="8229600" cy="4824426"/>
          </a:xfrm>
        </p:spPr>
        <p:txBody>
          <a:bodyPr>
            <a:noAutofit/>
          </a:bodyPr>
          <a:lstStyle/>
          <a:p>
            <a:r>
              <a:rPr lang="en-US" sz="2000" dirty="0" err="1" smtClean="0">
                <a:latin typeface="Arial" pitchFamily="34" charset="0"/>
                <a:cs typeface="Arial" pitchFamily="34" charset="0"/>
              </a:rPr>
              <a:t>Ketegangan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fisik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emosional</a:t>
            </a:r>
            <a:r>
              <a:rPr lang="en-US" sz="2000" dirty="0" smtClean="0">
                <a:latin typeface="Arial" pitchFamily="34" charset="0"/>
                <a:cs typeface="Arial" pitchFamily="34" charset="0"/>
              </a:rPr>
              <a:t> yang </a:t>
            </a:r>
            <a:r>
              <a:rPr lang="en-US" sz="2000" dirty="0" err="1" smtClean="0">
                <a:latin typeface="Arial" pitchFamily="34" charset="0"/>
                <a:cs typeface="Arial" pitchFamily="34" charset="0"/>
              </a:rPr>
              <a:t>menyertai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stres</a:t>
            </a:r>
            <a:r>
              <a:rPr lang="en-US" sz="2000" dirty="0" smtClean="0">
                <a:latin typeface="Arial" pitchFamily="34" charset="0"/>
                <a:cs typeface="Arial" pitchFamily="34" charset="0"/>
              </a:rPr>
              <a:t> yang </a:t>
            </a:r>
            <a:r>
              <a:rPr lang="en-US" sz="2000" dirty="0" err="1" smtClean="0">
                <a:latin typeface="Arial" pitchFamily="34" charset="0"/>
                <a:cs typeface="Arial" pitchFamily="34" charset="0"/>
              </a:rPr>
              <a:t>tidak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menyenangkan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memotivasi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seseorang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melakukan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usaha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untuk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mengurangi</a:t>
            </a:r>
            <a:r>
              <a:rPr lang="en-US" sz="2000" dirty="0" smtClean="0">
                <a:latin typeface="Arial" pitchFamily="34" charset="0"/>
                <a:cs typeface="Arial" pitchFamily="34" charset="0"/>
              </a:rPr>
              <a:t> stress. </a:t>
            </a:r>
          </a:p>
          <a:p>
            <a:r>
              <a:rPr lang="en-US" sz="2000" dirty="0" err="1" smtClean="0">
                <a:latin typeface="Arial" pitchFamily="34" charset="0"/>
                <a:cs typeface="Arial" pitchFamily="34" charset="0"/>
              </a:rPr>
              <a:t>Sumber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atau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penyebab</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ketegangan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stress </a:t>
            </a:r>
            <a:r>
              <a:rPr lang="en-US" sz="2000" dirty="0" err="1" smtClean="0">
                <a:latin typeface="Arial" pitchFamily="34" charset="0"/>
                <a:cs typeface="Arial" pitchFamily="34" charset="0"/>
              </a:rPr>
              <a:t>berasal</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lingkungan</a:t>
            </a:r>
            <a:r>
              <a:rPr lang="en-US" sz="2000" dirty="0" smtClean="0">
                <a:latin typeface="Arial" pitchFamily="34" charset="0"/>
                <a:cs typeface="Arial" pitchFamily="34" charset="0"/>
              </a:rPr>
              <a:t>. </a:t>
            </a:r>
          </a:p>
          <a:p>
            <a:r>
              <a:rPr lang="en-US" sz="2000" dirty="0" err="1" smtClean="0">
                <a:latin typeface="Arial" pitchFamily="34" charset="0"/>
                <a:cs typeface="Arial" pitchFamily="34" charset="0"/>
              </a:rPr>
              <a:t>Transaksi</a:t>
            </a:r>
            <a:r>
              <a:rPr lang="en-US" sz="2000" dirty="0" smtClean="0">
                <a:latin typeface="Arial" pitchFamily="34" charset="0"/>
                <a:cs typeface="Arial" pitchFamily="34" charset="0"/>
              </a:rPr>
              <a:t> stress yang </a:t>
            </a:r>
            <a:r>
              <a:rPr lang="en-US" sz="2000" dirty="0" err="1" smtClean="0">
                <a:latin typeface="Arial" pitchFamily="34" charset="0"/>
                <a:cs typeface="Arial" pitchFamily="34" charset="0"/>
              </a:rPr>
              <a:t>merupakan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proses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interaksi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penyesuaian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terus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menerus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antara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individu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lingkungan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mencakup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proses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penilaian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kognitif</a:t>
            </a:r>
            <a:r>
              <a:rPr lang="en-US" sz="2000" dirty="0" smtClean="0">
                <a:latin typeface="Arial" pitchFamily="34" charset="0"/>
                <a:cs typeface="Arial" pitchFamily="34" charset="0"/>
              </a:rPr>
              <a:t> (Cohen &amp; Lazarus; Lazarus; Lazarus &amp; </a:t>
            </a:r>
            <a:r>
              <a:rPr lang="en-US" sz="2000" dirty="0" err="1" smtClean="0">
                <a:latin typeface="Arial" pitchFamily="34" charset="0"/>
                <a:cs typeface="Arial" pitchFamily="34" charset="0"/>
              </a:rPr>
              <a:t>Folkman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dikutip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dalam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Sarafino</a:t>
            </a:r>
            <a:r>
              <a:rPr lang="en-US" sz="2000" dirty="0" smtClean="0">
                <a:latin typeface="Arial" pitchFamily="34" charset="0"/>
                <a:cs typeface="Arial" pitchFamily="34" charset="0"/>
              </a:rPr>
              <a:t>, 2002). </a:t>
            </a:r>
          </a:p>
          <a:p>
            <a:r>
              <a:rPr lang="en-US" sz="2000" dirty="0" err="1" smtClean="0">
                <a:latin typeface="Arial" pitchFamily="34" charset="0"/>
                <a:cs typeface="Arial" pitchFamily="34" charset="0"/>
              </a:rPr>
              <a:t>Dalam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penilaian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kognitif</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selain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menilai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tuntutan</a:t>
            </a:r>
            <a:r>
              <a:rPr lang="en-US" sz="2000" dirty="0" smtClean="0">
                <a:latin typeface="Arial" pitchFamily="34" charset="0"/>
                <a:cs typeface="Arial" pitchFamily="34" charset="0"/>
              </a:rPr>
              <a:t> yang </a:t>
            </a:r>
            <a:r>
              <a:rPr lang="en-US" sz="2000" dirty="0" err="1" smtClean="0">
                <a:latin typeface="Arial" pitchFamily="34" charset="0"/>
                <a:cs typeface="Arial" pitchFamily="34" charset="0"/>
              </a:rPr>
              <a:t>mengancam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kesejahteraan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fisik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psikis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juga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menilai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sumber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daya</a:t>
            </a:r>
            <a:r>
              <a:rPr lang="en-US" sz="2000" dirty="0" smtClean="0">
                <a:latin typeface="Arial" pitchFamily="34" charset="0"/>
                <a:cs typeface="Arial" pitchFamily="34" charset="0"/>
              </a:rPr>
              <a:t> yang </a:t>
            </a:r>
            <a:r>
              <a:rPr lang="en-US" sz="2000" dirty="0" err="1" smtClean="0">
                <a:latin typeface="Arial" pitchFamily="34" charset="0"/>
                <a:cs typeface="Arial" pitchFamily="34" charset="0"/>
              </a:rPr>
              <a:t>digunakan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menghadapi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tuntutan</a:t>
            </a:r>
            <a:r>
              <a:rPr lang="en-US" sz="2000" dirty="0" smtClean="0">
                <a:latin typeface="Arial" pitchFamily="34" charset="0"/>
                <a:cs typeface="Arial" pitchFamily="34" charset="0"/>
              </a:rPr>
              <a:t>. </a:t>
            </a:r>
          </a:p>
          <a:p>
            <a:r>
              <a:rPr lang="en-US" sz="2000" i="1" dirty="0" smtClean="0">
                <a:latin typeface="Arial" pitchFamily="34" charset="0"/>
                <a:cs typeface="Arial" pitchFamily="34" charset="0"/>
              </a:rPr>
              <a:t>Coping </a:t>
            </a:r>
            <a:r>
              <a:rPr lang="en-US" sz="2000" dirty="0" err="1" smtClean="0">
                <a:latin typeface="Arial" pitchFamily="34" charset="0"/>
                <a:cs typeface="Arial" pitchFamily="34" charset="0"/>
              </a:rPr>
              <a:t>merupakan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proses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mengelola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perbedaan</a:t>
            </a:r>
            <a:r>
              <a:rPr lang="en-US" sz="2000" dirty="0" smtClean="0">
                <a:latin typeface="Arial" pitchFamily="34" charset="0"/>
                <a:cs typeface="Arial" pitchFamily="34" charset="0"/>
              </a:rPr>
              <a:t> yang </a:t>
            </a:r>
            <a:r>
              <a:rPr lang="en-US" sz="2000" dirty="0" err="1" smtClean="0">
                <a:latin typeface="Arial" pitchFamily="34" charset="0"/>
                <a:cs typeface="Arial" pitchFamily="34" charset="0"/>
              </a:rPr>
              <a:t>diamati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antara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tuntutan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sumber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daya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menilai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situasi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stres</a:t>
            </a:r>
            <a:r>
              <a:rPr lang="en-US" sz="2000" dirty="0" smtClean="0">
                <a:latin typeface="Arial" pitchFamily="34" charset="0"/>
                <a:cs typeface="Arial" pitchFamily="34" charset="0"/>
              </a:rPr>
              <a:t> (Lazarus; Lazarus &amp; </a:t>
            </a:r>
            <a:r>
              <a:rPr lang="en-US" sz="2000" dirty="0" err="1" smtClean="0">
                <a:latin typeface="Arial" pitchFamily="34" charset="0"/>
                <a:cs typeface="Arial" pitchFamily="34" charset="0"/>
              </a:rPr>
              <a:t>Folkman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dikutip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dalam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Sarafino</a:t>
            </a:r>
            <a:r>
              <a:rPr lang="en-US" sz="2000" dirty="0" smtClean="0">
                <a:latin typeface="Arial" pitchFamily="34" charset="0"/>
                <a:cs typeface="Arial" pitchFamily="34" charset="0"/>
              </a:rPr>
              <a:t>, 2002).</a:t>
            </a:r>
          </a:p>
          <a:p>
            <a:endParaRPr lang="en-US" sz="20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pitchFamily="34" charset="0"/>
                <a:cs typeface="Arial" pitchFamily="34" charset="0"/>
              </a:rPr>
              <a:t>Santrock</a:t>
            </a:r>
            <a:r>
              <a:rPr lang="en-US" dirty="0" smtClean="0">
                <a:latin typeface="Arial" pitchFamily="34" charset="0"/>
                <a:cs typeface="Arial" pitchFamily="34" charset="0"/>
              </a:rPr>
              <a:t>, 2003</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i="1" dirty="0" smtClean="0">
                <a:latin typeface="Arial" pitchFamily="34" charset="0"/>
                <a:cs typeface="Arial" pitchFamily="34" charset="0"/>
              </a:rPr>
              <a:t>Coping</a:t>
            </a:r>
            <a:r>
              <a:rPr lang="en-US" dirty="0" smtClean="0">
                <a:latin typeface="Arial" pitchFamily="34" charset="0"/>
                <a:cs typeface="Arial" pitchFamily="34" charset="0"/>
              </a:rPr>
              <a:t> </a:t>
            </a:r>
            <a:r>
              <a:rPr lang="en-US" dirty="0" err="1" smtClean="0">
                <a:latin typeface="Arial" pitchFamily="34" charset="0"/>
                <a:cs typeface="Arial" pitchFamily="34" charset="0"/>
              </a:rPr>
              <a:t>meliputi</a:t>
            </a:r>
            <a:r>
              <a:rPr lang="en-US" dirty="0" smtClean="0">
                <a:latin typeface="Arial" pitchFamily="34" charset="0"/>
                <a:cs typeface="Arial" pitchFamily="34" charset="0"/>
              </a:rPr>
              <a:t> p</a:t>
            </a:r>
            <a:r>
              <a:rPr lang="id-ID" dirty="0" smtClean="0">
                <a:latin typeface="Arial" pitchFamily="34" charset="0"/>
                <a:cs typeface="Arial" pitchFamily="34" charset="0"/>
              </a:rPr>
              <a:t>engelola</a:t>
            </a:r>
            <a:r>
              <a:rPr lang="en-US" dirty="0" smtClean="0">
                <a:latin typeface="Arial" pitchFamily="34" charset="0"/>
                <a:cs typeface="Arial" pitchFamily="34" charset="0"/>
              </a:rPr>
              <a:t>an</a:t>
            </a:r>
            <a:r>
              <a:rPr lang="id-ID" dirty="0" smtClean="0">
                <a:latin typeface="Arial" pitchFamily="34" charset="0"/>
                <a:cs typeface="Arial" pitchFamily="34" charset="0"/>
              </a:rPr>
              <a:t> keadaan berat, pe</a:t>
            </a:r>
            <a:r>
              <a:rPr lang="en-US" dirty="0" smtClean="0">
                <a:latin typeface="Arial" pitchFamily="34" charset="0"/>
                <a:cs typeface="Arial" pitchFamily="34" charset="0"/>
              </a:rPr>
              <a:t>r</a:t>
            </a:r>
            <a:r>
              <a:rPr lang="id-ID" dirty="0" smtClean="0">
                <a:latin typeface="Arial" pitchFamily="34" charset="0"/>
                <a:cs typeface="Arial" pitchFamily="34" charset="0"/>
              </a:rPr>
              <a:t>lua</a:t>
            </a:r>
            <a:r>
              <a:rPr lang="en-US" dirty="0" smtClean="0">
                <a:latin typeface="Arial" pitchFamily="34" charset="0"/>
                <a:cs typeface="Arial" pitchFamily="34" charset="0"/>
              </a:rPr>
              <a:t>s</a:t>
            </a:r>
            <a:r>
              <a:rPr lang="id-ID" dirty="0" smtClean="0">
                <a:latin typeface="Arial" pitchFamily="34" charset="0"/>
                <a:cs typeface="Arial" pitchFamily="34" charset="0"/>
              </a:rPr>
              <a:t>an upaya untuk me</a:t>
            </a:r>
            <a:r>
              <a:rPr lang="en-US" dirty="0" err="1" smtClean="0">
                <a:latin typeface="Arial" pitchFamily="34" charset="0"/>
                <a:cs typeface="Arial" pitchFamily="34" charset="0"/>
              </a:rPr>
              <a:t>nyelesaikan</a:t>
            </a:r>
            <a:r>
              <a:rPr lang="en-US" dirty="0" smtClean="0">
                <a:latin typeface="Arial" pitchFamily="34" charset="0"/>
                <a:cs typeface="Arial" pitchFamily="34" charset="0"/>
              </a:rPr>
              <a:t> </a:t>
            </a:r>
            <a:r>
              <a:rPr lang="id-ID" dirty="0" smtClean="0">
                <a:latin typeface="Arial" pitchFamily="34" charset="0"/>
                <a:cs typeface="Arial" pitchFamily="34" charset="0"/>
              </a:rPr>
              <a:t>masalah kehidupan, dan berusaha menguasai atau mengurangi stres</a:t>
            </a:r>
            <a:r>
              <a:rPr lang="en-US" dirty="0" smtClean="0">
                <a:latin typeface="Arial" pitchFamily="34" charset="0"/>
                <a:cs typeface="Arial" pitchFamily="34" charset="0"/>
              </a:rPr>
              <a:t>. </a:t>
            </a:r>
          </a:p>
          <a:p>
            <a:r>
              <a:rPr lang="en-US" dirty="0" err="1" smtClean="0">
                <a:latin typeface="Arial" pitchFamily="34" charset="0"/>
                <a:cs typeface="Arial" pitchFamily="34" charset="0"/>
              </a:rPr>
              <a:t>Keberhasilan</a:t>
            </a:r>
            <a:r>
              <a:rPr lang="en-US" dirty="0" smtClean="0">
                <a:latin typeface="Arial" pitchFamily="34" charset="0"/>
                <a:cs typeface="Arial" pitchFamily="34" charset="0"/>
              </a:rPr>
              <a:t> </a:t>
            </a:r>
            <a:r>
              <a:rPr lang="en-US" i="1" dirty="0" smtClean="0">
                <a:latin typeface="Arial" pitchFamily="34" charset="0"/>
                <a:cs typeface="Arial" pitchFamily="34" charset="0"/>
              </a:rPr>
              <a:t>coping</a:t>
            </a:r>
            <a:r>
              <a:rPr lang="en-US" dirty="0" smtClean="0">
                <a:latin typeface="Arial" pitchFamily="34" charset="0"/>
                <a:cs typeface="Arial" pitchFamily="34" charset="0"/>
              </a:rPr>
              <a:t> </a:t>
            </a:r>
            <a:r>
              <a:rPr lang="en-US" dirty="0" err="1" smtClean="0">
                <a:latin typeface="Arial" pitchFamily="34" charset="0"/>
                <a:cs typeface="Arial" pitchFamily="34" charset="0"/>
              </a:rPr>
              <a:t>diasosiasikan</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faktor-faktor</a:t>
            </a:r>
            <a:r>
              <a:rPr lang="en-US" dirty="0" smtClean="0">
                <a:latin typeface="Arial" pitchFamily="34" charset="0"/>
                <a:cs typeface="Arial" pitchFamily="34" charset="0"/>
              </a:rPr>
              <a:t>, </a:t>
            </a:r>
            <a:r>
              <a:rPr lang="en-US" dirty="0" err="1" smtClean="0">
                <a:latin typeface="Arial" pitchFamily="34" charset="0"/>
                <a:cs typeface="Arial" pitchFamily="34" charset="0"/>
              </a:rPr>
              <a:t>seperti</a:t>
            </a:r>
            <a:r>
              <a:rPr lang="en-US" dirty="0" smtClean="0">
                <a:latin typeface="Arial" pitchFamily="34" charset="0"/>
                <a:cs typeface="Arial" pitchFamily="34" charset="0"/>
              </a:rPr>
              <a:t> rasa </a:t>
            </a:r>
            <a:r>
              <a:rPr lang="en-US" dirty="0" err="1" smtClean="0">
                <a:latin typeface="Arial" pitchFamily="34" charset="0"/>
                <a:cs typeface="Arial" pitchFamily="34" charset="0"/>
              </a:rPr>
              <a:t>kontrol</a:t>
            </a:r>
            <a:r>
              <a:rPr lang="en-US" dirty="0" smtClean="0">
                <a:latin typeface="Arial" pitchFamily="34" charset="0"/>
                <a:cs typeface="Arial" pitchFamily="34" charset="0"/>
              </a:rPr>
              <a:t> </a:t>
            </a:r>
            <a:r>
              <a:rPr lang="en-US" dirty="0" err="1" smtClean="0">
                <a:latin typeface="Arial" pitchFamily="34" charset="0"/>
                <a:cs typeface="Arial" pitchFamily="34" charset="0"/>
              </a:rPr>
              <a:t>pribadi</a:t>
            </a:r>
            <a:r>
              <a:rPr lang="en-US" dirty="0" smtClean="0">
                <a:latin typeface="Arial" pitchFamily="34" charset="0"/>
                <a:cs typeface="Arial" pitchFamily="34" charset="0"/>
              </a:rPr>
              <a:t>, </a:t>
            </a:r>
            <a:r>
              <a:rPr lang="en-US" dirty="0" err="1" smtClean="0">
                <a:latin typeface="Arial" pitchFamily="34" charset="0"/>
                <a:cs typeface="Arial" pitchFamily="34" charset="0"/>
              </a:rPr>
              <a:t>kesehatan</a:t>
            </a:r>
            <a:r>
              <a:rPr lang="en-US" dirty="0" smtClean="0">
                <a:latin typeface="Arial" pitchFamily="34" charset="0"/>
                <a:cs typeface="Arial" pitchFamily="34" charset="0"/>
              </a:rPr>
              <a:t> </a:t>
            </a:r>
            <a:r>
              <a:rPr lang="en-US" dirty="0" err="1" smtClean="0">
                <a:latin typeface="Arial" pitchFamily="34" charset="0"/>
                <a:cs typeface="Arial" pitchFamily="34" charset="0"/>
              </a:rPr>
              <a:t>sistem</a:t>
            </a:r>
            <a:r>
              <a:rPr lang="en-US" dirty="0" smtClean="0">
                <a:latin typeface="Arial" pitchFamily="34" charset="0"/>
                <a:cs typeface="Arial" pitchFamily="34" charset="0"/>
              </a:rPr>
              <a:t> </a:t>
            </a:r>
            <a:r>
              <a:rPr lang="en-US" dirty="0" err="1" smtClean="0">
                <a:latin typeface="Arial" pitchFamily="34" charset="0"/>
                <a:cs typeface="Arial" pitchFamily="34" charset="0"/>
              </a:rPr>
              <a:t>imun</a:t>
            </a:r>
            <a:r>
              <a:rPr lang="en-US" dirty="0" smtClean="0">
                <a:latin typeface="Arial" pitchFamily="34" charset="0"/>
                <a:cs typeface="Arial" pitchFamily="34" charset="0"/>
              </a:rPr>
              <a:t>, </a:t>
            </a:r>
            <a:r>
              <a:rPr lang="en-US" dirty="0" err="1" smtClean="0">
                <a:latin typeface="Arial" pitchFamily="34" charset="0"/>
                <a:cs typeface="Arial" pitchFamily="34" charset="0"/>
              </a:rPr>
              <a:t>sumber</a:t>
            </a:r>
            <a:r>
              <a:rPr lang="en-US" dirty="0" smtClean="0">
                <a:latin typeface="Arial" pitchFamily="34" charset="0"/>
                <a:cs typeface="Arial" pitchFamily="34" charset="0"/>
              </a:rPr>
              <a:t> </a:t>
            </a:r>
            <a:r>
              <a:rPr lang="en-US" dirty="0" err="1" smtClean="0">
                <a:latin typeface="Arial" pitchFamily="34" charset="0"/>
                <a:cs typeface="Arial" pitchFamily="34" charset="0"/>
              </a:rPr>
              <a:t>daya</a:t>
            </a:r>
            <a:r>
              <a:rPr lang="en-US" dirty="0" smtClean="0">
                <a:latin typeface="Arial" pitchFamily="34" charset="0"/>
                <a:cs typeface="Arial" pitchFamily="34" charset="0"/>
              </a:rPr>
              <a:t> </a:t>
            </a:r>
            <a:r>
              <a:rPr lang="en-US" dirty="0" err="1" smtClean="0">
                <a:latin typeface="Arial" pitchFamily="34" charset="0"/>
                <a:cs typeface="Arial" pitchFamily="34" charset="0"/>
              </a:rPr>
              <a:t>pribadi</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emosi</a:t>
            </a:r>
            <a:r>
              <a:rPr lang="en-US" dirty="0" smtClean="0">
                <a:latin typeface="Arial" pitchFamily="34" charset="0"/>
                <a:cs typeface="Arial" pitchFamily="34" charset="0"/>
              </a:rPr>
              <a:t> </a:t>
            </a:r>
            <a:r>
              <a:rPr lang="en-US" dirty="0" err="1" smtClean="0">
                <a:latin typeface="Arial" pitchFamily="34" charset="0"/>
                <a:cs typeface="Arial" pitchFamily="34" charset="0"/>
              </a:rPr>
              <a:t>positif</a:t>
            </a:r>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Lazarus &amp; </a:t>
            </a:r>
            <a:r>
              <a:rPr lang="en-US" dirty="0" err="1" smtClean="0">
                <a:latin typeface="Arial" pitchFamily="34" charset="0"/>
                <a:cs typeface="Arial" pitchFamily="34" charset="0"/>
              </a:rPr>
              <a:t>Folkman</a:t>
            </a:r>
            <a:r>
              <a:rPr lang="en-US" dirty="0" smtClean="0">
                <a:latin typeface="Arial" pitchFamily="34" charset="0"/>
                <a:cs typeface="Arial" pitchFamily="34" charset="0"/>
              </a:rPr>
              <a:t>, (1984: 141</a:t>
            </a:r>
            <a:r>
              <a:rPr lang="en-US" dirty="0" smtClean="0"/>
              <a:t>)</a:t>
            </a:r>
            <a:endParaRPr lang="en-US" dirty="0"/>
          </a:p>
        </p:txBody>
      </p:sp>
      <p:sp>
        <p:nvSpPr>
          <p:cNvPr id="3" name="Content Placeholder 2"/>
          <p:cNvSpPr>
            <a:spLocks noGrp="1"/>
          </p:cNvSpPr>
          <p:nvPr>
            <p:ph idx="1"/>
          </p:nvPr>
        </p:nvSpPr>
        <p:spPr/>
        <p:txBody>
          <a:bodyPr>
            <a:normAutofit/>
          </a:bodyPr>
          <a:lstStyle/>
          <a:p>
            <a:r>
              <a:rPr lang="en-US" i="1" dirty="0" smtClean="0">
                <a:latin typeface="Arial" pitchFamily="34" charset="0"/>
                <a:cs typeface="Arial" pitchFamily="34" charset="0"/>
              </a:rPr>
              <a:t>Coping as constantly changing cognitive and behavioral efforts to manage specific external and/ or internal demands that are appraised as taxing or exceeding the resources of the person</a:t>
            </a:r>
            <a:r>
              <a:rPr lang="en-US" dirty="0" smtClean="0">
                <a:latin typeface="Arial" pitchFamily="34" charset="0"/>
                <a:cs typeface="Arial" pitchFamily="34" charset="0"/>
              </a:rPr>
              <a:t>. </a:t>
            </a:r>
          </a:p>
          <a:p>
            <a:r>
              <a:rPr lang="id-ID" i="1" dirty="0" smtClean="0">
                <a:latin typeface="Arial" pitchFamily="34" charset="0"/>
                <a:cs typeface="Arial" pitchFamily="34" charset="0"/>
              </a:rPr>
              <a:t>Coping </a:t>
            </a:r>
            <a:r>
              <a:rPr lang="id-ID" dirty="0" smtClean="0">
                <a:latin typeface="Arial" pitchFamily="34" charset="0"/>
                <a:cs typeface="Arial" pitchFamily="34" charset="0"/>
              </a:rPr>
              <a:t>sebagai upaya kognitif dan perilaku </a:t>
            </a:r>
            <a:r>
              <a:rPr lang="en-US" dirty="0" smtClean="0">
                <a:latin typeface="Arial" pitchFamily="34" charset="0"/>
                <a:cs typeface="Arial" pitchFamily="34" charset="0"/>
              </a:rPr>
              <a:t>yang </a:t>
            </a:r>
            <a:r>
              <a:rPr lang="id-ID" dirty="0" smtClean="0">
                <a:latin typeface="Arial" pitchFamily="34" charset="0"/>
                <a:cs typeface="Arial" pitchFamily="34" charset="0"/>
              </a:rPr>
              <a:t>terus berubah untuk mengelola tuntutan eksternal dan / atau internal </a:t>
            </a:r>
            <a:r>
              <a:rPr lang="en-US" dirty="0" err="1" smtClean="0">
                <a:latin typeface="Arial" pitchFamily="34" charset="0"/>
                <a:cs typeface="Arial" pitchFamily="34" charset="0"/>
              </a:rPr>
              <a:t>spesifik</a:t>
            </a:r>
            <a:r>
              <a:rPr lang="en-US" dirty="0" smtClean="0">
                <a:latin typeface="Arial" pitchFamily="34" charset="0"/>
                <a:cs typeface="Arial" pitchFamily="34" charset="0"/>
              </a:rPr>
              <a:t> </a:t>
            </a:r>
            <a:r>
              <a:rPr lang="id-ID" dirty="0" smtClean="0">
                <a:latin typeface="Arial" pitchFamily="34" charset="0"/>
                <a:cs typeface="Arial" pitchFamily="34" charset="0"/>
              </a:rPr>
              <a:t>yang dinilai sebagai membebani atau melebihi sumber daya seseorang. </a:t>
            </a:r>
            <a:endParaRPr lang="en-US"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Lazarus, (1992)</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i="1" dirty="0" smtClean="0">
                <a:latin typeface="Arial" pitchFamily="34" charset="0"/>
                <a:cs typeface="Arial" pitchFamily="34" charset="0"/>
              </a:rPr>
              <a:t>Coping is defined as ongoing cognitive and behavioral efforts to manage specific external and/ or internal demands that are appraised as taxing or exceeding the resources of the person.</a:t>
            </a:r>
            <a:r>
              <a:rPr lang="en-US" dirty="0" smtClean="0">
                <a:latin typeface="Arial" pitchFamily="34" charset="0"/>
                <a:cs typeface="Arial" pitchFamily="34" charset="0"/>
              </a:rPr>
              <a:t> </a:t>
            </a:r>
          </a:p>
          <a:p>
            <a:r>
              <a:rPr lang="en-US" i="1" dirty="0" smtClean="0">
                <a:latin typeface="Arial" pitchFamily="34" charset="0"/>
                <a:cs typeface="Arial" pitchFamily="34" charset="0"/>
              </a:rPr>
              <a:t>Coping</a:t>
            </a:r>
            <a:r>
              <a:rPr lang="en-US" dirty="0" smtClean="0">
                <a:latin typeface="Arial" pitchFamily="34" charset="0"/>
                <a:cs typeface="Arial" pitchFamily="34" charset="0"/>
              </a:rPr>
              <a:t> </a:t>
            </a:r>
            <a:r>
              <a:rPr lang="en-US" dirty="0" err="1" smtClean="0">
                <a:latin typeface="Arial" pitchFamily="34" charset="0"/>
                <a:cs typeface="Arial" pitchFamily="34" charset="0"/>
              </a:rPr>
              <a:t>sebagai</a:t>
            </a:r>
            <a:r>
              <a:rPr lang="en-US" dirty="0" smtClean="0">
                <a:latin typeface="Arial" pitchFamily="34" charset="0"/>
                <a:cs typeface="Arial" pitchFamily="34" charset="0"/>
              </a:rPr>
              <a:t> </a:t>
            </a:r>
            <a:r>
              <a:rPr lang="en-US" dirty="0" err="1" smtClean="0">
                <a:latin typeface="Arial" pitchFamily="34" charset="0"/>
                <a:cs typeface="Arial" pitchFamily="34" charset="0"/>
              </a:rPr>
              <a:t>upaya</a:t>
            </a:r>
            <a:r>
              <a:rPr lang="en-US" dirty="0" smtClean="0">
                <a:latin typeface="Arial" pitchFamily="34" charset="0"/>
                <a:cs typeface="Arial" pitchFamily="34" charset="0"/>
              </a:rPr>
              <a:t> </a:t>
            </a:r>
            <a:r>
              <a:rPr lang="en-US" dirty="0" err="1" smtClean="0">
                <a:latin typeface="Arial" pitchFamily="34" charset="0"/>
                <a:cs typeface="Arial" pitchFamily="34" charset="0"/>
              </a:rPr>
              <a:t>cognitif</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perilaku</a:t>
            </a:r>
            <a:r>
              <a:rPr lang="en-US" dirty="0" smtClean="0">
                <a:latin typeface="Arial" pitchFamily="34" charset="0"/>
                <a:cs typeface="Arial" pitchFamily="34" charset="0"/>
              </a:rPr>
              <a:t> </a:t>
            </a:r>
            <a:r>
              <a:rPr lang="en-US" dirty="0" err="1" smtClean="0">
                <a:latin typeface="Arial" pitchFamily="34" charset="0"/>
                <a:cs typeface="Arial" pitchFamily="34" charset="0"/>
              </a:rPr>
              <a:t>terus</a:t>
            </a:r>
            <a:r>
              <a:rPr lang="en-US" dirty="0" smtClean="0">
                <a:latin typeface="Arial" pitchFamily="34" charset="0"/>
                <a:cs typeface="Arial" pitchFamily="34" charset="0"/>
              </a:rPr>
              <a:t> </a:t>
            </a:r>
            <a:r>
              <a:rPr lang="en-US" dirty="0" err="1" smtClean="0">
                <a:latin typeface="Arial" pitchFamily="34" charset="0"/>
                <a:cs typeface="Arial" pitchFamily="34" charset="0"/>
              </a:rPr>
              <a:t>menerus</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mengelola</a:t>
            </a:r>
            <a:r>
              <a:rPr lang="en-US" dirty="0" smtClean="0">
                <a:latin typeface="Arial" pitchFamily="34" charset="0"/>
                <a:cs typeface="Arial" pitchFamily="34" charset="0"/>
              </a:rPr>
              <a:t> </a:t>
            </a:r>
            <a:r>
              <a:rPr lang="en-US" dirty="0" err="1" smtClean="0">
                <a:latin typeface="Arial" pitchFamily="34" charset="0"/>
                <a:cs typeface="Arial" pitchFamily="34" charset="0"/>
              </a:rPr>
              <a:t>tuntutan</a:t>
            </a:r>
            <a:r>
              <a:rPr lang="en-US" dirty="0" smtClean="0">
                <a:latin typeface="Arial" pitchFamily="34" charset="0"/>
                <a:cs typeface="Arial" pitchFamily="34" charset="0"/>
              </a:rPr>
              <a:t> </a:t>
            </a:r>
            <a:r>
              <a:rPr lang="en-US" dirty="0" err="1" smtClean="0">
                <a:latin typeface="Arial" pitchFamily="34" charset="0"/>
                <a:cs typeface="Arial" pitchFamily="34" charset="0"/>
              </a:rPr>
              <a:t>eksternal</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internal </a:t>
            </a:r>
            <a:r>
              <a:rPr lang="en-US" dirty="0" err="1" smtClean="0">
                <a:latin typeface="Arial" pitchFamily="34" charset="0"/>
                <a:cs typeface="Arial" pitchFamily="34" charset="0"/>
              </a:rPr>
              <a:t>spesifik</a:t>
            </a:r>
            <a:r>
              <a:rPr lang="en-US" dirty="0" smtClean="0">
                <a:latin typeface="Arial" pitchFamily="34" charset="0"/>
                <a:cs typeface="Arial" pitchFamily="34" charset="0"/>
              </a:rPr>
              <a:t> yang </a:t>
            </a:r>
            <a:r>
              <a:rPr lang="en-US" dirty="0" err="1" smtClean="0">
                <a:latin typeface="Arial" pitchFamily="34" charset="0"/>
                <a:cs typeface="Arial" pitchFamily="34" charset="0"/>
              </a:rPr>
              <a:t>dinilai</a:t>
            </a:r>
            <a:r>
              <a:rPr lang="en-US" dirty="0" smtClean="0">
                <a:latin typeface="Arial" pitchFamily="34" charset="0"/>
                <a:cs typeface="Arial" pitchFamily="34" charset="0"/>
              </a:rPr>
              <a:t> </a:t>
            </a:r>
            <a:r>
              <a:rPr lang="en-US" dirty="0" err="1" smtClean="0">
                <a:latin typeface="Arial" pitchFamily="34" charset="0"/>
                <a:cs typeface="Arial" pitchFamily="34" charset="0"/>
              </a:rPr>
              <a:t>melebihi</a:t>
            </a:r>
            <a:r>
              <a:rPr lang="en-US" dirty="0" smtClean="0">
                <a:latin typeface="Arial" pitchFamily="34" charset="0"/>
                <a:cs typeface="Arial" pitchFamily="34" charset="0"/>
              </a:rPr>
              <a:t> </a:t>
            </a:r>
            <a:r>
              <a:rPr lang="en-US" dirty="0" err="1" smtClean="0">
                <a:latin typeface="Arial" pitchFamily="34" charset="0"/>
                <a:cs typeface="Arial" pitchFamily="34" charset="0"/>
              </a:rPr>
              <a:t>sumber</a:t>
            </a:r>
            <a:r>
              <a:rPr lang="en-US" dirty="0" smtClean="0">
                <a:latin typeface="Arial" pitchFamily="34" charset="0"/>
                <a:cs typeface="Arial" pitchFamily="34" charset="0"/>
              </a:rPr>
              <a:t> </a:t>
            </a:r>
            <a:r>
              <a:rPr lang="en-US" dirty="0" err="1" smtClean="0">
                <a:latin typeface="Arial" pitchFamily="34" charset="0"/>
                <a:cs typeface="Arial" pitchFamily="34" charset="0"/>
              </a:rPr>
              <a:t>daya</a:t>
            </a:r>
            <a:r>
              <a:rPr lang="en-US" dirty="0" smtClean="0">
                <a:latin typeface="Arial" pitchFamily="34" charset="0"/>
                <a:cs typeface="Arial" pitchFamily="34" charset="0"/>
              </a:rPr>
              <a:t> </a:t>
            </a:r>
            <a:r>
              <a:rPr lang="en-US" dirty="0" err="1" smtClean="0">
                <a:latin typeface="Arial" pitchFamily="34" charset="0"/>
                <a:cs typeface="Arial" pitchFamily="34" charset="0"/>
              </a:rPr>
              <a:t>individu</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fontScale="90000"/>
          </a:bodyPr>
          <a:lstStyle/>
          <a:p>
            <a:r>
              <a:rPr lang="id-ID" dirty="0" smtClean="0"/>
              <a:t>(</a:t>
            </a:r>
            <a:r>
              <a:rPr lang="id-ID" dirty="0" smtClean="0">
                <a:latin typeface="Arial" pitchFamily="34" charset="0"/>
                <a:cs typeface="Arial" pitchFamily="34" charset="0"/>
              </a:rPr>
              <a:t>Folkman, Chesney, McKusick, Ironson, Johnson, &amp; Coates</a:t>
            </a:r>
            <a:r>
              <a:rPr lang="en-US" dirty="0" smtClean="0">
                <a:latin typeface="Arial" pitchFamily="34" charset="0"/>
                <a:cs typeface="Arial" pitchFamily="34" charset="0"/>
              </a:rPr>
              <a:t> </a:t>
            </a:r>
            <a:r>
              <a:rPr lang="en-US" dirty="0" err="1" smtClean="0">
                <a:latin typeface="Arial" pitchFamily="34" charset="0"/>
                <a:cs typeface="Arial" pitchFamily="34" charset="0"/>
              </a:rPr>
              <a:t>dikutip</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Eckenrode</a:t>
            </a:r>
            <a:r>
              <a:rPr lang="en-US" dirty="0" smtClean="0">
                <a:latin typeface="Arial" pitchFamily="34" charset="0"/>
                <a:cs typeface="Arial" pitchFamily="34" charset="0"/>
              </a:rPr>
              <a:t>, 1991</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2667000"/>
            <a:ext cx="8229600" cy="3459163"/>
          </a:xfrm>
        </p:spPr>
        <p:txBody>
          <a:bodyPr>
            <a:normAutofit/>
          </a:bodyPr>
          <a:lstStyle/>
          <a:p>
            <a:r>
              <a:rPr lang="id-ID" sz="2800" i="1" dirty="0" smtClean="0">
                <a:latin typeface="Arial" pitchFamily="34" charset="0"/>
                <a:cs typeface="Arial" pitchFamily="34" charset="0"/>
              </a:rPr>
              <a:t>Coping</a:t>
            </a:r>
            <a:r>
              <a:rPr lang="id-ID" sz="2800" dirty="0" smtClean="0">
                <a:latin typeface="Arial" pitchFamily="34" charset="0"/>
                <a:cs typeface="Arial" pitchFamily="34" charset="0"/>
              </a:rPr>
              <a:t> menunjukkan usaha-usaha perubahan kognitif dan perilaku untuk mengelola tuntutan spesifik yang dihadapinya</a:t>
            </a:r>
            <a:endParaRPr lang="en-US" sz="28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357166"/>
            <a:ext cx="8929718" cy="2163762"/>
          </a:xfrm>
        </p:spPr>
        <p:txBody>
          <a:bodyPr>
            <a:normAutofit fontScale="90000"/>
          </a:bodyPr>
          <a:lstStyle/>
          <a:p>
            <a:r>
              <a:rPr lang="id-ID" dirty="0" smtClean="0">
                <a:latin typeface="Arial" pitchFamily="34" charset="0"/>
                <a:cs typeface="Arial" pitchFamily="34" charset="0"/>
              </a:rPr>
              <a:t>(</a:t>
            </a:r>
            <a:r>
              <a:rPr lang="id-ID" sz="4400" dirty="0" smtClean="0">
                <a:latin typeface="Arial" pitchFamily="34" charset="0"/>
                <a:cs typeface="Arial" pitchFamily="34" charset="0"/>
              </a:rPr>
              <a:t>Folkman &amp; Lazarus, 1986; Folkman, Lazarus, Dunkel-Schetter, DeLongis, &amp; Gruen</a:t>
            </a:r>
            <a:r>
              <a:rPr lang="en-US" sz="4400" dirty="0" smtClean="0">
                <a:latin typeface="Arial" pitchFamily="34" charset="0"/>
                <a:cs typeface="Arial" pitchFamily="34" charset="0"/>
              </a:rPr>
              <a:t> </a:t>
            </a:r>
            <a:r>
              <a:rPr lang="en-US" sz="4400" dirty="0" err="1" smtClean="0">
                <a:latin typeface="Arial" pitchFamily="34" charset="0"/>
                <a:cs typeface="Arial" pitchFamily="34" charset="0"/>
              </a:rPr>
              <a:t>dikutip</a:t>
            </a:r>
            <a:r>
              <a:rPr lang="en-US" sz="4400" dirty="0" smtClean="0">
                <a:latin typeface="Arial" pitchFamily="34" charset="0"/>
                <a:cs typeface="Arial" pitchFamily="34" charset="0"/>
              </a:rPr>
              <a:t> </a:t>
            </a:r>
            <a:r>
              <a:rPr lang="en-US" sz="4400" dirty="0" err="1" smtClean="0">
                <a:latin typeface="Arial" pitchFamily="34" charset="0"/>
                <a:cs typeface="Arial" pitchFamily="34" charset="0"/>
              </a:rPr>
              <a:t>dalam</a:t>
            </a:r>
            <a:r>
              <a:rPr lang="en-US" sz="4400" dirty="0" smtClean="0">
                <a:latin typeface="Arial" pitchFamily="34" charset="0"/>
                <a:cs typeface="Arial" pitchFamily="34" charset="0"/>
              </a:rPr>
              <a:t> </a:t>
            </a:r>
            <a:r>
              <a:rPr lang="en-US" sz="4400" dirty="0" smtClean="0">
                <a:latin typeface="Arial" pitchFamily="34" charset="0"/>
                <a:cs typeface="Arial" pitchFamily="34" charset="0"/>
              </a:rPr>
              <a:t>Eckenrode,1991).</a:t>
            </a:r>
            <a:endParaRPr lang="en-US" sz="4400" dirty="0">
              <a:latin typeface="Arial" pitchFamily="34" charset="0"/>
              <a:cs typeface="Arial" pitchFamily="34" charset="0"/>
            </a:endParaRPr>
          </a:p>
        </p:txBody>
      </p:sp>
      <p:sp>
        <p:nvSpPr>
          <p:cNvPr id="3" name="Content Placeholder 2"/>
          <p:cNvSpPr>
            <a:spLocks noGrp="1"/>
          </p:cNvSpPr>
          <p:nvPr>
            <p:ph idx="1"/>
          </p:nvPr>
        </p:nvSpPr>
        <p:spPr>
          <a:xfrm>
            <a:off x="457200" y="2643182"/>
            <a:ext cx="8229600" cy="4214818"/>
          </a:xfrm>
        </p:spPr>
        <p:txBody>
          <a:bodyPr>
            <a:normAutofit/>
          </a:bodyPr>
          <a:lstStyle/>
          <a:p>
            <a:r>
              <a:rPr lang="en-US" i="1" dirty="0" smtClean="0"/>
              <a:t> </a:t>
            </a:r>
            <a:r>
              <a:rPr lang="id-ID" sz="2800" i="1" dirty="0" smtClean="0">
                <a:latin typeface="Arial" pitchFamily="34" charset="0"/>
                <a:cs typeface="Arial" pitchFamily="34" charset="0"/>
              </a:rPr>
              <a:t>Coping</a:t>
            </a:r>
            <a:r>
              <a:rPr lang="id-ID" sz="2800" dirty="0" smtClean="0">
                <a:latin typeface="Arial" pitchFamily="34" charset="0"/>
                <a:cs typeface="Arial" pitchFamily="34" charset="0"/>
              </a:rPr>
              <a:t> dipandang sebagai suatu karakter kepribadian atau suatu proses yang terjadi pada seseorang. Sebagai suatu proses, </a:t>
            </a:r>
            <a:r>
              <a:rPr lang="id-ID" sz="2800" i="1" dirty="0" smtClean="0">
                <a:latin typeface="Arial" pitchFamily="34" charset="0"/>
                <a:cs typeface="Arial" pitchFamily="34" charset="0"/>
              </a:rPr>
              <a:t>coping</a:t>
            </a:r>
            <a:r>
              <a:rPr lang="id-ID" sz="2800" dirty="0" smtClean="0">
                <a:latin typeface="Arial" pitchFamily="34" charset="0"/>
                <a:cs typeface="Arial" pitchFamily="34" charset="0"/>
              </a:rPr>
              <a:t> mencakup beberapa aspek multidimensional yaitu faktor-faktor konteks individu dan lingkungan yang memengaruhi, </a:t>
            </a:r>
            <a:r>
              <a:rPr lang="en-US" sz="2800" dirty="0" err="1" smtClean="0">
                <a:latin typeface="Arial" pitchFamily="34" charset="0"/>
                <a:cs typeface="Arial" pitchFamily="34" charset="0"/>
              </a:rPr>
              <a:t>ber</a:t>
            </a:r>
            <a:r>
              <a:rPr lang="id-ID" sz="2800" dirty="0" smtClean="0">
                <a:latin typeface="Arial" pitchFamily="34" charset="0"/>
                <a:cs typeface="Arial" pitchFamily="34" charset="0"/>
              </a:rPr>
              <a:t>hubungan dengan emosi, keadaan psikologis, dan kesehatan fisik</a:t>
            </a:r>
            <a:endParaRPr lang="en-US" sz="28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rial" pitchFamily="34" charset="0"/>
                <a:cs typeface="Arial" pitchFamily="34" charset="0"/>
              </a:rPr>
              <a:t>Papalia</a:t>
            </a:r>
            <a:r>
              <a:rPr lang="en-US" dirty="0" smtClean="0">
                <a:latin typeface="Arial" pitchFamily="34" charset="0"/>
                <a:cs typeface="Arial" pitchFamily="34" charset="0"/>
              </a:rPr>
              <a:t> &amp; Feldman</a:t>
            </a:r>
            <a:r>
              <a:rPr lang="id-ID" dirty="0" smtClean="0">
                <a:latin typeface="Arial" pitchFamily="34" charset="0"/>
                <a:cs typeface="Arial" pitchFamily="34" charset="0"/>
              </a:rPr>
              <a:t>, 2012. </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i="1" dirty="0" smtClean="0"/>
              <a:t> </a:t>
            </a:r>
            <a:r>
              <a:rPr lang="id-ID" sz="2800" dirty="0" smtClean="0">
                <a:latin typeface="Arial" pitchFamily="34" charset="0"/>
                <a:cs typeface="Arial" pitchFamily="34" charset="0"/>
              </a:rPr>
              <a:t>Coping adalah pemikiran atau perilaku adaptif yang bertujuan mengurangi atau menghilangkan stres yang timbul dari kondisi berbahaya, mengancam, atau menantang</a:t>
            </a:r>
            <a:endParaRPr lang="en-US" sz="28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TotalTime>
  <Words>1554</Words>
  <Application>Microsoft Office PowerPoint</Application>
  <PresentationFormat>On-screen Show (4:3)</PresentationFormat>
  <Paragraphs>100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Coping dan Manajemen Stres</vt:lpstr>
      <vt:lpstr>Coping with Stress</vt:lpstr>
      <vt:lpstr>Coping . . . </vt:lpstr>
      <vt:lpstr>Santrock, 2003</vt:lpstr>
      <vt:lpstr>Lazarus &amp; Folkman, (1984: 141)</vt:lpstr>
      <vt:lpstr>Lazarus, (1992)</vt:lpstr>
      <vt:lpstr>(Folkman, Chesney, McKusick, Ironson, Johnson, &amp; Coates dikutip dalam Eckenrode, 1991).</vt:lpstr>
      <vt:lpstr>(Folkman &amp; Lazarus, 1986; Folkman, Lazarus, Dunkel-Schetter, DeLongis, &amp; Gruen dikutip dalam Eckenrode,1991).</vt:lpstr>
      <vt:lpstr>Papalia &amp; Feldman, 2012. </vt:lpstr>
      <vt:lpstr>Lazarus, 1992.</vt:lpstr>
      <vt:lpstr> Lazarus &amp; Folkman dikutip dalam Papalia &amp; Feldman, 2012.</vt:lpstr>
      <vt:lpstr>Cognitive appraisal menurut Lazarus dikutip dlm Santrock 2003</vt:lpstr>
      <vt:lpstr>Coping . . .</vt:lpstr>
      <vt:lpstr>Problem-Focused Coping</vt:lpstr>
      <vt:lpstr>Contoh problem-focused coping</vt:lpstr>
      <vt:lpstr>Emotion-Focused Coping</vt:lpstr>
      <vt:lpstr>Contoh Emotion-Focused Coping </vt:lpstr>
      <vt:lpstr>Skills &amp; Strategies Coping (Folkman &amp; Lazarus, 1988)</vt:lpstr>
      <vt:lpstr>Skills &amp; Strategies Coping . . .</vt:lpstr>
      <vt:lpstr>Skills &amp; Strategies Coping . . .</vt:lpstr>
      <vt:lpstr>Management Stress</vt:lpstr>
      <vt:lpstr>Management Stress . . .</vt:lpstr>
      <vt:lpstr>Management Stress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Coping dan Manajemen Stres</dc:title>
  <dc:creator>Amanah</dc:creator>
  <cp:lastModifiedBy>Amanah</cp:lastModifiedBy>
  <cp:revision>6</cp:revision>
  <dcterms:created xsi:type="dcterms:W3CDTF">2016-02-25T01:05:40Z</dcterms:created>
  <dcterms:modified xsi:type="dcterms:W3CDTF">2016-02-25T01:53:42Z</dcterms:modified>
</cp:coreProperties>
</file>