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35629E-860A-4CAD-8A3B-AD16ADAF289C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24ACA-DCBC-4DA2-9438-1A365443E905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Gaya Hidup 2 –                         Napza, Rokok, Alkohol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Central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Nervous System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Stimulants</a:t>
            </a: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215370" cy="426879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merangsang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Cocaine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Amphetamine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Caffeine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Nikotine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04088"/>
            <a:ext cx="8258204" cy="10104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Opioid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00240"/>
            <a:ext cx="8382000" cy="412592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Opium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Codeine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Morphine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Heroin</a:t>
            </a: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Pethidine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allucinogens</a:t>
            </a:r>
            <a:r>
              <a:rPr 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40"/>
            <a:ext cx="8686800" cy="404972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halusinasi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Lysergic acid diethylamide / LSD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Psilocybin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PCP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Methylene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dioxy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amphetamine / MDA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Methylene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dioxy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methamphetamine / MDMA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ekstasy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 eaLnBrk="1" hangingPunct="1"/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Cannabinol</a:t>
            </a:r>
            <a:endParaRPr lang="en-US" sz="6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Variasi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: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Hashish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Bhang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Ganja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Budha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Stick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Hirups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Volatile Hydrocarbons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psikoaktif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Bensin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Cloroform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Aica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Aibon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Thinner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6000" dirty="0" smtClean="0">
                <a:latin typeface="Arial" pitchFamily="34" charset="0"/>
                <a:cs typeface="Arial" pitchFamily="34" charset="0"/>
              </a:rPr>
              <a:t>Anabolic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Steroids</a:t>
            </a:r>
            <a:endParaRPr lang="en-US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sintetis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menigkatkan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keolahragaan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Depo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-testosterone</a:t>
            </a: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Durabolin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Danocrine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Halotestin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Penyalahgunaan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Napza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pd :</a:t>
            </a:r>
          </a:p>
          <a:p>
            <a:pPr algn="ctr"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Cara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		Fisher &amp; Harrison,1997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5439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Perubahan2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angguan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prestasi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laboratorium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eaLnBrk="1" hangingPunct="1"/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/>
            <a:endParaRPr lang="en-US" dirty="0" smtClean="0"/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(1) 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1678"/>
            <a:ext cx="9144000" cy="4054485"/>
          </a:xfrm>
        </p:spPr>
        <p:txBody>
          <a:bodyPr/>
          <a:lstStyle/>
          <a:p>
            <a:pPr lvl="1" eaLnBrk="1" hangingPunct="1"/>
            <a:r>
              <a:rPr lang="en-US" dirty="0" smtClean="0"/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 Membolos atau terlambat masuk sekolah;</a:t>
            </a: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 Pulang larut malam;</a:t>
            </a: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 Menghindar pertemuan dengan anggota keluarga;</a:t>
            </a: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 Kebutuhan finansial meningkat;</a:t>
            </a: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 Berbohong atau mencuri;</a:t>
            </a: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 Menjual barang-barang.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 dirty="0" smtClean="0"/>
          </a:p>
          <a:p>
            <a:pPr eaLnBrk="1" hangingPunct="1"/>
            <a:r>
              <a:rPr lang="id-ID" sz="32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arena 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3200" dirty="0" smtClean="0">
                <a:latin typeface="Arial" pitchFamily="34" charset="0"/>
                <a:cs typeface="Arial" pitchFamily="34" charset="0"/>
              </a:rPr>
              <a:t>Perhatian kurang;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3200" dirty="0" smtClean="0">
                <a:latin typeface="Arial" pitchFamily="34" charset="0"/>
                <a:cs typeface="Arial" pitchFamily="34" charset="0"/>
              </a:rPr>
              <a:t>Konsentrasi kurang atau terganggu;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Jadual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Istilah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Istilah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Popular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Narkoba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Narkotika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Lain – lain :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 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 ‘Drug’, 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 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Terminologi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berubah-ubah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international.</a:t>
            </a: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Naza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Narkotika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Addiktif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Napza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Narkotika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Psikotropika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Adiktif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74638"/>
            <a:ext cx="8358246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00200"/>
            <a:ext cx="8501122" cy="4525963"/>
          </a:xfrm>
        </p:spPr>
        <p:txBody>
          <a:bodyPr>
            <a:noAutofit/>
          </a:bodyPr>
          <a:lstStyle/>
          <a:p>
            <a:pPr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Tahap awal gejala fisik &amp; psi. tdk mudah diketahui, karena 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Jumlah penggunaan sedikit;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Gejala fisik &amp; psikologis belum nyata;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Gejala2 tergantung jenis zat;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Orang tua yg sensitif mulai merasa adanya kecurigaan.</a:t>
            </a:r>
          </a:p>
          <a:p>
            <a:pPr lvl="1" eaLnBrk="1" hangingPunct="1"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Gejala Fisik dan  Psikologis Secara Umum								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Slide berikut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186766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sz="4000" dirty="0" smtClean="0">
                <a:latin typeface="Arial" pitchFamily="34" charset="0"/>
                <a:cs typeface="Arial" pitchFamily="34" charset="0"/>
              </a:rPr>
              <a:t>Gejala Fisik &amp; Psikis Umum, adalah :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lvl="1" eaLnBrk="1" hangingPunct="1"/>
            <a:r>
              <a:rPr lang="sv-SE" dirty="0" smtClean="0">
                <a:latin typeface="Arial" pitchFamily="34" charset="0"/>
                <a:cs typeface="Arial" pitchFamily="34" charset="0"/>
              </a:rPr>
              <a:t>Penurunan kesadaran :  	</a:t>
            </a: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Dari ringan sampai berat;</a:t>
            </a: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Mengantuk sampai koma.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dirty="0" smtClean="0">
                <a:latin typeface="Arial" pitchFamily="34" charset="0"/>
                <a:cs typeface="Arial" pitchFamily="34" charset="0"/>
              </a:rPr>
              <a:t>Perubahan perilaku :		</a:t>
            </a: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Banyak bicara;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Hiperaktif / hipoaktif;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Agresif;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Impulsif;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Destruktif;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Gangguan koordinasi motorik;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Sempoyongan;</a:t>
            </a:r>
          </a:p>
          <a:p>
            <a:pPr lvl="2" eaLnBrk="1" hangingPunct="1"/>
            <a:r>
              <a:rPr lang="sv-SE" sz="2400" dirty="0" smtClean="0">
                <a:latin typeface="Arial" pitchFamily="34" charset="0"/>
                <a:cs typeface="Arial" pitchFamily="34" charset="0"/>
              </a:rPr>
              <a:t>Bicara cadel dan tangan gemetar.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>
                <a:latin typeface="Arial" pitchFamily="34" charset="0"/>
                <a:cs typeface="Arial" pitchFamily="34" charset="0"/>
              </a:rPr>
              <a:t>Gejala Fisik &amp; Mental / Psikis Umum 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/>
          </a:bodyPr>
          <a:lstStyle/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Perubahan alam perasaan 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Emosi labil;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Mudah marah;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Mudah tersinggung;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Euphoria;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Menjadi lebih berani.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Perubahan alam pikiran 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Proses berpikir menjadi cepat atau sebaliknya;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sv-SE" sz="2800" dirty="0" smtClean="0">
                <a:latin typeface="Arial" pitchFamily="34" charset="0"/>
                <a:cs typeface="Arial" pitchFamily="34" charset="0"/>
              </a:rPr>
              <a:t>Proses berpikir menjadi lambat.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sv-SE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sv-SE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>
                <a:latin typeface="Arial" pitchFamily="34" charset="0"/>
                <a:cs typeface="Arial" pitchFamily="34" charset="0"/>
              </a:rPr>
              <a:t>Pemeriksaan laboratorium (4</a:t>
            </a:r>
            <a:r>
              <a:rPr lang="sv-SE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Laboratorium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Urine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Klinik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Khusus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akurat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melatarbelakangi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prestasi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klien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		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Etiologi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5072074"/>
          </a:xfrm>
        </p:spPr>
        <p:txBody>
          <a:bodyPr/>
          <a:lstStyle/>
          <a:p>
            <a:pPr eaLnBrk="1" hangingPunct="1"/>
            <a:endParaRPr lang="sv-SE" dirty="0" smtClean="0"/>
          </a:p>
          <a:p>
            <a:pPr eaLnBrk="1" hangingPunct="1"/>
            <a:r>
              <a:rPr lang="sv-SE" sz="3200" dirty="0" smtClean="0">
                <a:latin typeface="Arial" pitchFamily="34" charset="0"/>
                <a:cs typeface="Arial" pitchFamily="34" charset="0"/>
              </a:rPr>
              <a:t>Tidak ada faktor tunggal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sv-SE" sz="3200" dirty="0" smtClean="0">
                <a:latin typeface="Arial" pitchFamily="34" charset="0"/>
                <a:cs typeface="Arial" pitchFamily="34" charset="0"/>
              </a:rPr>
              <a:t>Sangat Bervariasi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sv-SE" sz="3200" dirty="0" smtClean="0">
                <a:latin typeface="Arial" pitchFamily="34" charset="0"/>
                <a:cs typeface="Arial" pitchFamily="34" charset="0"/>
              </a:rPr>
              <a:t>Tergantung Perspektif Seseorang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sv-SE" sz="3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sv-SE" dirty="0" smtClean="0"/>
          </a:p>
          <a:p>
            <a:pPr eaLnBrk="1" hangingPunct="1">
              <a:buFontTx/>
              <a:buNone/>
            </a:pPr>
            <a:r>
              <a:rPr lang="sv-SE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Faktor Internal 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Kekuatan Fisik;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Pendidikan Formal;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Pendidikan Informal;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Pengalaman Yang Pernah Dialami.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Faktor Eksternal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Pengaruh Orang Tua;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Pengaruh Teman Sebaya;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Pengaruh Jenis Zat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Nilai Dan Keyakinan Seseorang / Budaya Tertentu;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Finansial.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ea typeface="Segoe UI" pitchFamily="34" charset="0"/>
                <a:cs typeface="Arial" pitchFamily="34" charset="0"/>
              </a:rPr>
              <a:t>Istilah-Istilah</a:t>
            </a:r>
            <a:r>
              <a:rPr lang="id-ID" dirty="0" smtClean="0">
                <a:latin typeface="Arial" pitchFamily="34" charset="0"/>
                <a:ea typeface="Segoe UI" pitchFamily="34" charset="0"/>
                <a:cs typeface="Arial" pitchFamily="34" charset="0"/>
              </a:rPr>
              <a:t> Rehabilitasi</a:t>
            </a:r>
            <a:endParaRPr lang="en-US" dirty="0"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Intoksikasi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Overdosis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toleransi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ybs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Detoksifikasi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dibersihkan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rapid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detoksifikasi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401080" cy="78581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Treatment,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Rehabilitasi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Kegiatanyang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permulaan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Treatment: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menghentikan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permulaannya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Strategi-strategi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memulihkan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mempertahankan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kambuh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Napza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Withdrawal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detoksifikasi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Maintenance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Terapi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Medik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Mental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Diskusi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Mengapa Penyalahgunaan dan Ketergantungan Napza umumnya terjadi pada Remaja?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Istilah-istilah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diketahui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Substances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Penyalahgunaan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Toleransi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Withdrawal Syndrome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Putus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01080" cy="11430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Psikologi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Re</a:t>
            </a:r>
            <a:r>
              <a:rPr lang="en-US" sz="4400" dirty="0" err="1" smtClean="0"/>
              <a:t>maja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pPr>
              <a:buFontTx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Masa Remaja adalah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pengguna napza</a:t>
            </a:r>
          </a:p>
          <a:p>
            <a:pPr lvl="1">
              <a:buFontTx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Mengapa?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Kecemasan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Remaja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Mengapa?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Apa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-Tugas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pd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Remaja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Kecemasan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Remaja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57298"/>
            <a:ext cx="8501122" cy="550070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sekunder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intelektual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Kemamp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psikis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Ketegangan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kecemasan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Konflik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independensi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Keterikatan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Remaja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independensi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hub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sebaya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identitas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Menyaring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pendapat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falsafah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Mempersiapkan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Penyalahgunaan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Zat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Substances /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Penyalahgunaan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kesukaran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klinis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kesulitan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menunaikan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kewajiban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sekolah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intoksikasi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membahayakan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mengoperasikan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mengendarai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kendaraan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melanggar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cekcok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(DSM-IV, 1994 : 182-183)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Toleransi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maladaptive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klinis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timbulnya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toleransi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putus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sulit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menghentikan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hambatan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akademik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(DSM-IV, 1994 : 181)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Toleransi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berkurangnya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respons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meningkatnya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Toleransi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mencerminkan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adaptasi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homeostatis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(Friedman et al, 1996).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74638"/>
            <a:ext cx="8286808" cy="165416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Arial" pitchFamily="34" charset="0"/>
                <a:cs typeface="Arial" pitchFamily="34" charset="0"/>
              </a:rPr>
              <a:t>Withdrawal Syndrome / 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Putus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Zat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Timbulnya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gangguan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dihentikannya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kontinu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Napza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Kira-kira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40.000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SM</a:t>
            </a:r>
          </a:p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Abad 19</a:t>
            </a:r>
          </a:p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Abad 19</a:t>
            </a:r>
          </a:p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Abad 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78592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Jenis-Jenis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Napza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Fisher &amp; Harrison, 1994 : 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229600" cy="478632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Central Nervous System Depressants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Central Nervous System Stimulants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Opioid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Hallucinogens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Cannabinol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Hirups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Volatile Hydrocarbons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Anabolic Steroids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8143932" cy="165416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Arial" pitchFamily="34" charset="0"/>
                <a:cs typeface="Arial" pitchFamily="34" charset="0"/>
              </a:rPr>
              <a:t>Central Nervous System Depressants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Sedatif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Hipnotik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menekan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saraf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609600" indent="-609600"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Alkohol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Barbiturat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Benzodiazepin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Flu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759</Words>
  <Application>Microsoft Office PowerPoint</Application>
  <PresentationFormat>On-screen Show (4:3)</PresentationFormat>
  <Paragraphs>235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Gaya Hidup 2 –                         Napza, Rokok, Alkohol</vt:lpstr>
      <vt:lpstr>Istilah - Istilah</vt:lpstr>
      <vt:lpstr>Istilah-istilah yg perlu diketahui</vt:lpstr>
      <vt:lpstr>Penyalahgunaan Zat</vt:lpstr>
      <vt:lpstr>Ketergantungan Zat &amp; Toleransi</vt:lpstr>
      <vt:lpstr>Withdrawal Syndrome /                                          Gejala Putus Zat</vt:lpstr>
      <vt:lpstr>Sejarah Napza</vt:lpstr>
      <vt:lpstr>Jenis-Jenis Napza Fisher &amp; Harrison, 1994 : 16</vt:lpstr>
      <vt:lpstr>Central Nervous System Depressants (Sedatif Hipnotik)</vt:lpstr>
      <vt:lpstr>  Central Nervous System Stimulants</vt:lpstr>
      <vt:lpstr>Opioid</vt:lpstr>
      <vt:lpstr>Hallucinogens </vt:lpstr>
      <vt:lpstr>Cannabinol</vt:lpstr>
      <vt:lpstr>Hirups &amp; Volatile Hydrocarbons</vt:lpstr>
      <vt:lpstr>  Anabolic Steroids</vt:lpstr>
      <vt:lpstr>Efek Penyalahgunaan Napza</vt:lpstr>
      <vt:lpstr>Perubahan2 pd Gangguan Napza </vt:lpstr>
      <vt:lpstr>Perubahan Perilaku (1) :</vt:lpstr>
      <vt:lpstr>Penurunan Prestasi Belajar (2)</vt:lpstr>
      <vt:lpstr>Gejala Fisik &amp; Psikologis (3)</vt:lpstr>
      <vt:lpstr>Gejala Fisik &amp; Psikis Umum, adalah :</vt:lpstr>
      <vt:lpstr>   Gejala Fisik &amp; Mental / Psikis Umum . . .</vt:lpstr>
      <vt:lpstr>  Pemeriksaan laboratorium (4)</vt:lpstr>
      <vt:lpstr>Etiologi</vt:lpstr>
      <vt:lpstr>Perspektif Seseorang</vt:lpstr>
      <vt:lpstr>Istilah-Istilah Rehabilitasi</vt:lpstr>
      <vt:lpstr>Prevensi, Treatment, Rehabilitasi</vt:lpstr>
      <vt:lpstr>Terapi Ketergantungan Napza</vt:lpstr>
      <vt:lpstr>Diskusi</vt:lpstr>
      <vt:lpstr>Psikologi Perkembangan Remaja</vt:lpstr>
      <vt:lpstr>Kecemasan Remaja</vt:lpstr>
      <vt:lpstr>Tugas Perkembangan Remaja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Gaya Hidup 2 –                         Napza, Rokok, Alkohol</dc:title>
  <dc:creator>Amanah</dc:creator>
  <cp:lastModifiedBy>Amanah</cp:lastModifiedBy>
  <cp:revision>5</cp:revision>
  <dcterms:created xsi:type="dcterms:W3CDTF">2016-02-25T02:28:25Z</dcterms:created>
  <dcterms:modified xsi:type="dcterms:W3CDTF">2016-02-25T03:09:15Z</dcterms:modified>
</cp:coreProperties>
</file>