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81" r:id="rId3"/>
    <p:sldId id="257" r:id="rId4"/>
    <p:sldId id="261" r:id="rId5"/>
    <p:sldId id="276" r:id="rId6"/>
    <p:sldId id="279" r:id="rId7"/>
    <p:sldId id="262" r:id="rId8"/>
    <p:sldId id="268" r:id="rId9"/>
    <p:sldId id="267" r:id="rId10"/>
    <p:sldId id="266" r:id="rId11"/>
    <p:sldId id="274" r:id="rId12"/>
    <p:sldId id="278" r:id="rId13"/>
    <p:sldId id="269" r:id="rId14"/>
    <p:sldId id="271" r:id="rId15"/>
    <p:sldId id="275" r:id="rId16"/>
    <p:sldId id="265" r:id="rId17"/>
    <p:sldId id="273" r:id="rId18"/>
    <p:sldId id="277"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FDD"/>
    <a:srgbClr val="CE6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117" d="100"/>
          <a:sy n="117" d="100"/>
        </p:scale>
        <p:origin x="-38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4C743-05E8-4CC8-9FE0-B7EAF5438864}" type="datetimeFigureOut">
              <a:rPr lang="en-US" smtClean="0"/>
              <a:t>11/30/2017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1CD09-281F-400E-AADB-FC3FC844F349}" type="slidenum">
              <a:rPr lang="en-US" smtClean="0"/>
              <a:t>‹#›</a:t>
            </a:fld>
            <a:endParaRPr lang="en-US"/>
          </a:p>
        </p:txBody>
      </p:sp>
    </p:spTree>
    <p:extLst>
      <p:ext uri="{BB962C8B-B14F-4D97-AF65-F5344CB8AC3E}">
        <p14:creationId xmlns:p14="http://schemas.microsoft.com/office/powerpoint/2010/main" val="291433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EE0E43-6049-4DA5-A8BD-59CCA0777F53}" type="slidenum">
              <a:rPr lang="id-ID" smtClean="0"/>
              <a:pPr eaLnBrk="1" hangingPunct="1"/>
              <a:t>2</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21DC8-7262-453F-87C0-CA38A5521203}" type="datetimeFigureOut">
              <a:rPr lang="id-ID" smtClean="0"/>
              <a:t>30/11/2017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4947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21DC8-7262-453F-87C0-CA38A5521203}" type="datetimeFigureOut">
              <a:rPr lang="id-ID" smtClean="0"/>
              <a:t>30/11/2017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5156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21DC8-7262-453F-87C0-CA38A5521203}" type="datetimeFigureOut">
              <a:rPr lang="id-ID" smtClean="0"/>
              <a:t>30/11/2017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7672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21DC8-7262-453F-87C0-CA38A5521203}" type="datetimeFigureOut">
              <a:rPr lang="id-ID" smtClean="0"/>
              <a:t>30/11/2017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12243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21DC8-7262-453F-87C0-CA38A5521203}" type="datetimeFigureOut">
              <a:rPr lang="id-ID" smtClean="0"/>
              <a:t>30/11/2017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14441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21DC8-7262-453F-87C0-CA38A5521203}" type="datetimeFigureOut">
              <a:rPr lang="id-ID" smtClean="0"/>
              <a:t>30/11/2017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30989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21DC8-7262-453F-87C0-CA38A5521203}" type="datetimeFigureOut">
              <a:rPr lang="id-ID" smtClean="0"/>
              <a:t>30/11/2017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395531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21DC8-7262-453F-87C0-CA38A5521203}" type="datetimeFigureOut">
              <a:rPr lang="id-ID" smtClean="0"/>
              <a:t>30/11/2017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422117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21DC8-7262-453F-87C0-CA38A5521203}" type="datetimeFigureOut">
              <a:rPr lang="id-ID" smtClean="0"/>
              <a:t>30/11/2017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382644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21DC8-7262-453F-87C0-CA38A5521203}" type="datetimeFigureOut">
              <a:rPr lang="id-ID" smtClean="0"/>
              <a:t>30/11/2017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292403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21DC8-7262-453F-87C0-CA38A5521203}" type="datetimeFigureOut">
              <a:rPr lang="id-ID" smtClean="0"/>
              <a:t>30/11/2017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65B0F3-9CC7-4A00-8B74-2AEED1C65366}" type="slidenum">
              <a:rPr lang="id-ID" smtClean="0"/>
              <a:t>‹#›</a:t>
            </a:fld>
            <a:endParaRPr lang="id-ID"/>
          </a:p>
        </p:txBody>
      </p:sp>
    </p:spTree>
    <p:extLst>
      <p:ext uri="{BB962C8B-B14F-4D97-AF65-F5344CB8AC3E}">
        <p14:creationId xmlns:p14="http://schemas.microsoft.com/office/powerpoint/2010/main" val="23539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21DC8-7262-453F-87C0-CA38A5521203}" type="datetimeFigureOut">
              <a:rPr lang="id-ID" smtClean="0"/>
              <a:t>30/11/2017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5B0F3-9CC7-4A00-8B74-2AEED1C65366}" type="slidenum">
              <a:rPr lang="id-ID" smtClean="0"/>
              <a:t>‹#›</a:t>
            </a:fld>
            <a:endParaRPr lang="id-ID"/>
          </a:p>
        </p:txBody>
      </p:sp>
    </p:spTree>
    <p:extLst>
      <p:ext uri="{BB962C8B-B14F-4D97-AF65-F5344CB8AC3E}">
        <p14:creationId xmlns:p14="http://schemas.microsoft.com/office/powerpoint/2010/main" val="409954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D:\PSYCHOLOGY\SEMESTER%207\Psi%20Perilaku%20Seksual\TUGAS%20KELOMPOK%206.pptx" TargetMode="External"/><Relationship Id="rId2" Type="http://schemas.openxmlformats.org/officeDocument/2006/relationships/slide" Target="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4296833" y="3657600"/>
            <a:ext cx="751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rPr>
              <a:t>PERTEMUAN 12</a:t>
            </a:r>
          </a:p>
          <a:p>
            <a:pPr algn="ctr" eaLnBrk="1" hangingPunct="1"/>
            <a:r>
              <a:rPr lang="id-ID"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FETISISME DAN TRANSVESTISME</a:t>
            </a:r>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eaLnBrk="1" hangingPunct="1"/>
            <a:r>
              <a:rPr lang="en-US" sz="2000" b="1" dirty="0" smtClean="0">
                <a:solidFill>
                  <a:schemeClr val="bg1"/>
                </a:solidFill>
              </a:rPr>
              <a:t>YULI </a:t>
            </a:r>
            <a:r>
              <a:rPr lang="en-US" sz="2000" b="1" dirty="0">
                <a:solidFill>
                  <a:schemeClr val="bg1"/>
                </a:solidFill>
              </a:rPr>
              <a:t>A. ROZALI, M., PSI., PSIKOLOG</a:t>
            </a:r>
          </a:p>
          <a:p>
            <a:pPr algn="ctr" eaLnBrk="1" hangingPunct="1"/>
            <a:r>
              <a:rPr lang="en-US" sz="2000" b="1" dirty="0">
                <a:solidFill>
                  <a:schemeClr val="bg1"/>
                </a:solidFill>
              </a:rPr>
              <a:t>FKIP</a:t>
            </a:r>
          </a:p>
          <a:p>
            <a:pPr algn="ctr" eaLnBrk="1" hangingPunct="1"/>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170307958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650" y="-133350"/>
            <a:ext cx="5086350" cy="923330"/>
          </a:xfrm>
          <a:prstGeom prst="rect">
            <a:avLst/>
          </a:prstGeom>
          <a:noFill/>
        </p:spPr>
        <p:txBody>
          <a:bodyPr wrap="square" lIns="91440" tIns="45720" rIns="91440" bIns="45720">
            <a:spAutoFit/>
          </a:bodyPr>
          <a:lstStyle/>
          <a:p>
            <a:pPr algn="ctr"/>
            <a:r>
              <a:rPr lang="id-ID"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FETISISME</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Left Arrow 2">
            <a:hlinkClick r:id="rId2" action="ppaction://hlinksldjump"/>
          </p:cNvPr>
          <p:cNvSpPr/>
          <p:nvPr/>
        </p:nvSpPr>
        <p:spPr>
          <a:xfrm>
            <a:off x="133350" y="6134100"/>
            <a:ext cx="742950" cy="59055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TextBox 3"/>
          <p:cNvSpPr txBox="1"/>
          <p:nvPr/>
        </p:nvSpPr>
        <p:spPr>
          <a:xfrm>
            <a:off x="195353" y="342651"/>
            <a:ext cx="5924550" cy="2585323"/>
          </a:xfrm>
          <a:prstGeom prst="rect">
            <a:avLst/>
          </a:prstGeom>
          <a:noFill/>
        </p:spPr>
        <p:txBody>
          <a:bodyPr wrap="square" rtlCol="0">
            <a:spAutoFit/>
          </a:bodyPr>
          <a:lstStyle/>
          <a:p>
            <a:pPr algn="just"/>
            <a:r>
              <a:rPr lang="id-ID" sz="2400" dirty="0">
                <a:latin typeface="Times New Roman" panose="02020603050405020304" pitchFamily="18" charset="0"/>
                <a:cs typeface="Times New Roman" panose="02020603050405020304" pitchFamily="18" charset="0"/>
              </a:rPr>
              <a:t>Fethisistic disorder adalah ketergantungan pada benda mati atau bagian tubuh tertentu  untuk mendapatkan gairah seksual. Objek dorongan sexual dari seorang fetish adalah sepatu wanita atau kaki. Gangguan ini paling sering dialami oleh laki-laki. </a:t>
            </a:r>
          </a:p>
          <a:p>
            <a:endParaRPr lang="id-ID" sz="1600" dirty="0"/>
          </a:p>
        </p:txBody>
      </p:sp>
      <p:pic>
        <p:nvPicPr>
          <p:cNvPr id="1026" name="Picture 2" descr="http://wholesaleplussize.clothing/wp-content/uploads/2016/04/high-he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879" y="1575531"/>
            <a:ext cx="2755632" cy="1836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BJEK DARI FE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6211" y="3733760"/>
            <a:ext cx="1638300" cy="9525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0.bukalapak.com/img/582242138/w-300/Stoking_Cewek_Stoking_Wanita_Hitam_Stoking_Hitam_Legingg_1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864" y="1205592"/>
            <a:ext cx="2073275"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AMB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2574" y="3962976"/>
            <a:ext cx="1706653" cy="127885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KA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9334" y="3590007"/>
            <a:ext cx="1556256" cy="124004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1429" y="4762053"/>
            <a:ext cx="1473082" cy="989223"/>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4476" y="5552968"/>
            <a:ext cx="1741735" cy="116226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9448" y="5012612"/>
            <a:ext cx="1213054" cy="1100847"/>
          </a:xfrm>
          <a:prstGeom prst="rect">
            <a:avLst/>
          </a:prstGeom>
        </p:spPr>
      </p:pic>
      <p:sp>
        <p:nvSpPr>
          <p:cNvPr id="11" name="Rounded Rectangle 10"/>
          <p:cNvSpPr/>
          <p:nvPr/>
        </p:nvSpPr>
        <p:spPr>
          <a:xfrm>
            <a:off x="307975" y="2856877"/>
            <a:ext cx="3455719" cy="1753765"/>
          </a:xfrm>
          <a:prstGeom prst="roundRect">
            <a:avLst/>
          </a:prstGeom>
          <a:solidFill>
            <a:schemeClr val="accent3">
              <a:lumMod val="20000"/>
              <a:lumOff val="80000"/>
            </a:schemeClr>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id-ID" sz="2000" dirty="0" smtClean="0">
                <a:latin typeface="Times New Roman" panose="02020603050405020304" pitchFamily="18" charset="0"/>
                <a:cs typeface="Times New Roman" panose="02020603050405020304" pitchFamily="18" charset="0"/>
              </a:rPr>
              <a:t>mencium , meraba atau meremas-remas, menjilati, dan memandangi objek yang mereka sukai sambil masturbasi.</a:t>
            </a:r>
            <a:endParaRPr lang="id-ID" sz="20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1995510" y="4830052"/>
            <a:ext cx="3455719" cy="1633285"/>
          </a:xfrm>
          <a:prstGeom prst="roundRect">
            <a:avLst/>
          </a:prstGeom>
          <a:solidFill>
            <a:schemeClr val="accent5">
              <a:lumMod val="20000"/>
              <a:lumOff val="80000"/>
            </a:schemeClr>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id-ID" dirty="0">
                <a:latin typeface="Times New Roman" panose="02020603050405020304" pitchFamily="18" charset="0"/>
                <a:cs typeface="Times New Roman" panose="02020603050405020304" pitchFamily="18" charset="0"/>
              </a:rPr>
              <a:t>Untuk memperoleh objek tersebut seorang fetishisis melakukan penguntilan, pencurian, penodongan dan perampasan</a:t>
            </a:r>
            <a:r>
              <a:rPr lang="id-ID"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7037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650" y="-133350"/>
            <a:ext cx="5086350" cy="923330"/>
          </a:xfrm>
          <a:prstGeom prst="rect">
            <a:avLst/>
          </a:prstGeom>
          <a:noFill/>
        </p:spPr>
        <p:txBody>
          <a:bodyPr wrap="square" lIns="91440" tIns="45720" rIns="91440" bIns="45720">
            <a:spAutoFit/>
          </a:bodyPr>
          <a:lstStyle/>
          <a:p>
            <a:pPr algn="ctr"/>
            <a:r>
              <a:rPr lang="id-ID"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FETISISME</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Left Arrow 2">
            <a:hlinkClick r:id="rId2" action="ppaction://hlinksldjump"/>
          </p:cNvPr>
          <p:cNvSpPr/>
          <p:nvPr/>
        </p:nvSpPr>
        <p:spPr>
          <a:xfrm>
            <a:off x="133350" y="6134100"/>
            <a:ext cx="742950" cy="59055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6" name="AutoShape 4" descr="Image result for KA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920" y="936376"/>
            <a:ext cx="3457495" cy="3457495"/>
          </a:xfrm>
          <a:prstGeom prst="rect">
            <a:avLst/>
          </a:prstGeom>
        </p:spPr>
      </p:pic>
      <p:sp>
        <p:nvSpPr>
          <p:cNvPr id="9" name="Rounded Rectangle 8"/>
          <p:cNvSpPr/>
          <p:nvPr/>
        </p:nvSpPr>
        <p:spPr>
          <a:xfrm>
            <a:off x="504825" y="3966072"/>
            <a:ext cx="7436385" cy="1432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dirty="0">
                <a:latin typeface="Times New Roman" panose="02020603050405020304" pitchFamily="18" charset="0"/>
                <a:cs typeface="Times New Roman" panose="02020603050405020304" pitchFamily="18" charset="0"/>
              </a:rPr>
              <a:t>Ekspresi fetisisme ditampilkan dengan jalan membelai-belai, melihat-lihat, menciumnya atau dipakai sebagai alat </a:t>
            </a:r>
            <a:r>
              <a:rPr lang="id-ID" dirty="0" smtClean="0">
                <a:latin typeface="Times New Roman" panose="02020603050405020304" pitchFamily="18" charset="0"/>
                <a:cs typeface="Times New Roman" panose="02020603050405020304" pitchFamily="18" charset="0"/>
              </a:rPr>
              <a:t>masturbasi</a:t>
            </a:r>
            <a:endParaRPr lang="id-ID"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04825" y="1384520"/>
            <a:ext cx="7436385" cy="17626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id-ID" dirty="0">
                <a:solidFill>
                  <a:schemeClr val="tx1"/>
                </a:solidFill>
                <a:latin typeface="Times New Roman" panose="02020603050405020304" pitchFamily="18" charset="0"/>
                <a:cs typeface="Times New Roman" panose="02020603050405020304" pitchFamily="18" charset="0"/>
              </a:rPr>
              <a:t>G</a:t>
            </a:r>
            <a:r>
              <a:rPr lang="en-US" dirty="0" err="1">
                <a:solidFill>
                  <a:schemeClr val="tx1"/>
                </a:solidFill>
                <a:latin typeface="Times New Roman" panose="02020603050405020304" pitchFamily="18" charset="0"/>
                <a:cs typeface="Times New Roman" panose="02020603050405020304" pitchFamily="18" charset="0"/>
              </a:rPr>
              <a:t>angguan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fetishisme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biasanya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berawal</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masa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remaja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meskipun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fetis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memperoleh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keistimewaannya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masa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lebih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awal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yaitu</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masa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kanak-kanak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fetishisme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seringkali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mengidap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jenis</a:t>
            </a:r>
            <a:r>
              <a:rPr lang="en-US" dirty="0">
                <a:solidFill>
                  <a:schemeClr val="tx1"/>
                </a:solidFill>
                <a:latin typeface="Times New Roman" panose="02020603050405020304" pitchFamily="18" charset="0"/>
                <a:cs typeface="Times New Roman" panose="02020603050405020304" pitchFamily="18" charset="0"/>
              </a:rPr>
              <a:t> paraphilia lain, </a:t>
            </a:r>
            <a:r>
              <a:rPr lang="en-US" dirty="0" err="1">
                <a:solidFill>
                  <a:schemeClr val="tx1"/>
                </a:solidFill>
                <a:latin typeface="Times New Roman" panose="02020603050405020304" pitchFamily="18" charset="0"/>
                <a:cs typeface="Times New Roman" panose="02020603050405020304" pitchFamily="18" charset="0"/>
              </a:rPr>
              <a:t>pedofilia</a:t>
            </a:r>
            <a:r>
              <a:rPr lang="en-US" dirty="0">
                <a:solidFill>
                  <a:schemeClr val="tx1"/>
                </a:solidFill>
                <a:latin typeface="Times New Roman" panose="02020603050405020304" pitchFamily="18" charset="0"/>
                <a:cs typeface="Times New Roman" panose="02020603050405020304" pitchFamily="18" charset="0"/>
              </a:rPr>
              <a:t>, sadism, </a:t>
            </a:r>
            <a:r>
              <a:rPr lang="en-US" dirty="0" err="1">
                <a:solidFill>
                  <a:schemeClr val="tx1"/>
                </a:solidFill>
                <a:latin typeface="Times New Roman" panose="02020603050405020304" pitchFamily="18" charset="0"/>
                <a:cs typeface="Times New Roman" panose="02020603050405020304" pitchFamily="18" charset="0"/>
              </a:rPr>
              <a:t>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masokisme</a:t>
            </a:r>
            <a:r>
              <a:rPr lang="en-US" dirty="0">
                <a:solidFill>
                  <a:schemeClr val="tx1"/>
                </a:solidFill>
                <a:latin typeface="Times New Roman" panose="02020603050405020304" pitchFamily="18" charset="0"/>
                <a:cs typeface="Times New Roman" panose="02020603050405020304" pitchFamily="18" charset="0"/>
              </a:rPr>
              <a:t> </a:t>
            </a:r>
            <a:endParaRPr lang="id-ID"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91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650" y="-133350"/>
            <a:ext cx="5086350" cy="923330"/>
          </a:xfrm>
          <a:prstGeom prst="rect">
            <a:avLst/>
          </a:prstGeom>
          <a:noFill/>
        </p:spPr>
        <p:txBody>
          <a:bodyPr wrap="square" lIns="91440" tIns="45720" rIns="91440" bIns="45720">
            <a:spAutoFit/>
          </a:bodyPr>
          <a:lstStyle/>
          <a:p>
            <a:pPr algn="ctr"/>
            <a:r>
              <a:rPr lang="id-ID"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FETISISME</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Left Arrow 2">
            <a:hlinkClick r:id="rId2" action="ppaction://hlinksldjump"/>
          </p:cNvPr>
          <p:cNvSpPr/>
          <p:nvPr/>
        </p:nvSpPr>
        <p:spPr>
          <a:xfrm>
            <a:off x="133350" y="6134100"/>
            <a:ext cx="742950" cy="59055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6" name="AutoShape 4" descr="Image result for KA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Rounded Rectangle 9"/>
          <p:cNvSpPr/>
          <p:nvPr/>
        </p:nvSpPr>
        <p:spPr>
          <a:xfrm>
            <a:off x="2961587" y="1581917"/>
            <a:ext cx="7436385" cy="1855346"/>
          </a:xfrm>
          <a:prstGeom prst="roundRect">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id-ID" dirty="0">
                <a:solidFill>
                  <a:schemeClr val="tx1"/>
                </a:solidFill>
                <a:latin typeface="Times New Roman" panose="02020603050405020304" pitchFamily="18" charset="0"/>
                <a:cs typeface="Times New Roman" panose="02020603050405020304" pitchFamily="18" charset="0"/>
              </a:rPr>
              <a:t>Orang-orang yang </a:t>
            </a:r>
            <a:r>
              <a:rPr lang="id-ID" dirty="0" smtClean="0">
                <a:solidFill>
                  <a:schemeClr val="tx1"/>
                </a:solidFill>
                <a:latin typeface="Times New Roman" panose="02020603050405020304" pitchFamily="18" charset="0"/>
                <a:cs typeface="Times New Roman" panose="02020603050405020304" pitchFamily="18" charset="0"/>
              </a:rPr>
              <a:t>melakukan </a:t>
            </a:r>
            <a:r>
              <a:rPr lang="id-ID" dirty="0">
                <a:solidFill>
                  <a:schemeClr val="tx1"/>
                </a:solidFill>
                <a:latin typeface="Times New Roman" panose="02020603050405020304" pitchFamily="18" charset="0"/>
                <a:cs typeface="Times New Roman" panose="02020603050405020304" pitchFamily="18" charset="0"/>
              </a:rPr>
              <a:t>praktek fetisisme pada umumnya infantil sekaligus dibarengi dengan </a:t>
            </a:r>
            <a:r>
              <a:rPr lang="id-ID" dirty="0" smtClean="0">
                <a:solidFill>
                  <a:schemeClr val="tx1"/>
                </a:solidFill>
                <a:latin typeface="Times New Roman" panose="02020603050405020304" pitchFamily="18" charset="0"/>
                <a:cs typeface="Times New Roman" panose="02020603050405020304" pitchFamily="18" charset="0"/>
              </a:rPr>
              <a:t>agresif (sebagai kompensasi dari infantilisme dan kenaifannya). </a:t>
            </a:r>
            <a:r>
              <a:rPr lang="id-ID" dirty="0">
                <a:solidFill>
                  <a:schemeClr val="tx1"/>
                </a:solidFill>
                <a:latin typeface="Times New Roman" panose="02020603050405020304" pitchFamily="18" charset="0"/>
                <a:cs typeface="Times New Roman" panose="02020603050405020304" pitchFamily="18" charset="0"/>
              </a:rPr>
              <a:t>Seringkali juga bersifat asosial dan selalu dibayangi oleh kecemasan menjadi </a:t>
            </a:r>
            <a:r>
              <a:rPr lang="id-ID" dirty="0" smtClean="0">
                <a:solidFill>
                  <a:schemeClr val="tx1"/>
                </a:solidFill>
                <a:latin typeface="Times New Roman" panose="02020603050405020304" pitchFamily="18" charset="0"/>
                <a:cs typeface="Times New Roman" panose="02020603050405020304" pitchFamily="18" charset="0"/>
              </a:rPr>
              <a:t>impoten</a:t>
            </a:r>
            <a:endParaRPr lang="id-ID" sz="12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560608" y="4229200"/>
            <a:ext cx="7436385" cy="1432193"/>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id-ID" dirty="0">
                <a:latin typeface="Times New Roman" panose="02020603050405020304" pitchFamily="18" charset="0"/>
                <a:cs typeface="Times New Roman" panose="02020603050405020304" pitchFamily="18" charset="0"/>
              </a:rPr>
              <a:t>Fetisisme merupakan bentuk regresi seksual karena objek-objek cintanya ada yang berkaitan dengan benda yang disayanginya pada masa </a:t>
            </a:r>
            <a:r>
              <a:rPr lang="id-ID" dirty="0" smtClean="0">
                <a:latin typeface="Times New Roman" panose="02020603050405020304" pitchFamily="18" charset="0"/>
                <a:cs typeface="Times New Roman" panose="02020603050405020304" pitchFamily="18" charset="0"/>
              </a:rPr>
              <a:t>kanak-kanak</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6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37" y="-47724"/>
            <a:ext cx="5086350" cy="830997"/>
          </a:xfrm>
          <a:prstGeom prst="rect">
            <a:avLst/>
          </a:prstGeom>
          <a:noFill/>
          <a:scene3d>
            <a:camera prst="orthographicFront"/>
            <a:lightRig rig="threePt" dir="t"/>
          </a:scene3d>
          <a:sp3d>
            <a:bevelT prst="angle"/>
          </a:sp3d>
        </p:spPr>
        <p:txBody>
          <a:bodyPr wrap="square" lIns="91440" tIns="45720" rIns="91440" bIns="45720">
            <a:spAutoFit/>
          </a:bodyPr>
          <a:lstStyle/>
          <a:p>
            <a:pPr algn="ctr"/>
            <a:r>
              <a:rPr lang="id-ID" sz="48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KARAKTERISTIK</a:t>
            </a:r>
            <a:endParaRPr lang="en-US" sz="54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ight Arrow 2">
            <a:hlinkClick r:id="rId2" action="ppaction://hlinksldjump"/>
          </p:cNvPr>
          <p:cNvSpPr/>
          <p:nvPr/>
        </p:nvSpPr>
        <p:spPr>
          <a:xfrm>
            <a:off x="11449050" y="6153150"/>
            <a:ext cx="6096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Rounded Rectangle 4"/>
          <p:cNvSpPr/>
          <p:nvPr/>
        </p:nvSpPr>
        <p:spPr>
          <a:xfrm>
            <a:off x="3105719" y="923330"/>
            <a:ext cx="8952931" cy="1984328"/>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lgn="just">
              <a:lnSpc>
                <a:spcPct val="150000"/>
              </a:lnSpc>
            </a:pPr>
            <a:r>
              <a:rPr lang="id-ID" sz="2400" dirty="0" smtClean="0">
                <a:solidFill>
                  <a:schemeClr val="tx1"/>
                </a:solidFill>
                <a:latin typeface="Times New Roman" panose="02020603050405020304" pitchFamily="18" charset="0"/>
                <a:cs typeface="Times New Roman" panose="02020603050405020304" pitchFamily="18" charset="0"/>
              </a:rPr>
              <a:t>B</a:t>
            </a:r>
            <a:r>
              <a:rPr lang="en-US" sz="2400" dirty="0" err="1" smtClean="0">
                <a:solidFill>
                  <a:schemeClr val="tx1"/>
                </a:solidFill>
                <a:latin typeface="Times New Roman" panose="02020603050405020304" pitchFamily="18" charset="0"/>
                <a:cs typeface="Times New Roman" panose="02020603050405020304" pitchFamily="18" charset="0"/>
              </a:rPr>
              <a:t>erulang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intens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terjadi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dalam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kurun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waktu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setidaknya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enam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bulan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fantasi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dorongan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atau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gairah</a:t>
            </a:r>
            <a:r>
              <a:rPr lang="en-US" sz="2400" dirty="0" smtClean="0">
                <a:solidFill>
                  <a:schemeClr val="tx1"/>
                </a:solidFill>
                <a:latin typeface="Times New Roman" panose="02020603050405020304" pitchFamily="18" charset="0"/>
                <a:cs typeface="Times New Roman" panose="02020603050405020304" pitchFamily="18" charset="0"/>
              </a:rPr>
              <a:t> yang </a:t>
            </a:r>
            <a:r>
              <a:rPr lang="en-US" sz="2400" dirty="0" err="1" smtClean="0">
                <a:solidFill>
                  <a:schemeClr val="tx1"/>
                </a:solidFill>
                <a:latin typeface="Times New Roman" panose="02020603050405020304" pitchFamily="18" charset="0"/>
                <a:cs typeface="Times New Roman" panose="02020603050405020304" pitchFamily="18" charset="0"/>
              </a:rPr>
              <a:t>berkaitan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dengan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penggunaan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benda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mati</a:t>
            </a:r>
            <a:endParaRPr lang="id-ID" sz="24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327938" y="4528032"/>
            <a:ext cx="8952931" cy="2108695"/>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lgn="just">
              <a:lnSpc>
                <a:spcPct val="150000"/>
              </a:lnSpc>
            </a:pPr>
            <a:r>
              <a:rPr lang="id-ID" sz="2400" dirty="0" smtClean="0">
                <a:solidFill>
                  <a:schemeClr val="bg1">
                    <a:lumMod val="95000"/>
                  </a:schemeClr>
                </a:solidFill>
                <a:latin typeface="Times New Roman" panose="02020603050405020304" pitchFamily="18" charset="0"/>
                <a:cs typeface="Times New Roman" panose="02020603050405020304" pitchFamily="18" charset="0"/>
              </a:rPr>
              <a:t>B</a:t>
            </a:r>
            <a:r>
              <a:rPr lang="en-US" sz="2400" dirty="0" err="1">
                <a:solidFill>
                  <a:schemeClr val="bg1">
                    <a:lumMod val="95000"/>
                  </a:schemeClr>
                </a:solidFill>
                <a:latin typeface="Times New Roman" panose="02020603050405020304" pitchFamily="18" charset="0"/>
                <a:cs typeface="Times New Roman" panose="02020603050405020304" pitchFamily="18" charset="0"/>
              </a:rPr>
              <a:t>enda-benda</a:t>
            </a:r>
            <a:r>
              <a:rPr lang="en-US" sz="2400" dirty="0">
                <a:solidFill>
                  <a:schemeClr val="bg1">
                    <a:lumMod val="95000"/>
                  </a:schemeClr>
                </a:solidFill>
                <a:latin typeface="Times New Roman" panose="02020603050405020304" pitchFamily="18" charset="0"/>
                <a:cs typeface="Times New Roman" panose="02020603050405020304" pitchFamily="18" charset="0"/>
              </a:rPr>
              <a:t> yang </a:t>
            </a:r>
            <a:r>
              <a:rPr lang="en-US" sz="2400" dirty="0" err="1">
                <a:solidFill>
                  <a:schemeClr val="bg1">
                    <a:lumMod val="95000"/>
                  </a:schemeClr>
                </a:solidFill>
                <a:latin typeface="Times New Roman" panose="02020603050405020304" pitchFamily="18" charset="0"/>
                <a:cs typeface="Times New Roman" panose="02020603050405020304" pitchFamily="18" charset="0"/>
              </a:rPr>
              <a:t>menimbulkan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gairah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seksual</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tidak</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terbatas</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pada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bagian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pakaian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perempuan</a:t>
            </a:r>
            <a:r>
              <a:rPr lang="en-US" sz="2400" dirty="0">
                <a:solidFill>
                  <a:schemeClr val="bg1">
                    <a:lumMod val="95000"/>
                  </a:schemeClr>
                </a:solidFill>
                <a:latin typeface="Times New Roman" panose="02020603050405020304" pitchFamily="18" charset="0"/>
                <a:cs typeface="Times New Roman" panose="02020603050405020304" pitchFamily="18" charset="0"/>
              </a:rPr>
              <a:t> yang </a:t>
            </a:r>
            <a:r>
              <a:rPr lang="en-US" sz="2400" dirty="0" err="1">
                <a:solidFill>
                  <a:schemeClr val="bg1">
                    <a:lumMod val="95000"/>
                  </a:schemeClr>
                </a:solidFill>
                <a:latin typeface="Times New Roman" panose="02020603050405020304" pitchFamily="18" charset="0"/>
                <a:cs typeface="Times New Roman" panose="02020603050405020304" pitchFamily="18" charset="0"/>
              </a:rPr>
              <a:t>dikenakannya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sebagai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lawan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jenis</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atau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alat-alat</a:t>
            </a:r>
            <a:r>
              <a:rPr lang="en-US" sz="2400" dirty="0">
                <a:solidFill>
                  <a:schemeClr val="bg1">
                    <a:lumMod val="95000"/>
                  </a:schemeClr>
                </a:solidFill>
                <a:latin typeface="Times New Roman" panose="02020603050405020304" pitchFamily="18" charset="0"/>
                <a:cs typeface="Times New Roman" panose="02020603050405020304" pitchFamily="18" charset="0"/>
              </a:rPr>
              <a:t> yang </a:t>
            </a:r>
            <a:r>
              <a:rPr lang="en-US" sz="2400" dirty="0" err="1">
                <a:solidFill>
                  <a:schemeClr val="bg1">
                    <a:lumMod val="95000"/>
                  </a:schemeClr>
                </a:solidFill>
                <a:latin typeface="Times New Roman" panose="02020603050405020304" pitchFamily="18" charset="0"/>
                <a:cs typeface="Times New Roman" panose="02020603050405020304" pitchFamily="18" charset="0"/>
              </a:rPr>
              <a:t>dirnacang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untuk</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menstimulasi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alat</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kelamin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secara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fisik</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seperti</a:t>
            </a:r>
            <a:r>
              <a:rPr lang="en-US" sz="2400" dirty="0">
                <a:solidFill>
                  <a:schemeClr val="bg1">
                    <a:lumMod val="95000"/>
                  </a:schemeClr>
                </a:solidFill>
                <a:latin typeface="Times New Roman" panose="02020603050405020304" pitchFamily="18" charset="0"/>
                <a:cs typeface="Times New Roman" panose="02020603050405020304" pitchFamily="18" charset="0"/>
              </a:rPr>
              <a:t>, vibrator</a:t>
            </a:r>
            <a:r>
              <a:rPr lang="en-US" sz="2400" dirty="0" smtClean="0">
                <a:solidFill>
                  <a:schemeClr val="bg1">
                    <a:lumMod val="95000"/>
                  </a:schemeClr>
                </a:solidFill>
                <a:latin typeface="Times New Roman" panose="02020603050405020304" pitchFamily="18" charset="0"/>
                <a:cs typeface="Times New Roman" panose="02020603050405020304" pitchFamily="18" charset="0"/>
              </a:rPr>
              <a:t>.</a:t>
            </a:r>
            <a:endParaRPr lang="id-ID"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208822" y="3047715"/>
            <a:ext cx="8619981" cy="1324570"/>
          </a:xfrm>
          <a:prstGeom prst="roundRect">
            <a:avLst/>
          </a:prstGeom>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r>
              <a:rPr lang="id-ID" sz="2400" dirty="0">
                <a:solidFill>
                  <a:schemeClr val="bg1"/>
                </a:solidFill>
                <a:latin typeface="Times New Roman" panose="02020603050405020304" pitchFamily="18" charset="0"/>
                <a:cs typeface="Times New Roman" panose="02020603050405020304" pitchFamily="18" charset="0"/>
              </a:rPr>
              <a:t>M</a:t>
            </a:r>
            <a:r>
              <a:rPr lang="en-US" sz="2400" dirty="0" err="1">
                <a:solidFill>
                  <a:schemeClr val="bg1"/>
                </a:solidFill>
                <a:latin typeface="Times New Roman" panose="02020603050405020304" pitchFamily="18" charset="0"/>
                <a:cs typeface="Times New Roman" panose="02020603050405020304" pitchFamily="18" charset="0"/>
              </a:rPr>
              <a:t>enyebabkan</a:t>
            </a:r>
            <a:r>
              <a:rPr lang="en-US" sz="2400" dirty="0">
                <a:solidFill>
                  <a:schemeClr val="bg1"/>
                </a:solidFill>
                <a:latin typeface="Times New Roman" panose="02020603050405020304" pitchFamily="18" charset="0"/>
                <a:cs typeface="Times New Roman" panose="02020603050405020304" pitchFamily="18" charset="0"/>
              </a:rPr>
              <a:t> distress </a:t>
            </a:r>
            <a:r>
              <a:rPr lang="en-US" sz="2400" dirty="0" err="1">
                <a:solidFill>
                  <a:schemeClr val="bg1"/>
                </a:solidFill>
                <a:latin typeface="Times New Roman" panose="02020603050405020304" pitchFamily="18" charset="0"/>
                <a:cs typeface="Times New Roman" panose="02020603050405020304" pitchFamily="18" charset="0"/>
              </a:rPr>
              <a:t>atau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kendala</a:t>
            </a:r>
            <a:r>
              <a:rPr lang="en-US" sz="2400" dirty="0">
                <a:solidFill>
                  <a:schemeClr val="bg1"/>
                </a:solidFill>
                <a:latin typeface="Times New Roman" panose="02020603050405020304" pitchFamily="18" charset="0"/>
                <a:cs typeface="Times New Roman" panose="02020603050405020304" pitchFamily="18" charset="0"/>
              </a:rPr>
              <a:t> yang </a:t>
            </a:r>
            <a:r>
              <a:rPr lang="en-US" sz="2400" dirty="0" err="1">
                <a:solidFill>
                  <a:schemeClr val="bg1"/>
                </a:solidFill>
                <a:latin typeface="Times New Roman" panose="02020603050405020304" pitchFamily="18" charset="0"/>
                <a:cs typeface="Times New Roman" panose="02020603050405020304" pitchFamily="18" charset="0"/>
              </a:rPr>
              <a:t>jelas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dalam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fungsi</a:t>
            </a:r>
            <a:r>
              <a:rPr lang="en-US" sz="2400" dirty="0">
                <a:solidFill>
                  <a:schemeClr val="bg1"/>
                </a:solidFill>
                <a:latin typeface="Times New Roman" panose="02020603050405020304" pitchFamily="18" charset="0"/>
                <a:cs typeface="Times New Roman" panose="02020603050405020304" pitchFamily="18" charset="0"/>
              </a:rPr>
              <a:t> social </a:t>
            </a:r>
            <a:r>
              <a:rPr lang="en-US" sz="2400" dirty="0" err="1">
                <a:solidFill>
                  <a:schemeClr val="bg1"/>
                </a:solidFill>
                <a:latin typeface="Times New Roman" panose="02020603050405020304" pitchFamily="18" charset="0"/>
                <a:cs typeface="Times New Roman" panose="02020603050405020304" pitchFamily="18" charset="0"/>
              </a:rPr>
              <a:t>atau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pekerjaan</a:t>
            </a:r>
            <a:r>
              <a:rPr lang="en-US" sz="2400" dirty="0" smtClean="0">
                <a:solidFill>
                  <a:schemeClr val="bg1"/>
                </a:solidFill>
                <a:latin typeface="Times New Roman" panose="02020603050405020304" pitchFamily="18" charset="0"/>
                <a:cs typeface="Times New Roman" panose="02020603050405020304" pitchFamily="18" charset="0"/>
              </a:rPr>
              <a:t>.</a:t>
            </a:r>
            <a:endParaRPr lang="id-ID"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44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0"/>
            <a:ext cx="4667250" cy="707886"/>
          </a:xfrm>
          <a:prstGeom prst="rect">
            <a:avLst/>
          </a:prstGeom>
          <a:noFill/>
        </p:spPr>
        <p:txBody>
          <a:bodyPr wrap="square" lIns="91440" tIns="45720" rIns="91440" bIns="45720">
            <a:spAutoFit/>
          </a:bodyPr>
          <a:lstStyle/>
          <a:p>
            <a:pPr algn="ctr"/>
            <a:r>
              <a:rPr lang="id-ID"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CONTOH KASUS</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ight Arrow 2">
            <a:hlinkClick r:id="rId2" action="ppaction://hlinksldjump"/>
          </p:cNvPr>
          <p:cNvSpPr/>
          <p:nvPr/>
        </p:nvSpPr>
        <p:spPr>
          <a:xfrm>
            <a:off x="11449050" y="6153150"/>
            <a:ext cx="6096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Rounded Rectangle 3"/>
          <p:cNvSpPr/>
          <p:nvPr/>
        </p:nvSpPr>
        <p:spPr>
          <a:xfrm>
            <a:off x="2955735" y="846161"/>
            <a:ext cx="8619981" cy="2497540"/>
          </a:xfrm>
          <a:prstGeom prst="round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just">
              <a:lnSpc>
                <a:spcPct val="150000"/>
              </a:lnSpc>
            </a:pPr>
            <a:r>
              <a:rPr lang="id-ID" sz="2000" dirty="0">
                <a:solidFill>
                  <a:schemeClr val="tx1"/>
                </a:solidFill>
                <a:latin typeface="Times New Roman" panose="02020603050405020304" pitchFamily="18" charset="0"/>
                <a:cs typeface="Times New Roman" panose="02020603050405020304" pitchFamily="18" charset="0"/>
              </a:rPr>
              <a:t>Penangkapan guru ngaji asal desa Tlagah, kecamatan Penganten , Pamekasan , Jawa Timur diduga karena sering mencuri celana dalam milik tetangganya. Bukan hanya di desanya saja, ia pun melakukan aksi pencuriannya di desa lain. Selain itu AR sering kali mencuri celana dalam yang masih baru di pasar swalayan di Pamekasan. </a:t>
            </a:r>
          </a:p>
        </p:txBody>
      </p:sp>
      <p:sp>
        <p:nvSpPr>
          <p:cNvPr id="5" name="Rounded Rectangle 4"/>
          <p:cNvSpPr/>
          <p:nvPr/>
        </p:nvSpPr>
        <p:spPr>
          <a:xfrm>
            <a:off x="951789" y="3758537"/>
            <a:ext cx="8619981" cy="2497540"/>
          </a:xfrm>
          <a:prstGeom prst="roundRect">
            <a:avLst/>
          </a:prstGeom>
          <a:solidFill>
            <a:schemeClr val="tx2">
              <a:lumMod val="40000"/>
              <a:lumOff val="60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lgn="just">
              <a:lnSpc>
                <a:spcPct val="150000"/>
              </a:lnSpc>
            </a:pPr>
            <a:r>
              <a:rPr lang="id-ID" sz="2000" dirty="0">
                <a:solidFill>
                  <a:schemeClr val="tx1"/>
                </a:solidFill>
                <a:latin typeface="Times New Roman" panose="02020603050405020304" pitchFamily="18" charset="0"/>
                <a:cs typeface="Times New Roman" panose="02020603050405020304" pitchFamily="18" charset="0"/>
              </a:rPr>
              <a:t>Bukan hanya pria, ternyata wanita pun juga masuk ke dalam kategori pengidap fetis. Seperti pada kasus seorang ibu kos di Mampang hobi curi celana dalam pria. Salah satu anak kosannya merasa aneh karena setiap kali mencuci ada saja celana dalam miliknya yang hilang. Bukan hanya anak kosnya saja, tetangganya pun seringkali kehilangan celana dalam akibat ulahnya</a:t>
            </a:r>
            <a:r>
              <a:rPr lang="id-ID" sz="2000" dirty="0" smtClean="0">
                <a:solidFill>
                  <a:schemeClr val="tx1"/>
                </a:solidFill>
                <a:latin typeface="Times New Roman" panose="02020603050405020304" pitchFamily="18" charset="0"/>
                <a:cs typeface="Times New Roman" panose="02020603050405020304" pitchFamily="18" charset="0"/>
              </a:rPr>
              <a:t>,</a:t>
            </a:r>
            <a:endParaRPr lang="id-ID"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542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0"/>
            <a:ext cx="4667250" cy="707886"/>
          </a:xfrm>
          <a:prstGeom prst="rect">
            <a:avLst/>
          </a:prstGeom>
          <a:noFill/>
        </p:spPr>
        <p:txBody>
          <a:bodyPr wrap="square" lIns="91440" tIns="45720" rIns="91440" bIns="45720">
            <a:spAutoFit/>
          </a:bodyPr>
          <a:lstStyle/>
          <a:p>
            <a:pPr algn="ctr"/>
            <a:r>
              <a:rPr lang="id-ID"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CONTOH KASUS</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ight Arrow 2">
            <a:hlinkClick r:id="rId2" action="ppaction://hlinksldjump"/>
          </p:cNvPr>
          <p:cNvSpPr/>
          <p:nvPr/>
        </p:nvSpPr>
        <p:spPr>
          <a:xfrm>
            <a:off x="11449050" y="6153150"/>
            <a:ext cx="6096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Rounded Rectangle 3"/>
          <p:cNvSpPr/>
          <p:nvPr/>
        </p:nvSpPr>
        <p:spPr>
          <a:xfrm>
            <a:off x="2955735" y="846161"/>
            <a:ext cx="8619981" cy="3002508"/>
          </a:xfrm>
          <a:prstGeom prst="roundRect">
            <a:avLst/>
          </a:prstGeom>
          <a:solidFill>
            <a:schemeClr val="accent5">
              <a:lumMod val="20000"/>
              <a:lumOff val="80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lgn="just">
              <a:lnSpc>
                <a:spcPct val="150000"/>
              </a:lnSpc>
            </a:pPr>
            <a:r>
              <a:rPr lang="id-ID" sz="2000" dirty="0">
                <a:solidFill>
                  <a:schemeClr val="tx1"/>
                </a:solidFill>
                <a:latin typeface="Times New Roman" panose="02020603050405020304" pitchFamily="18" charset="0"/>
                <a:cs typeface="Times New Roman" panose="02020603050405020304" pitchFamily="18" charset="0"/>
              </a:rPr>
              <a:t>Di Jepang, celana dalam bekas anak SMA dijual untuk para lelaki Fetis. Penggemar celana dalam wanita bekas ini dinamakan burusera. Celana yang paling banyak diminati adalah yang digunakan oleh anak SMA. Bukan hanya celana dalam , </a:t>
            </a:r>
            <a:r>
              <a:rPr lang="id-ID" sz="2000" dirty="0" smtClean="0">
                <a:solidFill>
                  <a:schemeClr val="tx1"/>
                </a:solidFill>
                <a:latin typeface="Times New Roman" panose="02020603050405020304" pitchFamily="18" charset="0"/>
                <a:cs typeface="Times New Roman" panose="02020603050405020304" pitchFamily="18" charset="0"/>
              </a:rPr>
              <a:t>beberapa </a:t>
            </a:r>
            <a:r>
              <a:rPr lang="id-ID" sz="2000" dirty="0">
                <a:solidFill>
                  <a:schemeClr val="tx1"/>
                </a:solidFill>
                <a:latin typeface="Times New Roman" panose="02020603050405020304" pitchFamily="18" charset="0"/>
                <a:cs typeface="Times New Roman" panose="02020603050405020304" pitchFamily="18" charset="0"/>
              </a:rPr>
              <a:t>situs sex toy di Jepang pun mengiklankan aneka pakaian dalam bekas anak SMA , mulai dari baju senam, stocking dan baju seragam </a:t>
            </a:r>
            <a:r>
              <a:rPr lang="id-ID" sz="2000" dirty="0" smtClean="0">
                <a:solidFill>
                  <a:schemeClr val="tx1"/>
                </a:solidFill>
                <a:latin typeface="Times New Roman" panose="02020603050405020304" pitchFamily="18" charset="0"/>
                <a:cs typeface="Times New Roman" panose="02020603050405020304" pitchFamily="18" charset="0"/>
              </a:rPr>
              <a:t>sailor </a:t>
            </a:r>
            <a:endParaRPr lang="id-ID" sz="20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7765" y="4189010"/>
            <a:ext cx="8619981" cy="2497540"/>
          </a:xfrm>
          <a:prstGeom prst="roundRect">
            <a:avLst/>
          </a:prstGeom>
          <a:solidFill>
            <a:schemeClr val="tx2">
              <a:lumMod val="40000"/>
              <a:lumOff val="60000"/>
            </a:schemeClr>
          </a:solidFill>
          <a:scene3d>
            <a:camera prst="orthographicFront"/>
            <a:lightRig rig="threePt" dir="t"/>
          </a:scene3d>
          <a:sp3d>
            <a:bevelT w="152400" h="50800" prst="softRoun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lvl="0" algn="just">
              <a:lnSpc>
                <a:spcPct val="150000"/>
              </a:lnSpc>
            </a:pPr>
            <a:r>
              <a:rPr lang="id-ID" sz="2000" dirty="0">
                <a:solidFill>
                  <a:schemeClr val="tx1"/>
                </a:solidFill>
                <a:latin typeface="Times New Roman" panose="02020603050405020304" pitchFamily="18" charset="0"/>
                <a:cs typeface="Times New Roman" panose="02020603050405020304" pitchFamily="18" charset="0"/>
              </a:rPr>
              <a:t>Seorang mahasiswa di Yogyakarta mendekam di polsek Mlati, Sleman karena diketahui sering mencuri celana dalam wanita dan bra. Motifnya adalah karena A pernah putus cinta sehingga ia memilih untuk mengoleksi pakaian dalam tersebut. Ketika kamar kosnya digledah , polisi menemukan 300-an celana dalam dan bra serta beberapa alat bantu sex. </a:t>
            </a:r>
          </a:p>
        </p:txBody>
      </p:sp>
    </p:spTree>
    <p:extLst>
      <p:ext uri="{BB962C8B-B14F-4D97-AF65-F5344CB8AC3E}">
        <p14:creationId xmlns:p14="http://schemas.microsoft.com/office/powerpoint/2010/main" val="384401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849512" cy="923330"/>
          </a:xfrm>
          <a:prstGeom prst="rect">
            <a:avLst/>
          </a:prstGeom>
          <a:noFill/>
        </p:spPr>
        <p:txBody>
          <a:bodyPr wrap="square" lIns="91440" tIns="45720" rIns="91440" bIns="45720">
            <a:spAutoFit/>
          </a:bodyPr>
          <a:lstStyle/>
          <a:p>
            <a:pPr algn="ctr"/>
            <a:r>
              <a:rPr lang="id-ID" sz="5400" b="1" dirty="0" smtClean="0">
                <a:ln w="0"/>
                <a:solidFill>
                  <a:schemeClr val="accent1"/>
                </a:solidFill>
                <a:effectLst>
                  <a:outerShdw blurRad="38100" dist="25400" dir="5400000" algn="ctr" rotWithShape="0">
                    <a:srgbClr val="6E747A">
                      <a:alpha val="43000"/>
                    </a:srgbClr>
                  </a:outerShdw>
                </a:effectLst>
              </a:rPr>
              <a:t>ETIOLOGI</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Right Arrow 2">
            <a:hlinkClick r:id="rId2" action="ppaction://hlinksldjump"/>
          </p:cNvPr>
          <p:cNvSpPr/>
          <p:nvPr/>
        </p:nvSpPr>
        <p:spPr>
          <a:xfrm>
            <a:off x="11410950" y="6267450"/>
            <a:ext cx="552450" cy="4381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Rectangle 4"/>
          <p:cNvSpPr/>
          <p:nvPr/>
        </p:nvSpPr>
        <p:spPr>
          <a:xfrm>
            <a:off x="5591175" y="982387"/>
            <a:ext cx="6096000" cy="1846659"/>
          </a:xfrm>
          <a:prstGeom prst="rect">
            <a:avLst/>
          </a:prstGeom>
        </p:spPr>
        <p:txBody>
          <a:bodyPr>
            <a:spAutoFit/>
          </a:bodyPr>
          <a:lstStyle/>
          <a:p>
            <a:pPr algn="just"/>
            <a:r>
              <a:rPr lang="sv-SE"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Ada banyak teori yang menjelaskan tentang penyebab parafilia, namu</a:t>
            </a:r>
            <a:r>
              <a:rPr lang="id-ID"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sv-SE"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yang lebih umum ialah parafilia disebabkan karena perspektif perilaku, dan biologis.</a:t>
            </a:r>
          </a:p>
          <a:p>
            <a:pPr algn="just"/>
            <a:endParaRPr lang="sv-SE" dirty="0">
              <a:latin typeface="Times New Roman" panose="02020603050405020304" pitchFamily="18" charset="0"/>
              <a:cs typeface="Times New Roman" panose="02020603050405020304" pitchFamily="18" charset="0"/>
            </a:endParaRPr>
          </a:p>
        </p:txBody>
      </p:sp>
      <p:sp>
        <p:nvSpPr>
          <p:cNvPr id="4" name="Teardrop 3"/>
          <p:cNvSpPr/>
          <p:nvPr/>
        </p:nvSpPr>
        <p:spPr>
          <a:xfrm>
            <a:off x="1079109" y="2223911"/>
            <a:ext cx="5155894" cy="3442023"/>
          </a:xfrm>
          <a:prstGeom prst="teardrop">
            <a:avLst>
              <a:gd name="adj" fmla="val 70223"/>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sv-SE" dirty="0">
              <a:latin typeface="Times New Roman" panose="02020603050405020304" pitchFamily="18" charset="0"/>
              <a:cs typeface="Times New Roman" panose="02020603050405020304" pitchFamily="18" charset="0"/>
            </a:endParaRPr>
          </a:p>
          <a:p>
            <a:pPr algn="ctr"/>
            <a:r>
              <a:rPr lang="sv-SE" b="1" dirty="0" smtClean="0">
                <a:latin typeface="Times New Roman" panose="02020603050405020304" pitchFamily="18" charset="0"/>
                <a:cs typeface="Times New Roman" panose="02020603050405020304" pitchFamily="18" charset="0"/>
              </a:rPr>
              <a:t>NEUROBIOLOGICAL FACTORS (FAKTOR NEUROBIOLOGIS)</a:t>
            </a:r>
          </a:p>
          <a:p>
            <a:r>
              <a:rPr lang="sv-SE" dirty="0" smtClean="0">
                <a:latin typeface="Times New Roman" panose="02020603050405020304" pitchFamily="18" charset="0"/>
                <a:cs typeface="Times New Roman" panose="02020603050405020304" pitchFamily="18" charset="0"/>
              </a:rPr>
              <a:t>Kebanyakan </a:t>
            </a:r>
            <a:r>
              <a:rPr lang="sv-SE" dirty="0">
                <a:latin typeface="Times New Roman" panose="02020603050405020304" pitchFamily="18" charset="0"/>
                <a:cs typeface="Times New Roman" panose="02020603050405020304" pitchFamily="18" charset="0"/>
              </a:rPr>
              <a:t>orang-orang yang mengalami gangguan parafilian adalah laki-laki, ada spekulasi ahli yang menyatakan bahwa androgens (hormon testosteron) memiliki peran dalam timbulnya gangguan parafilia.</a:t>
            </a:r>
          </a:p>
          <a:p>
            <a:endParaRPr lang="id-ID" dirty="0">
              <a:latin typeface="Times New Roman" panose="02020603050405020304" pitchFamily="18" charset="0"/>
              <a:cs typeface="Times New Roman" panose="02020603050405020304" pitchFamily="18" charset="0"/>
            </a:endParaRPr>
          </a:p>
        </p:txBody>
      </p:sp>
      <p:sp>
        <p:nvSpPr>
          <p:cNvPr id="6" name="Teardrop 5"/>
          <p:cNvSpPr/>
          <p:nvPr/>
        </p:nvSpPr>
        <p:spPr>
          <a:xfrm>
            <a:off x="6706620" y="3431822"/>
            <a:ext cx="5155894" cy="2454245"/>
          </a:xfrm>
          <a:prstGeom prst="teardrop">
            <a:avLst>
              <a:gd name="adj" fmla="val 7022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v-SE" sz="2400" b="1" dirty="0" smtClean="0">
                <a:latin typeface="Times New Roman" panose="02020603050405020304" pitchFamily="18" charset="0"/>
                <a:cs typeface="Times New Roman" panose="02020603050405020304" pitchFamily="18" charset="0"/>
              </a:rPr>
              <a:t>FAKTOR PSIKOLOGIS</a:t>
            </a:r>
          </a:p>
          <a:p>
            <a:r>
              <a:rPr lang="sv-SE" dirty="0" smtClean="0">
                <a:latin typeface="Times New Roman" panose="02020603050405020304" pitchFamily="18" charset="0"/>
                <a:cs typeface="Times New Roman" panose="02020603050405020304" pitchFamily="18" charset="0"/>
              </a:rPr>
              <a:t>Dominasi </a:t>
            </a:r>
            <a:r>
              <a:rPr lang="sv-SE" dirty="0">
                <a:latin typeface="Times New Roman" panose="02020603050405020304" pitchFamily="18" charset="0"/>
                <a:cs typeface="Times New Roman" panose="02020603050405020304" pitchFamily="18" charset="0"/>
              </a:rPr>
              <a:t>model dari gangguan parafilia lebih cenderung pada pengkondisian pengalaman, sejarah hubungan, kekerasan, dan kognisi.</a:t>
            </a:r>
          </a:p>
        </p:txBody>
      </p:sp>
    </p:spTree>
    <p:extLst>
      <p:ext uri="{BB962C8B-B14F-4D97-AF65-F5344CB8AC3E}">
        <p14:creationId xmlns:p14="http://schemas.microsoft.com/office/powerpoint/2010/main" val="3010263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0"/>
            <a:ext cx="2362200" cy="923330"/>
          </a:xfrm>
          <a:prstGeom prst="rect">
            <a:avLst/>
          </a:prstGeom>
          <a:noFill/>
        </p:spPr>
        <p:txBody>
          <a:bodyPr wrap="square" lIns="91440" tIns="45720" rIns="91440" bIns="45720">
            <a:spAutoFit/>
          </a:bodyPr>
          <a:lstStyle/>
          <a:p>
            <a:pPr algn="ctr"/>
            <a:r>
              <a:rPr lang="id-ID" sz="5400" b="1" dirty="0" smtClean="0">
                <a:ln w="0"/>
                <a:solidFill>
                  <a:schemeClr val="accent1"/>
                </a:solidFill>
                <a:effectLst>
                  <a:outerShdw blurRad="38100" dist="25400" dir="5400000" algn="ctr" rotWithShape="0">
                    <a:srgbClr val="6E747A">
                      <a:alpha val="43000"/>
                    </a:srgbClr>
                  </a:outerShdw>
                </a:effectLst>
              </a:rPr>
              <a:t>TERAPI</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Right Arrow 2">
            <a:hlinkClick r:id="rId2" action="ppaction://hlinksldjump"/>
          </p:cNvPr>
          <p:cNvSpPr/>
          <p:nvPr/>
        </p:nvSpPr>
        <p:spPr>
          <a:xfrm>
            <a:off x="11410950" y="6267450"/>
            <a:ext cx="552450" cy="4381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Rectangle 4"/>
          <p:cNvSpPr/>
          <p:nvPr/>
        </p:nvSpPr>
        <p:spPr>
          <a:xfrm>
            <a:off x="661013" y="825400"/>
            <a:ext cx="6114360" cy="1323439"/>
          </a:xfrm>
          <a:prstGeom prst="rect">
            <a:avLst/>
          </a:prstGeom>
        </p:spPr>
        <p:txBody>
          <a:bodyPr wrap="square">
            <a:spAutoFit/>
          </a:bodyPr>
          <a:lstStyle/>
          <a:p>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Terapi</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yang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dapat</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digunakan</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untuk</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mengatasi</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gangguan</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fetishme</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dan</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transfetishme</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ialah</a:t>
            </a:r>
            <a:r>
              <a:rPr 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p>
          <a:p>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
        <p:nvSpPr>
          <p:cNvPr id="6" name="Rounded Rectangle 5"/>
          <p:cNvSpPr/>
          <p:nvPr/>
        </p:nvSpPr>
        <p:spPr>
          <a:xfrm>
            <a:off x="661013" y="1787081"/>
            <a:ext cx="6621136" cy="2115239"/>
          </a:xfrm>
          <a:prstGeom prst="roundRect">
            <a:avLst/>
          </a:prstGeom>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400" b="1" dirty="0" err="1">
                <a:solidFill>
                  <a:schemeClr val="tx1"/>
                </a:solidFill>
                <a:latin typeface="Times New Roman" panose="02020603050405020304" pitchFamily="18" charset="0"/>
                <a:cs typeface="Times New Roman" panose="02020603050405020304" pitchFamily="18" charset="0"/>
              </a:rPr>
              <a:t>Terapi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Perilaku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Behaviour</a:t>
            </a:r>
            <a:r>
              <a:rPr lang="en-US" sz="2400" b="1" dirty="0">
                <a:solidFill>
                  <a:schemeClr val="tx1"/>
                </a:solidFill>
                <a:latin typeface="Times New Roman" panose="02020603050405020304" pitchFamily="18" charset="0"/>
                <a:cs typeface="Times New Roman" panose="02020603050405020304" pitchFamily="18" charset="0"/>
              </a:rPr>
              <a:t> Therapy</a:t>
            </a:r>
            <a:r>
              <a:rPr lang="en-US" sz="2400" b="1" dirty="0" smtClean="0">
                <a:solidFill>
                  <a:schemeClr val="tx1"/>
                </a:solidFill>
                <a:latin typeface="Times New Roman" panose="02020603050405020304" pitchFamily="18" charset="0"/>
                <a:cs typeface="Times New Roman" panose="02020603050405020304" pitchFamily="18" charset="0"/>
              </a:rPr>
              <a:t>)</a:t>
            </a:r>
            <a:endParaRPr lang="id-ID" sz="2400" b="1" dirty="0" smtClean="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err="1">
                <a:solidFill>
                  <a:schemeClr val="tx1"/>
                </a:solidFill>
                <a:latin typeface="Times New Roman" panose="02020603050405020304" pitchFamily="18" charset="0"/>
                <a:cs typeface="Times New Roman" panose="02020603050405020304" pitchFamily="18" charset="0"/>
              </a:rPr>
              <a:t>Terapi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perilaku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diarahkan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pada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tujuan-tujuan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memperoleh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tingkah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laku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baru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penghapusan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tingkah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laku</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maladaptif,serta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memperkuat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perilaku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baru</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diinginkan</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66750" y="4281770"/>
            <a:ext cx="6615399" cy="1754326"/>
          </a:xfrm>
          <a:prstGeom prst="roundRect">
            <a:avLst/>
          </a:prstGeom>
          <a:scene3d>
            <a:camera prst="orthographicFront"/>
            <a:lightRig rig="threePt" dir="t"/>
          </a:scene3d>
          <a:sp3d>
            <a:bevelT w="152400" h="50800" prst="softRound"/>
          </a:sp3d>
        </p:spPr>
        <p:style>
          <a:lnRef idx="0">
            <a:schemeClr val="accent6"/>
          </a:lnRef>
          <a:fillRef idx="3">
            <a:schemeClr val="accent6"/>
          </a:fillRef>
          <a:effectRef idx="3">
            <a:schemeClr val="accent6"/>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CBT (Cognitive </a:t>
            </a:r>
            <a:r>
              <a:rPr lang="en-US" sz="2400" b="1" dirty="0" err="1">
                <a:solidFill>
                  <a:schemeClr val="tx1"/>
                </a:solidFill>
                <a:latin typeface="Times New Roman" panose="02020603050405020304" pitchFamily="18" charset="0"/>
                <a:cs typeface="Times New Roman" panose="02020603050405020304" pitchFamily="18" charset="0"/>
              </a:rPr>
              <a:t>Behaviour</a:t>
            </a:r>
            <a:r>
              <a:rPr lang="en-US" sz="2400" b="1" dirty="0">
                <a:solidFill>
                  <a:schemeClr val="tx1"/>
                </a:solidFill>
                <a:latin typeface="Times New Roman" panose="02020603050405020304" pitchFamily="18" charset="0"/>
                <a:cs typeface="Times New Roman" panose="02020603050405020304" pitchFamily="18" charset="0"/>
              </a:rPr>
              <a:t> Therapy</a:t>
            </a:r>
            <a:r>
              <a:rPr lang="en-US" sz="2400" b="1" dirty="0" smtClean="0">
                <a:solidFill>
                  <a:schemeClr val="tx1"/>
                </a:solidFill>
                <a:latin typeface="Times New Roman" panose="02020603050405020304" pitchFamily="18" charset="0"/>
                <a:cs typeface="Times New Roman" panose="02020603050405020304" pitchFamily="18" charset="0"/>
              </a:rPr>
              <a:t>)</a:t>
            </a:r>
            <a:endParaRPr lang="id-ID" sz="2400" b="1" dirty="0" smtClean="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CBT </a:t>
            </a:r>
            <a:r>
              <a:rPr lang="en-US" sz="2000" dirty="0" err="1">
                <a:solidFill>
                  <a:schemeClr val="tx1"/>
                </a:solidFill>
                <a:latin typeface="Times New Roman" panose="02020603050405020304" pitchFamily="18" charset="0"/>
                <a:cs typeface="Times New Roman" panose="02020603050405020304" pitchFamily="18" charset="0"/>
              </a:rPr>
              <a:t>memusatkan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perhatian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pada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kegiatan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mengubah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pola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pikir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destruktif</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pikiran</a:t>
            </a:r>
            <a:r>
              <a:rPr lang="en-US" sz="2000" dirty="0">
                <a:solidFill>
                  <a:schemeClr val="tx1"/>
                </a:solidFill>
                <a:latin typeface="Times New Roman" panose="02020603050405020304" pitchFamily="18" charset="0"/>
                <a:cs typeface="Times New Roman" panose="02020603050405020304" pitchFamily="18" charset="0"/>
              </a:rPr>
              <a:t> dam </a:t>
            </a:r>
            <a:r>
              <a:rPr lang="en-US" sz="2000" dirty="0" err="1">
                <a:solidFill>
                  <a:schemeClr val="tx1"/>
                </a:solidFill>
                <a:latin typeface="Times New Roman" panose="02020603050405020304" pitchFamily="18" charset="0"/>
                <a:cs typeface="Times New Roman" panose="02020603050405020304" pitchFamily="18" charset="0"/>
              </a:rPr>
              <a:t>perilaku</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91947" y="1690538"/>
            <a:ext cx="4042481" cy="2862322"/>
          </a:xfrm>
          <a:prstGeom prst="rect">
            <a:avLst/>
          </a:prstGeom>
        </p:spPr>
        <p:txBody>
          <a:bodyPr wrap="square">
            <a:spAutoFit/>
          </a:bodyPr>
          <a:lstStyle/>
          <a:p>
            <a:pPr>
              <a:lnSpc>
                <a:spcPct val="200000"/>
              </a:lnSpc>
            </a:pPr>
            <a:r>
              <a:rPr lang="en-US" dirty="0" err="1"/>
              <a:t>Terapi</a:t>
            </a:r>
            <a:r>
              <a:rPr lang="en-US" dirty="0"/>
              <a:t> </a:t>
            </a:r>
            <a:r>
              <a:rPr lang="en-US" dirty="0" err="1"/>
              <a:t>medis</a:t>
            </a:r>
            <a:r>
              <a:rPr lang="en-US" dirty="0"/>
              <a:t> yang </a:t>
            </a:r>
            <a:r>
              <a:rPr lang="en-US" dirty="0" err="1"/>
              <a:t>dapat</a:t>
            </a:r>
            <a:r>
              <a:rPr lang="en-US" dirty="0"/>
              <a:t> </a:t>
            </a:r>
            <a:r>
              <a:rPr lang="en-US" dirty="0" err="1" smtClean="0"/>
              <a:t>dilakukan</a:t>
            </a:r>
            <a:endParaRPr lang="id-ID" dirty="0" smtClean="0"/>
          </a:p>
          <a:p>
            <a:pPr>
              <a:lnSpc>
                <a:spcPct val="200000"/>
              </a:lnSpc>
            </a:pPr>
            <a:r>
              <a:rPr lang="en-US" dirty="0" err="1" smtClean="0"/>
              <a:t>adalah</a:t>
            </a:r>
            <a:r>
              <a:rPr lang="en-US" dirty="0" smtClean="0"/>
              <a:t> </a:t>
            </a:r>
            <a:r>
              <a:rPr lang="en-US" dirty="0" err="1"/>
              <a:t>dengan</a:t>
            </a:r>
            <a:r>
              <a:rPr lang="en-US" dirty="0"/>
              <a:t> </a:t>
            </a:r>
            <a:r>
              <a:rPr lang="en-US" dirty="0" err="1"/>
              <a:t>memberikan</a:t>
            </a:r>
            <a:r>
              <a:rPr lang="en-US" dirty="0"/>
              <a:t> fluoxetine.</a:t>
            </a:r>
          </a:p>
          <a:p>
            <a:pPr algn="just"/>
            <a:r>
              <a:rPr lang="en-US" dirty="0"/>
              <a:t>Fluoxetine </a:t>
            </a:r>
            <a:r>
              <a:rPr lang="id-ID" dirty="0"/>
              <a:t>adalah antidepresan serotonin reuptake inhibitor selektfi </a:t>
            </a:r>
            <a:r>
              <a:rPr lang="en-US" dirty="0"/>
              <a:t>(SSRI) </a:t>
            </a:r>
            <a:r>
              <a:rPr lang="id-ID" dirty="0"/>
              <a:t>. Fluoxetine mempengaruhi zat kimia di otak yang mungkin tidak seimbang pada penderita depresi, panik, kecemasan atau gejala obsesif kompulsif</a:t>
            </a:r>
            <a:endParaRPr lang="en-US" dirty="0"/>
          </a:p>
        </p:txBody>
      </p:sp>
    </p:spTree>
    <p:extLst>
      <p:ext uri="{BB962C8B-B14F-4D97-AF65-F5344CB8AC3E}">
        <p14:creationId xmlns:p14="http://schemas.microsoft.com/office/powerpoint/2010/main" val="4260515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244600"/>
            <a:ext cx="5715000" cy="436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73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 y="0"/>
            <a:ext cx="1223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711200" y="685800"/>
            <a:ext cx="10972800" cy="685800"/>
          </a:xfrm>
        </p:spPr>
        <p:txBody>
          <a:bodyPr/>
          <a:lstStyle/>
          <a:p>
            <a:pPr>
              <a:spcBef>
                <a:spcPct val="50000"/>
              </a:spcBef>
              <a:defRPr/>
            </a:pPr>
            <a:r>
              <a:rPr lang="en-US" sz="3200" dirty="0" smtClean="0">
                <a:solidFill>
                  <a:schemeClr val="bg1"/>
                </a:solidFill>
                <a:latin typeface="Arial" charset="0"/>
                <a:cs typeface="Arial" charset="0"/>
              </a:rPr>
              <a:t>KEMAMPUAN AKHIR YANG DIHARAPKAN</a:t>
            </a:r>
          </a:p>
        </p:txBody>
      </p:sp>
      <p:sp>
        <p:nvSpPr>
          <p:cNvPr id="3076" name="Content Placeholder 5"/>
          <p:cNvSpPr>
            <a:spLocks noGrp="1"/>
          </p:cNvSpPr>
          <p:nvPr>
            <p:ph idx="1"/>
          </p:nvPr>
        </p:nvSpPr>
        <p:spPr>
          <a:xfrm>
            <a:off x="609600" y="1524001"/>
            <a:ext cx="10972800" cy="4602163"/>
          </a:xfrm>
        </p:spPr>
        <p:txBody>
          <a:bodyPr/>
          <a:lstStyle/>
          <a:p>
            <a:pPr>
              <a:defRPr/>
            </a:pPr>
            <a:r>
              <a:rPr lang="en-US" sz="2200" dirty="0" err="1" smtClean="0">
                <a:solidFill>
                  <a:schemeClr val="bg1">
                    <a:lumMod val="50000"/>
                  </a:schemeClr>
                </a:solidFill>
                <a:latin typeface="Arial" charset="0"/>
                <a:cs typeface="Arial" charset="0"/>
              </a:rPr>
              <a:t>Mahasiswa</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mampu</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menjelaskan</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permasalahan-permasalahan</a:t>
            </a:r>
            <a:r>
              <a:rPr lang="en-US" sz="2200" dirty="0" smtClean="0">
                <a:solidFill>
                  <a:schemeClr val="bg1">
                    <a:lumMod val="50000"/>
                  </a:schemeClr>
                </a:solidFill>
                <a:latin typeface="Arial" charset="0"/>
                <a:cs typeface="Arial" charset="0"/>
              </a:rPr>
              <a:t> yang </a:t>
            </a:r>
            <a:r>
              <a:rPr lang="en-US" sz="2200" dirty="0" err="1" smtClean="0">
                <a:solidFill>
                  <a:schemeClr val="bg1">
                    <a:lumMod val="50000"/>
                  </a:schemeClr>
                </a:solidFill>
                <a:latin typeface="Arial" charset="0"/>
                <a:cs typeface="Arial" charset="0"/>
              </a:rPr>
              <a:t>melatarbelakangi</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bimbingan</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dan</a:t>
            </a:r>
            <a:r>
              <a:rPr lang="en-US" sz="2200" dirty="0" smtClean="0">
                <a:solidFill>
                  <a:schemeClr val="bg1">
                    <a:lumMod val="50000"/>
                  </a:schemeClr>
                </a:solidFill>
                <a:latin typeface="Arial" charset="0"/>
                <a:cs typeface="Arial" charset="0"/>
              </a:rPr>
              <a:t> </a:t>
            </a:r>
            <a:r>
              <a:rPr lang="en-US" sz="2200" dirty="0" err="1" smtClean="0">
                <a:solidFill>
                  <a:schemeClr val="bg1">
                    <a:lumMod val="50000"/>
                  </a:schemeClr>
                </a:solidFill>
                <a:latin typeface="Arial" charset="0"/>
                <a:cs typeface="Arial" charset="0"/>
              </a:rPr>
              <a:t>konseling</a:t>
            </a:r>
            <a:endParaRPr lang="id-ID" sz="2200" dirty="0" smtClean="0">
              <a:solidFill>
                <a:schemeClr val="bg1">
                  <a:lumMod val="50000"/>
                </a:schemeClr>
              </a:solidFill>
              <a:latin typeface="Arial" charset="0"/>
              <a:cs typeface="Arial" charset="0"/>
            </a:endParaRPr>
          </a:p>
        </p:txBody>
      </p:sp>
    </p:spTree>
    <p:extLst>
      <p:ext uri="{BB962C8B-B14F-4D97-AF65-F5344CB8AC3E}">
        <p14:creationId xmlns:p14="http://schemas.microsoft.com/office/powerpoint/2010/main" val="140790446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a:hlinkClick r:id="" action="ppaction://hlinkshowjump?jump=nextslide"/>
          </p:cNvPr>
          <p:cNvSpPr/>
          <p:nvPr/>
        </p:nvSpPr>
        <p:spPr>
          <a:xfrm>
            <a:off x="4484094" y="2731183"/>
            <a:ext cx="3387955" cy="1519312"/>
          </a:xfrm>
          <a:prstGeom prst="teardrop">
            <a:avLst>
              <a:gd name="adj" fmla="val 72131"/>
            </a:avLst>
          </a:prstGeom>
        </p:spPr>
        <p:style>
          <a:lnRef idx="1">
            <a:schemeClr val="accent1"/>
          </a:lnRef>
          <a:fillRef idx="1002">
            <a:schemeClr val="dk2"/>
          </a:fillRef>
          <a:effectRef idx="1">
            <a:schemeClr val="accent1"/>
          </a:effectRef>
          <a:fontRef idx="minor">
            <a:schemeClr val="dk1"/>
          </a:fontRef>
        </p:style>
        <p:txBody>
          <a:bodyPr rtlCol="0" anchor="ctr"/>
          <a:lstStyle/>
          <a:p>
            <a:pPr algn="ctr"/>
            <a:r>
              <a:rPr lang="id-ID" sz="2000" b="1" dirty="0" smtClean="0">
                <a:solidFill>
                  <a:schemeClr val="bg1"/>
                </a:solidFill>
                <a:latin typeface="Times New Roman" panose="02020603050405020304" pitchFamily="18" charset="0"/>
                <a:cs typeface="Times New Roman" panose="02020603050405020304" pitchFamily="18" charset="0"/>
              </a:rPr>
              <a:t>TRANSVESTISME</a:t>
            </a:r>
            <a:endParaRPr lang="id-ID" sz="2000" b="1" dirty="0">
              <a:solidFill>
                <a:schemeClr val="bg1"/>
              </a:solidFill>
              <a:latin typeface="Times New Roman" panose="02020603050405020304" pitchFamily="18" charset="0"/>
              <a:cs typeface="Times New Roman" panose="02020603050405020304" pitchFamily="18" charset="0"/>
            </a:endParaRPr>
          </a:p>
        </p:txBody>
      </p:sp>
      <p:sp>
        <p:nvSpPr>
          <p:cNvPr id="5" name="Left Arrow 4"/>
          <p:cNvSpPr/>
          <p:nvPr/>
        </p:nvSpPr>
        <p:spPr>
          <a:xfrm>
            <a:off x="3205085" y="3258722"/>
            <a:ext cx="984738" cy="464236"/>
          </a:xfrm>
          <a:prstGeom prst="left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
        <p:nvSpPr>
          <p:cNvPr id="6" name="Right Arrow 5"/>
          <p:cNvSpPr/>
          <p:nvPr/>
        </p:nvSpPr>
        <p:spPr>
          <a:xfrm>
            <a:off x="8066111" y="3258724"/>
            <a:ext cx="956603" cy="464234"/>
          </a:xfrm>
          <a:prstGeom prst="right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
        <p:nvSpPr>
          <p:cNvPr id="7" name="Oval 6">
            <a:hlinkClick r:id="" action="ppaction://hlinkshowjump?jump=nextslide"/>
          </p:cNvPr>
          <p:cNvSpPr/>
          <p:nvPr/>
        </p:nvSpPr>
        <p:spPr>
          <a:xfrm>
            <a:off x="47465" y="2427556"/>
            <a:ext cx="3029276" cy="2126566"/>
          </a:xfrm>
          <a:prstGeom prst="ellipse">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Times New Roman" panose="02020603050405020304" pitchFamily="18" charset="0"/>
                <a:cs typeface="Times New Roman" panose="02020603050405020304" pitchFamily="18" charset="0"/>
                <a:hlinkClick r:id="rId2" action="ppaction://hlinksldjump"/>
              </a:rPr>
              <a:t>KARAKTERISTIK</a:t>
            </a:r>
            <a:endParaRPr lang="id-ID" sz="16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580209" y="4919296"/>
            <a:ext cx="3291840" cy="1698088"/>
          </a:xfrm>
          <a:prstGeom prst="ellipse">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tx1"/>
                </a:solidFill>
                <a:latin typeface="Times New Roman" panose="02020603050405020304" pitchFamily="18" charset="0"/>
                <a:cs typeface="Times New Roman" panose="02020603050405020304" pitchFamily="18" charset="0"/>
              </a:rPr>
              <a:t>TERAPI</a:t>
            </a:r>
            <a:endParaRPr lang="id-ID" dirty="0"/>
          </a:p>
        </p:txBody>
      </p:sp>
      <p:sp>
        <p:nvSpPr>
          <p:cNvPr id="10" name="Oval 9"/>
          <p:cNvSpPr/>
          <p:nvPr/>
        </p:nvSpPr>
        <p:spPr>
          <a:xfrm>
            <a:off x="4532150" y="587828"/>
            <a:ext cx="3291841" cy="1743975"/>
          </a:xfrm>
          <a:prstGeom prst="ellipse">
            <a:avLst/>
          </a:prstGeom>
          <a:solidFill>
            <a:schemeClr val="accent3">
              <a:alpha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2400" b="1" dirty="0" smtClean="0">
                <a:solidFill>
                  <a:schemeClr val="tx1"/>
                </a:solidFill>
                <a:latin typeface="Times New Roman" panose="02020603050405020304" pitchFamily="18" charset="0"/>
                <a:cs typeface="Times New Roman" panose="02020603050405020304" pitchFamily="18" charset="0"/>
                <a:hlinkClick r:id="rId3" action="ppaction://hlinkpres?slideindex=1&amp;slidetitle="/>
              </a:rPr>
              <a:t>ETIOLOGI (PENYEBAB)</a:t>
            </a:r>
            <a:endParaRPr lang="id-ID" sz="24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id-ID" dirty="0"/>
          </a:p>
        </p:txBody>
      </p:sp>
      <p:sp>
        <p:nvSpPr>
          <p:cNvPr id="12" name="Oval 11"/>
          <p:cNvSpPr/>
          <p:nvPr/>
        </p:nvSpPr>
        <p:spPr>
          <a:xfrm>
            <a:off x="9162724" y="2427556"/>
            <a:ext cx="3029276" cy="2126566"/>
          </a:xfrm>
          <a:prstGeom prst="ellipse">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Times New Roman" panose="02020603050405020304" pitchFamily="18" charset="0"/>
                <a:cs typeface="Times New Roman" panose="02020603050405020304" pitchFamily="18" charset="0"/>
              </a:rPr>
              <a:t>FENOMENA</a:t>
            </a:r>
          </a:p>
          <a:p>
            <a:pPr algn="ctr"/>
            <a:endParaRPr lang="id-ID" b="1" dirty="0">
              <a:solidFill>
                <a:schemeClr val="tx1"/>
              </a:solidFill>
              <a:latin typeface="Times New Roman" panose="02020603050405020304" pitchFamily="18" charset="0"/>
              <a:cs typeface="Times New Roman" panose="02020603050405020304" pitchFamily="18" charset="0"/>
            </a:endParaRPr>
          </a:p>
          <a:p>
            <a:pPr algn="ctr"/>
            <a:r>
              <a:rPr lang="id-ID" b="1" dirty="0" smtClean="0">
                <a:solidFill>
                  <a:schemeClr val="tx1"/>
                </a:solidFill>
                <a:latin typeface="Times New Roman" panose="02020603050405020304" pitchFamily="18" charset="0"/>
                <a:cs typeface="Times New Roman" panose="02020603050405020304" pitchFamily="18" charset="0"/>
              </a:rPr>
              <a:t>CONTOH KASUS</a:t>
            </a:r>
            <a:endParaRPr lang="id-ID"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98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68" y="394901"/>
            <a:ext cx="5086350" cy="707886"/>
          </a:xfrm>
          <a:prstGeom prst="rect">
            <a:avLst/>
          </a:prstGeom>
          <a:noFill/>
        </p:spPr>
        <p:txBody>
          <a:bodyPr wrap="square" lIns="91440" tIns="45720" rIns="91440" bIns="45720">
            <a:spAutoFit/>
          </a:bodyPr>
          <a:lstStyle/>
          <a:p>
            <a:pPr algn="ctr"/>
            <a:r>
              <a:rPr lang="id-ID" sz="4000" b="1" dirty="0" smtClean="0">
                <a:ln w="0"/>
                <a:solidFill>
                  <a:schemeClr val="accent1"/>
                </a:solidFill>
                <a:effectLst>
                  <a:outerShdw blurRad="38100" dist="25400" dir="5400000" algn="ctr" rotWithShape="0">
                    <a:srgbClr val="6E747A">
                      <a:alpha val="43000"/>
                    </a:srgbClr>
                  </a:outerShdw>
                </a:effectLst>
              </a:rPr>
              <a:t>TRANSVESTISME</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3" name="Right Arrow 2">
            <a:hlinkClick r:id="rId2" action="ppaction://hlinksldjump"/>
          </p:cNvPr>
          <p:cNvSpPr/>
          <p:nvPr/>
        </p:nvSpPr>
        <p:spPr>
          <a:xfrm>
            <a:off x="11410950" y="6267450"/>
            <a:ext cx="552450" cy="4381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712" y="166255"/>
            <a:ext cx="1934688" cy="2902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6605" y="3714488"/>
            <a:ext cx="2466795" cy="1643821"/>
          </a:xfrm>
          <a:prstGeom prst="rect">
            <a:avLst/>
          </a:prstGeom>
        </p:spPr>
      </p:pic>
      <p:sp>
        <p:nvSpPr>
          <p:cNvPr id="7" name="Rectangle 6"/>
          <p:cNvSpPr/>
          <p:nvPr/>
        </p:nvSpPr>
        <p:spPr>
          <a:xfrm>
            <a:off x="1269242" y="1119116"/>
            <a:ext cx="8077654" cy="1733266"/>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r>
              <a:rPr lang="id-ID" sz="2400" dirty="0">
                <a:solidFill>
                  <a:schemeClr val="tx1"/>
                </a:solidFill>
                <a:latin typeface="Times New Roman" panose="02020603050405020304" pitchFamily="18" charset="0"/>
                <a:cs typeface="Times New Roman" panose="02020603050405020304" pitchFamily="18" charset="0"/>
              </a:rPr>
              <a:t>Gejala mengalami rangsangan seksual dengan berpakaian atau berdandan seperti lawan jenis. Individu memperoleh kenikmatan dengan memainkan peran sosial lawan jenisnya. Gejala ini banyak terjadi pada laki-laki. </a:t>
            </a:r>
          </a:p>
        </p:txBody>
      </p:sp>
      <p:sp>
        <p:nvSpPr>
          <p:cNvPr id="8" name="Rectangle 7"/>
          <p:cNvSpPr/>
          <p:nvPr/>
        </p:nvSpPr>
        <p:spPr>
          <a:xfrm>
            <a:off x="261678" y="3305555"/>
            <a:ext cx="8648490" cy="1599581"/>
          </a:xfrm>
          <a:prstGeom prst="rect">
            <a:avLst/>
          </a:prstGeom>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eberapa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transvestisme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menyukai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muncul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a:t>
            </a:r>
            <a:r>
              <a:rPr lang="id-ID"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depan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sebagai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perempuan</a:t>
            </a:r>
            <a:r>
              <a:rPr lang="id-ID"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biasanya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diawali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separuh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memakai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pakaian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lawan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jenis</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pada </a:t>
            </a:r>
            <a:r>
              <a:rPr lang="en-US" sz="2400" dirty="0" err="1" smtClean="0">
                <a:latin typeface="Times New Roman" panose="02020603050405020304" pitchFamily="18" charset="0"/>
                <a:cs typeface="Times New Roman" panose="02020603050405020304" pitchFamily="18" charset="0"/>
              </a:rPr>
              <a:t>masa</a:t>
            </a:r>
            <a:r>
              <a:rPr lang="en-US" sz="2400" dirty="0" smtClean="0">
                <a:latin typeface="Times New Roman" panose="02020603050405020304" pitchFamily="18" charset="0"/>
                <a:cs typeface="Times New Roman" panose="02020603050405020304" pitchFamily="18" charset="0"/>
              </a:rPr>
              <a:t> kana</a:t>
            </a:r>
            <a:r>
              <a:rPr lang="id-ID" sz="2400" dirty="0" smtClean="0">
                <a:latin typeface="Times New Roman" panose="02020603050405020304" pitchFamily="18" charset="0"/>
                <a:cs typeface="Times New Roman" panose="02020603050405020304" pitchFamily="18" charset="0"/>
              </a:rPr>
              <a:t>k</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kanak</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remaja</a:t>
            </a:r>
            <a:r>
              <a:rPr lang="id-ID"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2458420" y="5358309"/>
            <a:ext cx="6712876" cy="1064526"/>
          </a:xfrm>
          <a:prstGeom prst="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id-ID" sz="2400" dirty="0">
                <a:latin typeface="Times New Roman" panose="02020603050405020304" pitchFamily="18" charset="0"/>
                <a:cs typeface="Times New Roman" panose="02020603050405020304" pitchFamily="18" charset="0"/>
              </a:rPr>
              <a:t>P</a:t>
            </a:r>
            <a:r>
              <a:rPr lang="en-US" sz="2400" dirty="0" err="1">
                <a:latin typeface="Times New Roman" panose="02020603050405020304" pitchFamily="18" charset="0"/>
                <a:cs typeface="Times New Roman" panose="02020603050405020304" pitchFamily="18" charset="0"/>
              </a:rPr>
              <a:t>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transvesti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heteroseksual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sebagian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laki-laki</a:t>
            </a:r>
            <a:r>
              <a:rPr lang="id-ID"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09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086350" cy="923330"/>
          </a:xfrm>
          <a:prstGeom prst="rect">
            <a:avLst/>
          </a:prstGeom>
          <a:noFill/>
        </p:spPr>
        <p:txBody>
          <a:bodyPr wrap="square" lIns="91440" tIns="45720" rIns="91440" bIns="45720">
            <a:spAutoFit/>
          </a:bodyPr>
          <a:lstStyle/>
          <a:p>
            <a:pPr algn="ctr"/>
            <a:r>
              <a:rPr lang="id-ID" sz="5400" b="1" dirty="0" smtClean="0">
                <a:ln w="0"/>
                <a:solidFill>
                  <a:schemeClr val="accent1"/>
                </a:solidFill>
                <a:effectLst>
                  <a:outerShdw blurRad="38100" dist="25400" dir="5400000" algn="ctr" rotWithShape="0">
                    <a:srgbClr val="6E747A">
                      <a:alpha val="43000"/>
                    </a:srgbClr>
                  </a:outerShdw>
                </a:effectLst>
              </a:rPr>
              <a:t>TRANSVESTISME</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Right Arrow 2">
            <a:hlinkClick r:id="rId2" action="ppaction://hlinksldjump"/>
          </p:cNvPr>
          <p:cNvSpPr/>
          <p:nvPr/>
        </p:nvSpPr>
        <p:spPr>
          <a:xfrm>
            <a:off x="11410950" y="6267450"/>
            <a:ext cx="552450" cy="4381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712" y="166255"/>
            <a:ext cx="1934688" cy="2902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322" y="3024047"/>
            <a:ext cx="2466795" cy="1643821"/>
          </a:xfrm>
          <a:prstGeom prst="rect">
            <a:avLst/>
          </a:prstGeom>
        </p:spPr>
      </p:pic>
      <p:sp>
        <p:nvSpPr>
          <p:cNvPr id="7" name="Rectangle 6"/>
          <p:cNvSpPr/>
          <p:nvPr/>
        </p:nvSpPr>
        <p:spPr>
          <a:xfrm>
            <a:off x="1105053" y="1375964"/>
            <a:ext cx="8391552" cy="1692323"/>
          </a:xfrm>
          <a:prstGeom prst="rect">
            <a:avLst/>
          </a:prstGeom>
          <a:effectLst>
            <a:outerShdw blurRad="76200" dir="13500000" sy="23000" kx="1200000" algn="br" rotWithShape="0">
              <a:prstClr val="black">
                <a:alpha val="20000"/>
              </a:prstClr>
            </a:outerShdw>
          </a:effectLst>
          <a:scene3d>
            <a:camera prst="obliqueTopLeft"/>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r>
              <a:rPr lang="id-ID" sz="2400" b="1" dirty="0">
                <a:latin typeface="Times New Roman" panose="02020603050405020304" pitchFamily="18" charset="0"/>
                <a:cs typeface="Times New Roman" panose="02020603050405020304" pitchFamily="18" charset="0"/>
              </a:rPr>
              <a:t>Transvestic Fetishism </a:t>
            </a:r>
            <a:r>
              <a:rPr lang="id-ID" sz="2400" dirty="0">
                <a:latin typeface="Times New Roman" panose="02020603050405020304" pitchFamily="18" charset="0"/>
                <a:cs typeface="Times New Roman" panose="02020603050405020304" pitchFamily="18" charset="0"/>
              </a:rPr>
              <a:t>yaitu salah satu gangguan parafilia dimana individu terangsang secara seksual oleh tindakan </a:t>
            </a:r>
            <a:r>
              <a:rPr lang="id-ID" sz="2400" i="1" dirty="0">
                <a:latin typeface="Times New Roman" panose="02020603050405020304" pitchFamily="18" charset="0"/>
                <a:cs typeface="Times New Roman" panose="02020603050405020304" pitchFamily="18" charset="0"/>
              </a:rPr>
              <a:t>cross-dressing</a:t>
            </a:r>
            <a:r>
              <a:rPr lang="id-ID" sz="2400" dirty="0">
                <a:latin typeface="Times New Roman" panose="02020603050405020304" pitchFamily="18" charset="0"/>
                <a:cs typeface="Times New Roman" panose="02020603050405020304" pitchFamily="18" charset="0"/>
              </a:rPr>
              <a:t> sebagai lawan jenis dan menemukan perilaku berpakaian yang menghasilkan gairah tersebut menimbulkan tekanan pada dirinya.</a:t>
            </a:r>
          </a:p>
        </p:txBody>
      </p:sp>
      <p:sp>
        <p:nvSpPr>
          <p:cNvPr id="12" name="Rectangle 11"/>
          <p:cNvSpPr/>
          <p:nvPr/>
        </p:nvSpPr>
        <p:spPr>
          <a:xfrm>
            <a:off x="152682" y="3384645"/>
            <a:ext cx="9221093" cy="1396357"/>
          </a:xfrm>
          <a:prstGeom prst="rect">
            <a:avLst/>
          </a:prstGeom>
          <a:effectLst>
            <a:outerShdw blurRad="76200" dir="13500000" sy="23000" kx="1200000" algn="br" rotWithShape="0">
              <a:prstClr val="black">
                <a:alpha val="20000"/>
              </a:prstClr>
            </a:outerShdw>
            <a:softEdge rad="12700"/>
          </a:effectLst>
          <a:scene3d>
            <a:camera prst="obliqueBottomRight"/>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smtClean="0">
                <a:latin typeface="Times New Roman" panose="02020603050405020304" pitchFamily="18" charset="0"/>
                <a:cs typeface="Times New Roman" panose="02020603050405020304" pitchFamily="18" charset="0"/>
              </a:rPr>
              <a:t>S</a:t>
            </a:r>
            <a:r>
              <a:rPr lang="en-US" sz="2400" dirty="0" err="1">
                <a:latin typeface="Times New Roman" panose="02020603050405020304" pitchFamily="18" charset="0"/>
                <a:cs typeface="Times New Roman" panose="02020603050405020304" pitchFamily="18" charset="0"/>
              </a:rPr>
              <a:t>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memakai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pakaian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lawan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jenis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episodi</a:t>
            </a:r>
            <a:r>
              <a:rPr lang="id-ID" sz="24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rutin</a:t>
            </a:r>
            <a:r>
              <a:rPr lang="en-US" sz="2400" dirty="0">
                <a:latin typeface="Times New Roman" panose="02020603050405020304" pitchFamily="18" charset="0"/>
                <a:cs typeface="Times New Roman" panose="02020603050405020304" pitchFamily="18" charset="0"/>
              </a:rPr>
              <a:t>. Di</a:t>
            </a:r>
            <a:r>
              <a:rPr lang="id-ID"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a:t>
            </a:r>
            <a:r>
              <a:rPr lang="id-ID" sz="24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cenderung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berpenampilan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berperilaku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maskulin</a:t>
            </a:r>
            <a:r>
              <a:rPr lang="en-US"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692322" y="5240740"/>
            <a:ext cx="6765646" cy="1256049"/>
          </a:xfrm>
          <a:prstGeom prst="rect">
            <a:avLst/>
          </a:prstGeom>
          <a:solidFill>
            <a:schemeClr val="accent2">
              <a:lumMod val="40000"/>
              <a:lumOff val="60000"/>
            </a:schemeClr>
          </a:solidFill>
          <a:effectLst>
            <a:outerShdw blurRad="76200" dir="13500000" sy="23000" kx="1200000" algn="br" rotWithShape="0">
              <a:prstClr val="black">
                <a:alpha val="20000"/>
              </a:prstClr>
            </a:outerShdw>
            <a:softEdge rad="12700"/>
          </a:effectLst>
        </p:spPr>
        <p:style>
          <a:lnRef idx="3">
            <a:schemeClr val="lt1"/>
          </a:lnRef>
          <a:fillRef idx="1">
            <a:schemeClr val="accent3"/>
          </a:fillRef>
          <a:effectRef idx="1">
            <a:schemeClr val="accent3"/>
          </a:effectRef>
          <a:fontRef idx="minor">
            <a:schemeClr val="lt1"/>
          </a:fontRef>
        </p:style>
        <p:txBody>
          <a:bodyPr rtlCol="0" anchor="ctr"/>
          <a:lstStyle/>
          <a:p>
            <a:pPr algn="just"/>
            <a:r>
              <a:rPr lang="id-ID" sz="2400" dirty="0" err="1" smtClean="0">
                <a:solidFill>
                  <a:schemeClr val="tx1"/>
                </a:solidFill>
                <a:latin typeface="Times New Roman" panose="02020603050405020304" pitchFamily="18" charset="0"/>
                <a:cs typeface="Times New Roman" panose="02020603050405020304" pitchFamily="18" charset="0"/>
              </a:rPr>
              <a:t>B</a:t>
            </a:r>
            <a:r>
              <a:rPr lang="en-US" sz="2400" dirty="0" err="1" smtClean="0">
                <a:solidFill>
                  <a:schemeClr val="tx1"/>
                </a:solidFill>
                <a:latin typeface="Times New Roman" panose="02020603050405020304" pitchFamily="18" charset="0"/>
                <a:cs typeface="Times New Roman" panose="02020603050405020304" pitchFamily="18" charset="0"/>
              </a:rPr>
              <a:t>iasa</a:t>
            </a:r>
            <a:r>
              <a:rPr lang="id-ID" sz="2400" dirty="0">
                <a:solidFill>
                  <a:schemeClr val="tx1"/>
                </a:solidFill>
                <a:latin typeface="Times New Roman" panose="02020603050405020304" pitchFamily="18" charset="0"/>
                <a:cs typeface="Times New Roman" panose="02020603050405020304" pitchFamily="18" charset="0"/>
              </a:rPr>
              <a:t>n</a:t>
            </a:r>
            <a:r>
              <a:rPr lang="en-US" sz="2400" dirty="0" err="1">
                <a:solidFill>
                  <a:schemeClr val="tx1"/>
                </a:solidFill>
                <a:latin typeface="Times New Roman" panose="02020603050405020304" pitchFamily="18" charset="0"/>
                <a:cs typeface="Times New Roman" panose="02020603050405020304" pitchFamily="18" charset="0"/>
              </a:rPr>
              <a:t>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memakai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pakaian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lawan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jenis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dilakukan</a:t>
            </a:r>
            <a:r>
              <a:rPr lang="en-US" sz="2400" dirty="0">
                <a:solidFill>
                  <a:schemeClr val="tx1"/>
                </a:solidFill>
                <a:latin typeface="Times New Roman" panose="02020603050405020304" pitchFamily="18" charset="0"/>
                <a:cs typeface="Times New Roman" panose="02020603050405020304" pitchFamily="18" charset="0"/>
              </a:rPr>
              <a:t> </a:t>
            </a:r>
            <a:r>
              <a:rPr lang="id-ID" sz="2400" dirty="0">
                <a:solidFill>
                  <a:schemeClr val="tx1"/>
                </a:solidFill>
                <a:latin typeface="Times New Roman" panose="02020603050405020304" pitchFamily="18" charset="0"/>
                <a:cs typeface="Times New Roman" panose="02020603050405020304" pitchFamily="18" charset="0"/>
              </a:rPr>
              <a:t>secara </a:t>
            </a:r>
            <a:r>
              <a:rPr lang="en-US" sz="2400" dirty="0" err="1">
                <a:solidFill>
                  <a:schemeClr val="tx1"/>
                </a:solidFill>
                <a:latin typeface="Times New Roman" panose="02020603050405020304" pitchFamily="18" charset="0"/>
                <a:cs typeface="Times New Roman" panose="02020603050405020304" pitchFamily="18" charset="0"/>
              </a:rPr>
              <a:t>diam-diam</a:t>
            </a:r>
            <a:r>
              <a:rPr lang="en-US" sz="2400" dirty="0">
                <a:solidFill>
                  <a:schemeClr val="tx1"/>
                </a:solidFill>
                <a:latin typeface="Times New Roman" panose="02020603050405020304" pitchFamily="18" charset="0"/>
                <a:cs typeface="Times New Roman" panose="02020603050405020304" pitchFamily="18" charset="0"/>
              </a:rPr>
              <a:t> </a:t>
            </a:r>
            <a:endParaRPr lang="id-ID"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853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086350" cy="923330"/>
          </a:xfrm>
          <a:prstGeom prst="rect">
            <a:avLst/>
          </a:prstGeom>
          <a:noFill/>
        </p:spPr>
        <p:txBody>
          <a:bodyPr wrap="square" lIns="91440" tIns="45720" rIns="91440" bIns="45720">
            <a:spAutoFit/>
          </a:bodyPr>
          <a:lstStyle/>
          <a:p>
            <a:pPr algn="ctr"/>
            <a:r>
              <a:rPr lang="id-ID"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TRANSVESTISME</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3" name="Right Arrow 2">
            <a:hlinkClick r:id="rId2" action="ppaction://hlinksldjump"/>
          </p:cNvPr>
          <p:cNvSpPr/>
          <p:nvPr/>
        </p:nvSpPr>
        <p:spPr>
          <a:xfrm>
            <a:off x="11410950" y="6267450"/>
            <a:ext cx="552450" cy="4381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7" name="Rectangle 6"/>
          <p:cNvSpPr/>
          <p:nvPr/>
        </p:nvSpPr>
        <p:spPr>
          <a:xfrm>
            <a:off x="3182734" y="1193925"/>
            <a:ext cx="8391552" cy="1692323"/>
          </a:xfrm>
          <a:prstGeom prst="rect">
            <a:avLst/>
          </a:prstGeom>
          <a:effectLst>
            <a:outerShdw blurRad="76200" dir="13500000" sy="23000" kx="1200000" algn="br" rotWithShape="0">
              <a:prstClr val="black">
                <a:alpha val="20000"/>
              </a:prstClr>
            </a:outerShdw>
          </a:effectLst>
          <a:scene3d>
            <a:camera prst="obliqueTopLeft"/>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r>
              <a:rPr lang="id-ID" sz="2400" dirty="0" smtClean="0">
                <a:latin typeface="Times New Roman" panose="02020603050405020304" pitchFamily="18" charset="0"/>
                <a:cs typeface="Times New Roman" panose="02020603050405020304" pitchFamily="18" charset="0"/>
              </a:rPr>
              <a:t>Kebiasaan mengenakan pakaian wanita telah dimulai sejak masa kanak-kanak, karena orang tuanya tidak puas terhadap jenis kelamin anaknya</a:t>
            </a:r>
            <a:endParaRPr lang="id-ID"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08064" y="3789023"/>
            <a:ext cx="9221093" cy="2083316"/>
          </a:xfrm>
          <a:prstGeom prst="rect">
            <a:avLst/>
          </a:prstGeom>
          <a:effectLst>
            <a:outerShdw blurRad="76200" dir="13500000" sy="23000" kx="1200000" algn="br" rotWithShape="0">
              <a:prstClr val="black">
                <a:alpha val="20000"/>
              </a:prstClr>
            </a:outerShdw>
            <a:softEdge rad="12700"/>
          </a:effectLst>
          <a:scene3d>
            <a:camera prst="obliqueBottomRight"/>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smtClean="0">
                <a:latin typeface="Times New Roman" panose="02020603050405020304" pitchFamily="18" charset="0"/>
                <a:cs typeface="Times New Roman" panose="02020603050405020304" pitchFamily="18" charset="0"/>
              </a:rPr>
              <a:t>Akibatnya lambat laun anak lalu menginternalisasikan kebiasan psikis berupa proses </a:t>
            </a:r>
            <a:r>
              <a:rPr lang="id-ID" sz="2400" i="1" dirty="0" smtClean="0">
                <a:latin typeface="Times New Roman" panose="02020603050405020304" pitchFamily="18" charset="0"/>
                <a:cs typeface="Times New Roman" panose="02020603050405020304" pitchFamily="18" charset="0"/>
              </a:rPr>
              <a:t>self image </a:t>
            </a:r>
            <a:r>
              <a:rPr lang="id-ID" sz="2400" dirty="0" smtClean="0">
                <a:latin typeface="Times New Roman" panose="02020603050405020304" pitchFamily="18" charset="0"/>
                <a:cs typeface="Times New Roman" panose="02020603050405020304" pitchFamily="18" charset="0"/>
              </a:rPr>
              <a:t>dan </a:t>
            </a:r>
            <a:r>
              <a:rPr lang="id-ID" sz="2400" i="1" dirty="0" smtClean="0">
                <a:latin typeface="Times New Roman" panose="02020603050405020304" pitchFamily="18" charset="0"/>
                <a:cs typeface="Times New Roman" panose="02020603050405020304" pitchFamily="18" charset="0"/>
              </a:rPr>
              <a:t>self definition </a:t>
            </a:r>
            <a:r>
              <a:rPr lang="id-ID" sz="2400" dirty="0" smtClean="0">
                <a:latin typeface="Times New Roman" panose="02020603050405020304" pitchFamily="18" charset="0"/>
                <a:cs typeface="Times New Roman" panose="02020603050405020304" pitchFamily="18" charset="0"/>
              </a:rPr>
              <a:t>(Penggambaran diri dan pendefinisian diri), menjadi pribadi jenis kelamin lawan jenisnya (membayangkan dan mendefinisikan diri sendiri sebagai jenis kelamin lainnya).</a:t>
            </a:r>
            <a:endParaRPr lang="id-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92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650" y="-133350"/>
            <a:ext cx="5086350" cy="923330"/>
          </a:xfrm>
          <a:prstGeom prst="rect">
            <a:avLst/>
          </a:prstGeom>
          <a:noFill/>
        </p:spPr>
        <p:txBody>
          <a:bodyPr wrap="square" lIns="91440" tIns="45720" rIns="91440" bIns="45720">
            <a:spAutoFit/>
          </a:bodyPr>
          <a:lstStyle/>
          <a:p>
            <a:pPr algn="ctr"/>
            <a:r>
              <a:rPr lang="id-ID"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KARAKTERISTIK</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4" name="Left Arrow 3">
            <a:hlinkClick r:id="rId2" action="ppaction://hlinksldjump"/>
          </p:cNvPr>
          <p:cNvSpPr/>
          <p:nvPr/>
        </p:nvSpPr>
        <p:spPr>
          <a:xfrm>
            <a:off x="228600" y="6267450"/>
            <a:ext cx="533400" cy="43815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3" name="Snip Diagonal Corner Rectangle 2"/>
          <p:cNvSpPr/>
          <p:nvPr/>
        </p:nvSpPr>
        <p:spPr>
          <a:xfrm>
            <a:off x="762000" y="1550500"/>
            <a:ext cx="9225886" cy="1241946"/>
          </a:xfrm>
          <a:prstGeom prst="snip2DiagRect">
            <a:avLst/>
          </a:prstGeom>
          <a:solidFill>
            <a:schemeClr val="bg2">
              <a:lumMod val="9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lvl="0"/>
            <a:r>
              <a:rPr lang="id-ID" sz="2400" dirty="0"/>
              <a:t>Khayalan , dorongan atau perilaku yang berulang secara intens, dan terjadi dalam kurun waktu setidaknya enam bulan. Membangkitkan semangat atau perilaku yang melibatkan </a:t>
            </a:r>
            <a:r>
              <a:rPr lang="id-ID" sz="2400" i="1" dirty="0"/>
              <a:t>cross-dressing</a:t>
            </a:r>
            <a:endParaRPr lang="id-ID" sz="2400" dirty="0"/>
          </a:p>
        </p:txBody>
      </p:sp>
      <p:sp>
        <p:nvSpPr>
          <p:cNvPr id="6" name="Snip Diagonal Corner Rectangle 5"/>
          <p:cNvSpPr/>
          <p:nvPr/>
        </p:nvSpPr>
        <p:spPr>
          <a:xfrm>
            <a:off x="2492707" y="3089854"/>
            <a:ext cx="9225886" cy="1241946"/>
          </a:xfrm>
          <a:prstGeom prst="snip2DiagRect">
            <a:avLst/>
          </a:prstGeom>
          <a:solidFill>
            <a:schemeClr val="accent4">
              <a:lumMod val="40000"/>
              <a:lumOff val="60000"/>
            </a:schemeClr>
          </a:solidFill>
          <a:effectLst>
            <a:outerShdw blurRad="50800" dist="38100" algn="l"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lvl="0" algn="just">
              <a:lnSpc>
                <a:spcPct val="150000"/>
              </a:lnSpc>
            </a:pPr>
            <a:r>
              <a:rPr lang="id-ID" sz="2400" dirty="0" smtClean="0">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enyebabkan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distress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kendala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jelas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fungsi</a:t>
            </a:r>
            <a:r>
              <a:rPr lang="en-US" sz="2400" dirty="0">
                <a:latin typeface="Times New Roman" panose="02020603050405020304" pitchFamily="18" charset="0"/>
                <a:cs typeface="Times New Roman" panose="02020603050405020304" pitchFamily="18" charset="0"/>
              </a:rPr>
              <a:t> social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pekerjaan</a:t>
            </a:r>
            <a:r>
              <a:rPr lang="en-US" sz="2400" dirty="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422939" y="4640011"/>
            <a:ext cx="9225886" cy="1032623"/>
          </a:xfrm>
          <a:prstGeom prst="snip2DiagRect">
            <a:avLst/>
          </a:prstGeom>
          <a:solidFill>
            <a:schemeClr val="accent6">
              <a:lumMod val="60000"/>
              <a:lumOff val="40000"/>
            </a:schemeClr>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just"/>
            <a:endParaRPr lang="id-ID" sz="2400" dirty="0" smtClean="0">
              <a:latin typeface="Times New Roman" panose="02020603050405020304" pitchFamily="18" charset="0"/>
              <a:cs typeface="Times New Roman" panose="02020603050405020304" pitchFamily="18" charset="0"/>
            </a:endParaRPr>
          </a:p>
          <a:p>
            <a:pPr algn="just"/>
            <a:r>
              <a:rPr lang="id-ID" sz="2400" dirty="0">
                <a:latin typeface="Times New Roman" panose="02020603050405020304" pitchFamily="18" charset="0"/>
                <a:cs typeface="Times New Roman" panose="02020603050405020304" pitchFamily="18" charset="0"/>
              </a:rPr>
              <a:t>D</a:t>
            </a:r>
            <a:r>
              <a:rPr lang="en-US" sz="2400" dirty="0" err="1" smtClean="0">
                <a:latin typeface="Times New Roman" panose="02020603050405020304" pitchFamily="18" charset="0"/>
                <a:cs typeface="Times New Roman" panose="02020603050405020304" pitchFamily="18" charset="0"/>
              </a:rPr>
              <a:t>apat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berhubungan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disforia</a:t>
            </a:r>
            <a:r>
              <a:rPr lang="en-US" sz="2400" dirty="0">
                <a:latin typeface="Times New Roman" panose="02020603050405020304" pitchFamily="18" charset="0"/>
                <a:cs typeface="Times New Roman" panose="02020603050405020304" pitchFamily="18" charset="0"/>
              </a:rPr>
              <a:t> gender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kadar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tertentu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merasa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nyaman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identitas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gendernya</a:t>
            </a:r>
            <a:r>
              <a:rPr lang="en-US" sz="2400" dirty="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lvl="0" algn="just">
              <a:lnSpc>
                <a:spcPct val="150000"/>
              </a:lnSpc>
            </a:pPr>
            <a:endParaRPr lang="id-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26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650" y="-133350"/>
            <a:ext cx="5086350" cy="923330"/>
          </a:xfrm>
          <a:prstGeom prst="rect">
            <a:avLst/>
          </a:prstGeom>
          <a:noFill/>
        </p:spPr>
        <p:txBody>
          <a:bodyPr wrap="square" lIns="91440" tIns="45720" rIns="91440" bIns="45720">
            <a:spAutoFit/>
          </a:bodyPr>
          <a:lstStyle/>
          <a:p>
            <a:pPr algn="ctr"/>
            <a:r>
              <a:rPr lang="id-ID" sz="5400" b="1" dirty="0" smtClean="0">
                <a:ln w="12700">
                  <a:solidFill>
                    <a:schemeClr val="accent5"/>
                  </a:solidFill>
                  <a:prstDash val="solid"/>
                </a:ln>
                <a:pattFill prst="ltDnDiag">
                  <a:fgClr>
                    <a:schemeClr val="accent5">
                      <a:lumMod val="60000"/>
                      <a:lumOff val="40000"/>
                    </a:schemeClr>
                  </a:fgClr>
                  <a:bgClr>
                    <a:schemeClr val="bg1"/>
                  </a:bgClr>
                </a:pattFill>
              </a:rPr>
              <a:t>CONTOH KASUS</a:t>
            </a:r>
            <a:endParaRPr 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3" name="Left Arrow 2">
            <a:hlinkClick r:id="rId2" action="ppaction://hlinksldjump"/>
          </p:cNvPr>
          <p:cNvSpPr/>
          <p:nvPr/>
        </p:nvSpPr>
        <p:spPr>
          <a:xfrm>
            <a:off x="228600" y="6267450"/>
            <a:ext cx="533400" cy="43815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Rounded Rectangle 3"/>
          <p:cNvSpPr/>
          <p:nvPr/>
        </p:nvSpPr>
        <p:spPr>
          <a:xfrm>
            <a:off x="1059455" y="1377109"/>
            <a:ext cx="9913345" cy="47556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id-ID" dirty="0">
                <a:latin typeface="Times New Roman" panose="02020603050405020304" pitchFamily="18" charset="0"/>
                <a:cs typeface="Times New Roman" panose="02020603050405020304" pitchFamily="18" charset="0"/>
              </a:rPr>
              <a:t>Seorang remaja berusia 17 tahun di India memiliki keinganan yang berulang untuk mengenakan pakaian ibunya. Hal tersebut membuatnya kesulitan untuk mengontrol pikirannya sehingga memenuhi pikirannya hingga dia mengenakan kembali pakaian ibunya dan melakukan masturbasi. Untuk memperoleh kepuasan, ia seringkali mencuri satu set lengkap pakaiam ibunya . Ia telah mengenakan pakaian itu secara diam-diam selama dua tahun terakhir unutk tujuan kesenangan. Ia mengakui bahwa pemikirannya tersebut bersifat obsesif, walaupun ia mencoba untuk mengontrol keingananya namun ia tidak mampu untuk melakukannya. Seringkalia ia juga merasa gelisah sampai ia memakai pakaian ibunya dan melakukan masturbasi untuk mengatasi kegelisahannya. Ia tidak memiliki keinginan untuk diperlakukan sebagai wanita dan mengubah jenis kelaminnya. </a:t>
            </a:r>
          </a:p>
        </p:txBody>
      </p:sp>
    </p:spTree>
    <p:extLst>
      <p:ext uri="{BB962C8B-B14F-4D97-AF65-F5344CB8AC3E}">
        <p14:creationId xmlns:p14="http://schemas.microsoft.com/office/powerpoint/2010/main" val="320715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4484094" y="2731183"/>
            <a:ext cx="3387955" cy="1519312"/>
          </a:xfrm>
          <a:prstGeom prst="teardrop">
            <a:avLst>
              <a:gd name="adj" fmla="val 72131"/>
            </a:avLst>
          </a:prstGeom>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smtClean="0">
                <a:solidFill>
                  <a:schemeClr val="tx1"/>
                </a:solidFill>
                <a:latin typeface="Times New Roman" panose="02020603050405020304" pitchFamily="18" charset="0"/>
                <a:cs typeface="Times New Roman" panose="02020603050405020304" pitchFamily="18" charset="0"/>
                <a:hlinkClick r:id="rId2" action="ppaction://hlinksldjump"/>
              </a:rPr>
              <a:t>FETISISME</a:t>
            </a:r>
            <a:endParaRPr lang="id-ID" sz="2000" b="1" dirty="0">
              <a:solidFill>
                <a:schemeClr val="tx1"/>
              </a:solidFill>
              <a:latin typeface="Times New Roman" panose="02020603050405020304" pitchFamily="18" charset="0"/>
              <a:cs typeface="Times New Roman" panose="02020603050405020304" pitchFamily="18" charset="0"/>
            </a:endParaRPr>
          </a:p>
        </p:txBody>
      </p:sp>
      <p:sp>
        <p:nvSpPr>
          <p:cNvPr id="5" name="Left Arrow 4"/>
          <p:cNvSpPr/>
          <p:nvPr/>
        </p:nvSpPr>
        <p:spPr>
          <a:xfrm>
            <a:off x="3176951" y="3258722"/>
            <a:ext cx="984738" cy="464236"/>
          </a:xfrm>
          <a:prstGeom prst="left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
        <p:nvSpPr>
          <p:cNvPr id="6" name="Right Arrow 5"/>
          <p:cNvSpPr/>
          <p:nvPr/>
        </p:nvSpPr>
        <p:spPr>
          <a:xfrm>
            <a:off x="8194455" y="3258722"/>
            <a:ext cx="956603" cy="464234"/>
          </a:xfrm>
          <a:prstGeom prst="right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
        <p:nvSpPr>
          <p:cNvPr id="7" name="Oval 6">
            <a:hlinkClick r:id="rId3" action="ppaction://hlinksldjump"/>
          </p:cNvPr>
          <p:cNvSpPr/>
          <p:nvPr/>
        </p:nvSpPr>
        <p:spPr>
          <a:xfrm>
            <a:off x="208668" y="2228557"/>
            <a:ext cx="2968283" cy="2126566"/>
          </a:xfrm>
          <a:prstGeom prst="ellipse">
            <a:avLst/>
          </a:prstGeom>
          <a:solidFill>
            <a:schemeClr val="accent3">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Times New Roman" panose="02020603050405020304" pitchFamily="18" charset="0"/>
                <a:cs typeface="Times New Roman" panose="02020603050405020304" pitchFamily="18" charset="0"/>
                <a:hlinkClick r:id="rId3" action="ppaction://hlinksldjump"/>
              </a:rPr>
              <a:t>KARAKTERISTIK</a:t>
            </a:r>
            <a:endParaRPr lang="id-ID" sz="1600" b="1" dirty="0">
              <a:solidFill>
                <a:schemeClr val="tx1"/>
              </a:solidFill>
              <a:latin typeface="Times New Roman" panose="02020603050405020304" pitchFamily="18" charset="0"/>
              <a:cs typeface="Times New Roman" panose="02020603050405020304" pitchFamily="18" charset="0"/>
            </a:endParaRPr>
          </a:p>
        </p:txBody>
      </p:sp>
      <p:sp>
        <p:nvSpPr>
          <p:cNvPr id="8" name="Oval 7">
            <a:hlinkClick r:id="rId4" action="ppaction://hlinksldjump"/>
          </p:cNvPr>
          <p:cNvSpPr/>
          <p:nvPr/>
        </p:nvSpPr>
        <p:spPr>
          <a:xfrm>
            <a:off x="9151058" y="2427557"/>
            <a:ext cx="2890887" cy="2126566"/>
          </a:xfrm>
          <a:prstGeom prst="ellipse">
            <a:avLst/>
          </a:prstGeom>
          <a:solidFill>
            <a:schemeClr val="accent3">
              <a:alpha val="1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Times New Roman" panose="02020603050405020304" pitchFamily="18" charset="0"/>
                <a:cs typeface="Times New Roman" panose="02020603050405020304" pitchFamily="18" charset="0"/>
                <a:hlinkClick r:id="rId4" action="ppaction://hlinksldjump"/>
              </a:rPr>
              <a:t>FENOMENA</a:t>
            </a:r>
          </a:p>
          <a:p>
            <a:pPr algn="ctr"/>
            <a:endParaRPr lang="id-ID" b="1" dirty="0">
              <a:solidFill>
                <a:schemeClr val="tx1"/>
              </a:solidFill>
              <a:latin typeface="Times New Roman" panose="02020603050405020304" pitchFamily="18" charset="0"/>
              <a:cs typeface="Times New Roman" panose="02020603050405020304" pitchFamily="18" charset="0"/>
              <a:hlinkClick r:id="rId4" action="ppaction://hlinksldjump"/>
            </a:endParaRPr>
          </a:p>
          <a:p>
            <a:pPr algn="ctr"/>
            <a:r>
              <a:rPr lang="id-ID" b="1" dirty="0" smtClean="0">
                <a:solidFill>
                  <a:schemeClr val="tx1"/>
                </a:solidFill>
                <a:latin typeface="Times New Roman" panose="02020603050405020304" pitchFamily="18" charset="0"/>
                <a:cs typeface="Times New Roman" panose="02020603050405020304" pitchFamily="18" charset="0"/>
                <a:hlinkClick r:id="rId4" action="ppaction://hlinksldjump"/>
              </a:rPr>
              <a:t>CONTOH KASUS</a:t>
            </a:r>
            <a:endParaRPr lang="id-ID"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614199" y="4991100"/>
            <a:ext cx="3291840" cy="1698088"/>
          </a:xfrm>
          <a:prstGeom prst="ellipse">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tx1"/>
                </a:solidFill>
                <a:latin typeface="Times New Roman" panose="02020603050405020304" pitchFamily="18" charset="0"/>
                <a:cs typeface="Times New Roman" panose="02020603050405020304" pitchFamily="18" charset="0"/>
                <a:hlinkClick r:id="rId5" action="ppaction://hlinksldjump"/>
              </a:rPr>
              <a:t>TERAPI</a:t>
            </a:r>
            <a:endParaRPr lang="id-ID" dirty="0"/>
          </a:p>
        </p:txBody>
      </p:sp>
      <p:sp>
        <p:nvSpPr>
          <p:cNvPr id="10" name="Oval 9">
            <a:hlinkClick r:id="rId4" action="ppaction://hlinksldjump"/>
          </p:cNvPr>
          <p:cNvSpPr/>
          <p:nvPr/>
        </p:nvSpPr>
        <p:spPr>
          <a:xfrm>
            <a:off x="4518084" y="155038"/>
            <a:ext cx="3291841" cy="1907344"/>
          </a:xfrm>
          <a:prstGeom prst="ellipse">
            <a:avLst/>
          </a:prstGeom>
          <a:solidFill>
            <a:schemeClr val="accent3">
              <a:alpha val="10000"/>
            </a:schemeClr>
          </a:solidFill>
          <a:scene3d>
            <a:camera prst="perspective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2400" b="1" dirty="0" smtClean="0">
                <a:solidFill>
                  <a:schemeClr val="tx1"/>
                </a:solidFill>
                <a:latin typeface="Times New Roman" panose="02020603050405020304" pitchFamily="18" charset="0"/>
                <a:cs typeface="Times New Roman" panose="02020603050405020304" pitchFamily="18" charset="0"/>
                <a:hlinkClick r:id="rId4" action="ppaction://hlinksldjump"/>
              </a:rPr>
              <a:t>ETIOLOGI (PENYEBAB)</a:t>
            </a:r>
            <a:endParaRPr lang="id-ID" sz="24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id-ID" dirty="0"/>
          </a:p>
        </p:txBody>
      </p:sp>
      <p:sp>
        <p:nvSpPr>
          <p:cNvPr id="2" name="Down Arrow 1"/>
          <p:cNvSpPr/>
          <p:nvPr/>
        </p:nvSpPr>
        <p:spPr>
          <a:xfrm>
            <a:off x="6019081" y="2100482"/>
            <a:ext cx="317979" cy="573258"/>
          </a:xfrm>
          <a:prstGeom prst="down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
        <p:nvSpPr>
          <p:cNvPr id="3" name="Up Arrow 2"/>
          <p:cNvSpPr/>
          <p:nvPr/>
        </p:nvSpPr>
        <p:spPr>
          <a:xfrm>
            <a:off x="6012047" y="4286397"/>
            <a:ext cx="332046" cy="668801"/>
          </a:xfrm>
          <a:prstGeom prst="up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5930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446</TotalTime>
  <Words>1088</Words>
  <Application>Microsoft Office PowerPoint</Application>
  <PresentationFormat>Custom</PresentationFormat>
  <Paragraphs>77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KEMAMPUAN AKHIR YANG DIHARAPKAN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Azzah</dc:creator>
  <cp:lastModifiedBy>BPISTI2008</cp:lastModifiedBy>
  <cp:revision>48</cp:revision>
  <dcterms:created xsi:type="dcterms:W3CDTF">2017-11-09T08:48:22Z</dcterms:created>
  <dcterms:modified xsi:type="dcterms:W3CDTF">2017-11-30T09:07:46Z</dcterms:modified>
</cp:coreProperties>
</file>