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E71AFB-1E07-47D1-AE4C-7B031F76F7AF}">
          <p14:sldIdLst>
            <p14:sldId id="256"/>
            <p14:sldId id="257"/>
            <p14:sldId id="259"/>
            <p14:sldId id="260"/>
            <p14:sldId id="258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0BAE6-DE65-4731-AE09-20428648EC52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0BA0C-400F-4D49-B46B-9D4CCAADEE4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247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0743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7415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4883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5743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7592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8667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5904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468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7000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9813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30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FF7DC-1BDB-4059-820C-CCC8CBF4E831}" type="datetimeFigureOut">
              <a:rPr lang="id-ID" smtClean="0"/>
              <a:t>02/03/2016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C09E8-2108-4EAE-A6BD-B19236A9F7B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821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13602"/>
          </a:xfrm>
        </p:spPr>
        <p:txBody>
          <a:bodyPr>
            <a:normAutofit/>
          </a:bodyPr>
          <a:lstStyle/>
          <a:p>
            <a:r>
              <a:rPr lang="id-ID" dirty="0" smtClean="0"/>
              <a:t>PEMILIHAN </a:t>
            </a:r>
            <a:r>
              <a:rPr lang="id-ID" dirty="0" smtClean="0"/>
              <a:t>ALAT UKUR KOMPETENSI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id-ID" dirty="0" smtClean="0"/>
          </a:p>
          <a:p>
            <a:endParaRPr lang="id-ID" dirty="0"/>
          </a:p>
          <a:p>
            <a:r>
              <a:rPr lang="id-ID" dirty="0" smtClean="0"/>
              <a:t>Dra. Sri Hastuti Handanyani, M.Si, Psi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03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id-ID" dirty="0" smtClean="0"/>
              <a:t>Jantungnya  assessment centre adalah latihan2 simulasi.</a:t>
            </a:r>
          </a:p>
          <a:p>
            <a:r>
              <a:rPr lang="id-ID" dirty="0" smtClean="0"/>
              <a:t>Lat2 simulasi dlm ass ctr berupa latihan2 klpk yg berorientasi kinerja.</a:t>
            </a:r>
          </a:p>
          <a:p>
            <a:pPr marL="367200" indent="-255600">
              <a:spcAft>
                <a:spcPts val="1200"/>
              </a:spcAft>
              <a:buNone/>
            </a:pPr>
            <a:r>
              <a:rPr lang="id-ID" dirty="0" smtClean="0"/>
              <a:t>	Mis: lat yg dirancang utk menghadapi konsumen.</a:t>
            </a:r>
          </a:p>
          <a:p>
            <a:r>
              <a:rPr lang="id-ID" dirty="0" smtClean="0"/>
              <a:t>Mel lat2 simulasi diharapkan para peserta menampilkan perilaku2 yg dpt diobservasi, dicatat, dikategorikan, dan dinilai menurut model kompetensi yg akan digunakan sbg standar kriteria.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82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id-ID" dirty="0" smtClean="0"/>
              <a:t>Simulasi langsung, artinya dg mengadopsi esensi dr sasaran jabatan yg akn diukur kdlm serangkaian latihan simulasi.</a:t>
            </a:r>
          </a:p>
          <a:p>
            <a:pPr>
              <a:spcAft>
                <a:spcPts val="1200"/>
              </a:spcAft>
            </a:pPr>
            <a:r>
              <a:rPr lang="id-ID" dirty="0" smtClean="0"/>
              <a:t>Daya stimulasi kompetensi, artinya hrs dpt memicu timbulnya perilaku yg mencerminkan dimensi2 kompetensi yg ditargetkan dlm model kompetensi yg ditetapkan.</a:t>
            </a:r>
          </a:p>
          <a:p>
            <a:r>
              <a:rPr lang="id-ID" dirty="0" smtClean="0"/>
              <a:t>Format yg natural, artinya tdk mengesankan sbg ujian ttp menempatkan peserta dlm situasi kerja yg sebenarnya.</a:t>
            </a:r>
          </a:p>
          <a:p>
            <a:pPr marL="367200" indent="-255600">
              <a:buNone/>
            </a:pPr>
            <a:r>
              <a:rPr lang="id-ID" dirty="0" smtClean="0"/>
              <a:t>	Mis: sorg manajer duduk di mejanya menghadapi berkas2 yg hrs diselesaikan dlm jangka wkt ttt, menghadiri rapat diskusi </a:t>
            </a:r>
            <a:r>
              <a:rPr lang="id-ID" i="1" dirty="0" smtClean="0"/>
              <a:t>problem solving </a:t>
            </a:r>
            <a:r>
              <a:rPr lang="id-ID" dirty="0" smtClean="0"/>
              <a:t>dg para manajer lain, bernegosiasi dg </a:t>
            </a:r>
            <a:r>
              <a:rPr lang="id-ID" i="1" dirty="0" smtClean="0"/>
              <a:t>customer/suplier</a:t>
            </a:r>
            <a:r>
              <a:rPr lang="id-ID" dirty="0" smtClean="0"/>
              <a:t>, dll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Karakteristik Umum Simulasi Assessment Centre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50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Latihan Simulasi In-Tray, untuk mengukur</a:t>
            </a:r>
          </a:p>
          <a:p>
            <a:pPr lvl="1"/>
            <a:r>
              <a:rPr lang="id-ID" dirty="0" smtClean="0"/>
              <a:t>Kemampuan mengnalisis masalah</a:t>
            </a:r>
          </a:p>
          <a:p>
            <a:pPr lvl="1"/>
            <a:r>
              <a:rPr lang="id-ID" dirty="0" smtClean="0"/>
              <a:t>Kemampuan finansial dan numerik</a:t>
            </a:r>
          </a:p>
          <a:p>
            <a:pPr lvl="1"/>
            <a:r>
              <a:rPr lang="id-ID" dirty="0" smtClean="0"/>
              <a:t>Strategi dan visi</a:t>
            </a:r>
          </a:p>
          <a:p>
            <a:pPr lvl="1"/>
            <a:r>
              <a:rPr lang="id-ID" dirty="0" smtClean="0"/>
              <a:t>Imajinasi</a:t>
            </a:r>
          </a:p>
          <a:p>
            <a:pPr lvl="1"/>
            <a:r>
              <a:rPr lang="id-ID" dirty="0" smtClean="0"/>
              <a:t>Kesadaran komersial</a:t>
            </a:r>
          </a:p>
          <a:p>
            <a:pPr lvl="1">
              <a:spcAft>
                <a:spcPts val="1200"/>
              </a:spcAft>
            </a:pPr>
            <a:r>
              <a:rPr lang="id-ID" i="1" dirty="0" smtClean="0"/>
              <a:t>Planning &amp; Organizing</a:t>
            </a:r>
          </a:p>
          <a:p>
            <a:r>
              <a:rPr lang="id-ID" dirty="0" smtClean="0"/>
              <a:t>Latihan Analisis</a:t>
            </a:r>
          </a:p>
          <a:p>
            <a:r>
              <a:rPr lang="id-ID" dirty="0" smtClean="0"/>
              <a:t>Latihan Analisis-Presentasi</a:t>
            </a:r>
          </a:p>
          <a:p>
            <a:r>
              <a:rPr lang="id-ID" dirty="0" smtClean="0"/>
              <a:t>Latihan Perencanaan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Simulasi Tertulis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6561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dirty="0"/>
              <a:t>Latihan Simulasi Interaktif Kelompok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4112196" cy="438944"/>
          </a:xfrm>
        </p:spPr>
        <p:txBody>
          <a:bodyPr>
            <a:normAutofit lnSpcReduction="10000"/>
          </a:bodyPr>
          <a:lstStyle/>
          <a:p>
            <a:pPr algn="ctr"/>
            <a:r>
              <a:rPr lang="id-ID" dirty="0" smtClean="0"/>
              <a:t>Kelebihan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1268760"/>
            <a:ext cx="4176464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id-ID" dirty="0" smtClean="0"/>
              <a:t>Kekurangan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23528" y="1772816"/>
            <a:ext cx="4118440" cy="4824536"/>
          </a:xfrm>
          <a:solidFill>
            <a:schemeClr val="bg2">
              <a:lumMod val="75000"/>
            </a:schemeClr>
          </a:solidFill>
        </p:spPr>
        <p:txBody>
          <a:bodyPr>
            <a:normAutofit fontScale="70000" lnSpcReduction="20000"/>
          </a:bodyPr>
          <a:lstStyle/>
          <a:p>
            <a:pPr marL="109728" indent="0">
              <a:spcBef>
                <a:spcPts val="0"/>
              </a:spcBef>
              <a:buNone/>
            </a:pPr>
            <a:endParaRPr lang="id-ID" sz="1300" dirty="0" smtClean="0"/>
          </a:p>
          <a:p>
            <a:pPr>
              <a:spcAft>
                <a:spcPts val="600"/>
              </a:spcAft>
            </a:pPr>
            <a:r>
              <a:rPr lang="id-ID" dirty="0" smtClean="0"/>
              <a:t>Asesor dpt mengamati perilaku peserta dlm berinteraksi dg org lain.</a:t>
            </a:r>
          </a:p>
          <a:p>
            <a:pPr>
              <a:spcAft>
                <a:spcPts val="600"/>
              </a:spcAft>
            </a:pPr>
            <a:r>
              <a:rPr lang="id-ID" dirty="0" smtClean="0"/>
              <a:t>Menyediakan banyak bukti kompetensi pd wkt yg relatif singkat.</a:t>
            </a:r>
          </a:p>
          <a:p>
            <a:pPr>
              <a:spcAft>
                <a:spcPts val="600"/>
              </a:spcAft>
            </a:pPr>
            <a:r>
              <a:rPr lang="id-ID" dirty="0" smtClean="0"/>
              <a:t>Bukti kompetensi berupa perilaku aktual, bkn </a:t>
            </a:r>
            <a:r>
              <a:rPr lang="id-ID" i="1" dirty="0" smtClean="0"/>
              <a:t>reported behavior.</a:t>
            </a:r>
          </a:p>
          <a:p>
            <a:pPr>
              <a:spcAft>
                <a:spcPts val="600"/>
              </a:spcAft>
            </a:pPr>
            <a:r>
              <a:rPr lang="id-ID" dirty="0" smtClean="0"/>
              <a:t>Peserta dpt memunculkan perilaku ataupun karakteristik pribadi yg tdk disadari.</a:t>
            </a:r>
          </a:p>
          <a:p>
            <a:pPr>
              <a:spcAft>
                <a:spcPts val="600"/>
              </a:spcAft>
            </a:pPr>
            <a:r>
              <a:rPr lang="id-ID" dirty="0" smtClean="0"/>
              <a:t>Bisa membedakan at membandingkan peserta yg satu dg yg lainnya secara lbh jelas.</a:t>
            </a:r>
          </a:p>
          <a:p>
            <a:r>
              <a:rPr lang="id-ID" dirty="0" smtClean="0"/>
              <a:t>Para peserta yg </a:t>
            </a:r>
            <a:r>
              <a:rPr lang="id-ID" i="1" dirty="0" smtClean="0"/>
              <a:t>underperformance</a:t>
            </a:r>
            <a:r>
              <a:rPr lang="id-ID" dirty="0" smtClean="0"/>
              <a:t> dpt teramati dg jelas.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6671"/>
            <a:ext cx="4175447" cy="4882689"/>
          </a:xfrm>
          <a:solidFill>
            <a:schemeClr val="bg2">
              <a:lumMod val="75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id-ID" sz="1100" dirty="0" smtClean="0"/>
          </a:p>
          <a:p>
            <a:pPr>
              <a:spcAft>
                <a:spcPts val="600"/>
              </a:spcAft>
            </a:pPr>
            <a:r>
              <a:rPr lang="id-ID" dirty="0" smtClean="0"/>
              <a:t>Mbutuhkan asesor yg memiliki ketrampilan obs yg baik.</a:t>
            </a:r>
          </a:p>
          <a:p>
            <a:pPr>
              <a:spcAft>
                <a:spcPts val="1200"/>
              </a:spcAft>
            </a:pPr>
            <a:r>
              <a:rPr lang="id-ID" dirty="0" smtClean="0"/>
              <a:t>Kmungkinan tjdnya penghambatan dlm interaksi diant peserta, yg dominan thd yg lbh pasif.</a:t>
            </a:r>
          </a:p>
          <a:p>
            <a:pPr>
              <a:spcAft>
                <a:spcPts val="1200"/>
              </a:spcAft>
            </a:pPr>
            <a:r>
              <a:rPr lang="id-ID" dirty="0" smtClean="0"/>
              <a:t>Memungkinkn peserta berupaya menampilkan hanya aspek2 terbaik pd dirinya/berpura2 apabila wkt diskusinya tll singkat.</a:t>
            </a:r>
          </a:p>
          <a:p>
            <a:r>
              <a:rPr lang="id-ID" dirty="0" smtClean="0"/>
              <a:t>Partisipasi &amp; konstribusi sorg peserta dpt dipengaruhi oleh peserta lainnya, shg bs merusak standarisasi , dmn dlm klpk yg dinamis, peserta yg pasif bs brkontribusi krn trdorong oleh peserta lainnya; sdgkn dlm klpk yg krg dinamis, peserta yg pasif bs tdk berkontribusi krn tdk ada dorongan dr peserta lain.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3902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id-ID" dirty="0" smtClean="0"/>
              <a:t>Role play, utk mengukur ketrampilan komunikasi dan sosial; ketrampilan mendengarkan; empati; </a:t>
            </a:r>
            <a:r>
              <a:rPr lang="id-ID" i="1" dirty="0" smtClean="0"/>
              <a:t>sense of purpose</a:t>
            </a:r>
            <a:r>
              <a:rPr lang="id-ID" dirty="0" smtClean="0"/>
              <a:t>; </a:t>
            </a:r>
            <a:r>
              <a:rPr lang="id-ID" i="1" dirty="0" smtClean="0"/>
              <a:t>maturity</a:t>
            </a:r>
            <a:r>
              <a:rPr lang="id-ID" dirty="0" smtClean="0"/>
              <a:t>; persuasi; fleksibilitas dan kontrol diri.</a:t>
            </a:r>
          </a:p>
          <a:p>
            <a:pPr>
              <a:spcAft>
                <a:spcPts val="1200"/>
              </a:spcAft>
            </a:pPr>
            <a:r>
              <a:rPr lang="id-ID" dirty="0" smtClean="0"/>
              <a:t>Wawancara diagnostik (digunakan utk kerja konsultasi, </a:t>
            </a:r>
            <a:r>
              <a:rPr lang="id-ID" i="1" dirty="0" smtClean="0"/>
              <a:t>selling professional services</a:t>
            </a:r>
            <a:r>
              <a:rPr lang="id-ID" dirty="0" smtClean="0"/>
              <a:t>, atau ketrampilan staf management)</a:t>
            </a:r>
          </a:p>
          <a:p>
            <a:pPr>
              <a:spcAft>
                <a:spcPts val="1200"/>
              </a:spcAft>
            </a:pPr>
            <a:r>
              <a:rPr lang="id-ID" dirty="0" smtClean="0"/>
              <a:t>Konseling, utk mengukur ketrampilan </a:t>
            </a:r>
            <a:r>
              <a:rPr lang="id-ID" i="1" dirty="0" smtClean="0"/>
              <a:t>coaching, </a:t>
            </a:r>
            <a:r>
              <a:rPr lang="id-ID" dirty="0" smtClean="0"/>
              <a:t>penetapan atau identifikasi tujuan dan koreksi kinerja di bawah standar.</a:t>
            </a:r>
          </a:p>
          <a:p>
            <a:r>
              <a:rPr lang="id-ID" dirty="0" smtClean="0"/>
              <a:t>Negosiasi, utk mengukur kemampuan </a:t>
            </a:r>
            <a:r>
              <a:rPr lang="id-ID" i="1" dirty="0" smtClean="0"/>
              <a:t>planning</a:t>
            </a:r>
            <a:r>
              <a:rPr lang="id-ID" dirty="0" smtClean="0"/>
              <a:t>, </a:t>
            </a:r>
            <a:r>
              <a:rPr lang="id-ID" i="1" dirty="0" smtClean="0"/>
              <a:t>selling, </a:t>
            </a:r>
            <a:r>
              <a:rPr lang="id-ID" dirty="0" smtClean="0"/>
              <a:t>negosiasi, dan </a:t>
            </a:r>
            <a:r>
              <a:rPr lang="id-ID" i="1" dirty="0" smtClean="0"/>
              <a:t>persuading</a:t>
            </a:r>
            <a:r>
              <a:rPr lang="id-ID" dirty="0" smtClean="0"/>
              <a:t>, ketrampilan analitis, </a:t>
            </a:r>
            <a:r>
              <a:rPr lang="id-ID" i="1" dirty="0"/>
              <a:t>sense of </a:t>
            </a:r>
            <a:r>
              <a:rPr lang="id-ID" i="1" dirty="0" smtClean="0"/>
              <a:t>purpose</a:t>
            </a:r>
            <a:r>
              <a:rPr lang="id-ID" dirty="0" smtClean="0"/>
              <a:t>, fleksibilitas, dan kontrol diri.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>Latihan Simulasi Interaktif Individual </a:t>
            </a:r>
            <a:br>
              <a:rPr lang="id-ID" sz="3200" dirty="0" smtClean="0"/>
            </a:br>
            <a:r>
              <a:rPr lang="id-ID" sz="3200" dirty="0" smtClean="0"/>
              <a:t>(</a:t>
            </a:r>
            <a:r>
              <a:rPr lang="id-ID" sz="3200" i="1" dirty="0" smtClean="0"/>
              <a:t>One-to-One</a:t>
            </a:r>
            <a:r>
              <a:rPr lang="id-ID" sz="3200" dirty="0" smtClean="0"/>
              <a:t>)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457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810570"/>
              </p:ext>
            </p:extLst>
          </p:nvPr>
        </p:nvGraphicFramePr>
        <p:xfrm>
          <a:off x="395535" y="260648"/>
          <a:ext cx="8280921" cy="6346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55490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Jenis Latihan Simulasi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Kekuatan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Kelemahan</a:t>
                      </a:r>
                      <a:endParaRPr lang="id-ID" dirty="0"/>
                    </a:p>
                  </a:txBody>
                  <a:tcPr anchor="ctr"/>
                </a:tc>
              </a:tr>
              <a:tr h="554906"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Latihan kelompok</a:t>
                      </a:r>
                      <a:r>
                        <a:rPr lang="id-ID" sz="1400" dirty="0" smtClean="0"/>
                        <a:t>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baseline="0" dirty="0" smtClean="0"/>
                        <a:t>Mengukur puan berinteraksi dg org lain.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baseline="0" dirty="0" smtClean="0"/>
                        <a:t>Utk klpk 4 – 6 org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Dpt digunakan utk menguji ketramp sosial, komunikasi, dan personal, jg fleksibilitas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Dinamika klpk mpengaruhi kinerja ind.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Kesulitan mencatat</a:t>
                      </a:r>
                      <a:r>
                        <a:rPr lang="id-ID" sz="1400" baseline="0" dirty="0" smtClean="0"/>
                        <a:t> dialog</a:t>
                      </a:r>
                      <a:endParaRPr lang="id-ID" sz="1400" dirty="0"/>
                    </a:p>
                  </a:txBody>
                  <a:tcPr/>
                </a:tc>
              </a:tr>
              <a:tr h="554906"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Negosiasi,</a:t>
                      </a:r>
                      <a:r>
                        <a:rPr lang="id-ID" sz="1400" b="1" baseline="0" dirty="0" smtClean="0"/>
                        <a:t> </a:t>
                      </a:r>
                      <a:r>
                        <a:rPr lang="id-ID" sz="1400" b="1" i="1" baseline="0" dirty="0" smtClean="0"/>
                        <a:t>selling &amp; persuading</a:t>
                      </a:r>
                      <a:endParaRPr lang="id-ID" sz="1400" b="0" i="0" baseline="0" dirty="0" smtClean="0"/>
                    </a:p>
                    <a:p>
                      <a:r>
                        <a:rPr lang="id-ID" sz="1400" b="0" i="0" baseline="0" dirty="0" smtClean="0"/>
                        <a:t>Mengukur puan utk mndpt komitmen atas jalur tindakan atau sudut pandang</a:t>
                      </a:r>
                      <a:endParaRPr lang="id-ID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Menguji ketramp sos, komu-nikasi, dan pribadi spt </a:t>
                      </a:r>
                      <a:r>
                        <a:rPr lang="id-ID" sz="1400" i="1" dirty="0" smtClean="0"/>
                        <a:t>sense of purpose,</a:t>
                      </a:r>
                      <a:r>
                        <a:rPr lang="id-ID" sz="1400" i="1" baseline="0" dirty="0" smtClean="0"/>
                        <a:t> assertiveness, </a:t>
                      </a:r>
                      <a:r>
                        <a:rPr lang="id-ID" sz="1400" i="0" baseline="0" dirty="0" smtClean="0"/>
                        <a:t>analisis problem, dan perencanaan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Wkt penyiapan lama.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Kinerja ind dpt trpengaruh tindakan orla.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Hsl mbutuhkn wkt lbh lama drpd wkt yg dialokasikan</a:t>
                      </a:r>
                      <a:endParaRPr lang="id-ID" sz="1400" dirty="0"/>
                    </a:p>
                  </a:txBody>
                  <a:tcPr/>
                </a:tc>
              </a:tr>
              <a:tr h="554906"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One-to-one</a:t>
                      </a:r>
                      <a:endParaRPr lang="id-ID" sz="1400" b="0" dirty="0" smtClean="0"/>
                    </a:p>
                    <a:p>
                      <a:r>
                        <a:rPr lang="id-ID" sz="1400" b="0" dirty="0" smtClean="0"/>
                        <a:t>Mengukur </a:t>
                      </a:r>
                      <a:r>
                        <a:rPr lang="id-ID" sz="1400" b="0" i="1" dirty="0" smtClean="0"/>
                        <a:t>ability</a:t>
                      </a:r>
                      <a:r>
                        <a:rPr lang="id-ID" sz="1400" b="0" i="0" dirty="0" smtClean="0"/>
                        <a:t>, meraih pemahaman bersama ttg satu situasi, dan meraih komitmen thd rencana tindakan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Menguji ketrampilan sos dan komunikasi,</a:t>
                      </a:r>
                      <a:r>
                        <a:rPr lang="id-ID" sz="1400" baseline="0" dirty="0" smtClean="0"/>
                        <a:t> empati, persuasi, dan delegasi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Perlu banyak wkt pnyiapn.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Kinerja ind dpt trpengarh</a:t>
                      </a:r>
                      <a:r>
                        <a:rPr lang="id-ID" sz="1400" baseline="0" dirty="0" smtClean="0"/>
                        <a:t> oleh tindakan orla/</a:t>
                      </a:r>
                      <a:r>
                        <a:rPr lang="id-ID" sz="1400" i="1" baseline="0" dirty="0" smtClean="0"/>
                        <a:t>role player.</a:t>
                      </a:r>
                      <a:endParaRPr lang="id-ID" sz="1400" dirty="0"/>
                    </a:p>
                  </a:txBody>
                  <a:tcPr/>
                </a:tc>
              </a:tr>
              <a:tr h="554906"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Analisis-presentasi</a:t>
                      </a:r>
                      <a:endParaRPr lang="id-ID" sz="1400" b="0" dirty="0" smtClean="0"/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id-ID" sz="1400" b="1" dirty="0" smtClean="0"/>
                        <a:t>Analisis:</a:t>
                      </a:r>
                      <a:r>
                        <a:rPr lang="id-ID" sz="1400" b="1" baseline="0" dirty="0" smtClean="0"/>
                        <a:t> </a:t>
                      </a:r>
                      <a:r>
                        <a:rPr lang="id-ID" sz="1400" b="0" baseline="0" dirty="0" smtClean="0"/>
                        <a:t>m</a:t>
                      </a:r>
                      <a:r>
                        <a:rPr lang="id-ID" sz="1400" b="0" dirty="0" smtClean="0"/>
                        <a:t>engukur</a:t>
                      </a:r>
                      <a:r>
                        <a:rPr lang="id-ID" sz="1400" b="0" baseline="0" dirty="0" smtClean="0"/>
                        <a:t> kmpuan pemecahan mslh dan pengambilan kep. 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Menguji ketramp analisis problem, komersial, imajinasi, strategi, dan perencanaan.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Perlu problem dan data kompleks.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Perlu wkt penyiapan.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Peserta tdk bs menulis seluruh analisis problem shg menyulitkn asesmen.</a:t>
                      </a:r>
                    </a:p>
                  </a:txBody>
                  <a:tcPr/>
                </a:tc>
              </a:tr>
              <a:tr h="55490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eriod" startAt="2"/>
                      </a:pPr>
                      <a:r>
                        <a:rPr lang="id-ID" sz="1400" b="1" dirty="0" smtClean="0"/>
                        <a:t>Presentasi</a:t>
                      </a:r>
                      <a:r>
                        <a:rPr lang="id-ID" sz="1400" b="0" dirty="0" smtClean="0"/>
                        <a:t>: mengukur kmpuan dlm menyajikn ide yg kompleks kpd orla dlm bhs yg sederhana dan wkt terbatas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Menguji ketrampilan presentasi, analisis problem, dan merespon pertanyaan.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Makan waktu dan jadwal sulit.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Observer hrs bermain peran sekaligus mengassess.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Kegagalan (a) akan mpengaruhi (b)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1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365126"/>
              </p:ext>
            </p:extLst>
          </p:nvPr>
        </p:nvGraphicFramePr>
        <p:xfrm>
          <a:off x="395535" y="690032"/>
          <a:ext cx="8280921" cy="5475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55490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Jenis Latihan Simulasi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Kekuatan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Kelemahan</a:t>
                      </a:r>
                      <a:endParaRPr lang="id-ID" dirty="0"/>
                    </a:p>
                  </a:txBody>
                  <a:tcPr anchor="ctr"/>
                </a:tc>
              </a:tr>
              <a:tr h="554906"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Planning</a:t>
                      </a:r>
                      <a:endParaRPr lang="id-ID" sz="1400" b="0" dirty="0" smtClean="0"/>
                    </a:p>
                    <a:p>
                      <a:r>
                        <a:rPr lang="id-ID" sz="1400" b="0" baseline="0" dirty="0" smtClean="0"/>
                        <a:t>M</a:t>
                      </a:r>
                      <a:r>
                        <a:rPr lang="id-ID" sz="1400" baseline="0" dirty="0" smtClean="0"/>
                        <a:t>engukur </a:t>
                      </a:r>
                      <a:r>
                        <a:rPr lang="id-ID" sz="1400" i="1" baseline="0" dirty="0" smtClean="0"/>
                        <a:t>ability </a:t>
                      </a:r>
                      <a:r>
                        <a:rPr lang="id-ID" sz="1400" i="0" baseline="0" dirty="0" smtClean="0"/>
                        <a:t>dlm merencanakan serangkaian tindakan utk memecahkan mlsh.</a:t>
                      </a:r>
                      <a:endParaRPr lang="id-ID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Menguji ketramp analisis, strategi, dan perencanaan.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Pelaks memakan wkt.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Peserta hrs didorong</a:t>
                      </a:r>
                      <a:r>
                        <a:rPr lang="id-ID" sz="1400" baseline="0" dirty="0" smtClean="0"/>
                        <a:t> utk mbuat draf rencana yg terperinci dan logis.</a:t>
                      </a:r>
                      <a:endParaRPr lang="id-ID" sz="1400" dirty="0"/>
                    </a:p>
                  </a:txBody>
                  <a:tcPr/>
                </a:tc>
              </a:tr>
              <a:tr h="554906"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In-tray</a:t>
                      </a:r>
                      <a:endParaRPr lang="id-ID" sz="1400" b="0" i="0" baseline="0" dirty="0" smtClean="0"/>
                    </a:p>
                    <a:p>
                      <a:r>
                        <a:rPr lang="id-ID" sz="1400" b="0" i="0" baseline="0" dirty="0" smtClean="0"/>
                        <a:t>Mengukur daya pemahaman problem2 yg kompleks, memilah sebab dan simptom, mengidentifi-kasi solusi yg tepat, dan menyusun rencana implementasinya, serta prioritas dan manajemen waktu.</a:t>
                      </a:r>
                      <a:endParaRPr lang="id-ID" sz="1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Menguji ketramp </a:t>
                      </a:r>
                      <a:r>
                        <a:rPr lang="id-ID" sz="1400" i="0" baseline="0" dirty="0" smtClean="0"/>
                        <a:t>analisis, strategi, dan perencanaan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Pelaks memakan wkt.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Peserta hrs didorong</a:t>
                      </a:r>
                      <a:r>
                        <a:rPr lang="id-ID" sz="1400" baseline="0" dirty="0" smtClean="0"/>
                        <a:t> utk mbuat draf rencana yg detail dan </a:t>
                      </a:r>
                      <a:r>
                        <a:rPr lang="id-ID" sz="1400" i="1" baseline="0" dirty="0" smtClean="0"/>
                        <a:t>legible</a:t>
                      </a:r>
                      <a:r>
                        <a:rPr lang="id-ID" sz="1400" baseline="0" dirty="0" smtClean="0"/>
                        <a:t>.</a:t>
                      </a:r>
                      <a:endParaRPr lang="id-ID" sz="1400" dirty="0"/>
                    </a:p>
                  </a:txBody>
                  <a:tcPr/>
                </a:tc>
              </a:tr>
              <a:tr h="554906">
                <a:tc>
                  <a:txBody>
                    <a:bodyPr/>
                    <a:lstStyle/>
                    <a:p>
                      <a:r>
                        <a:rPr lang="id-ID" sz="1400" b="1" i="1" dirty="0" smtClean="0"/>
                        <a:t>Written exercise</a:t>
                      </a:r>
                      <a:endParaRPr lang="id-ID" sz="1400" b="0" i="1" dirty="0" smtClean="0"/>
                    </a:p>
                    <a:p>
                      <a:r>
                        <a:rPr lang="id-ID" sz="1400" b="0" dirty="0" smtClean="0"/>
                        <a:t>Mengukur </a:t>
                      </a:r>
                      <a:r>
                        <a:rPr lang="id-ID" sz="1400" b="0" i="0" dirty="0" smtClean="0"/>
                        <a:t>kemamp komunikasi tertulis dan ekspresi data yg kompleks dlm bentuk tertulis.</a:t>
                      </a:r>
                      <a:endParaRPr lang="id-ID" sz="1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Menghasilkan bukti kuat utk ketrampilan komunikasi dan sosial, analisis, strategi, dan komersial.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Kegagalan</a:t>
                      </a:r>
                      <a:r>
                        <a:rPr lang="id-ID" sz="1400" baseline="0" dirty="0" smtClean="0"/>
                        <a:t> memahami isu dpt menjadikan komunikasi tertulis tdk lengkap.</a:t>
                      </a:r>
                      <a:endParaRPr lang="id-ID" sz="1400" dirty="0"/>
                    </a:p>
                  </a:txBody>
                  <a:tcPr/>
                </a:tc>
              </a:tr>
              <a:tr h="1445646"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Wawancara biografis</a:t>
                      </a:r>
                      <a:endParaRPr lang="id-ID" sz="1400" b="0" dirty="0" smtClean="0"/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id-ID" sz="1400" b="0" dirty="0" smtClean="0"/>
                        <a:t>Mengukur</a:t>
                      </a:r>
                      <a:r>
                        <a:rPr lang="id-ID" sz="1400" b="0" baseline="0" dirty="0" smtClean="0"/>
                        <a:t> tindakan dan efektivitas dlm situasi yg lbh nyata drpd simulasi.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Menguji </a:t>
                      </a:r>
                      <a:r>
                        <a:rPr lang="id-ID" sz="1400" i="1" dirty="0" smtClean="0"/>
                        <a:t>sense of purpose, </a:t>
                      </a:r>
                      <a:r>
                        <a:rPr lang="id-ID" sz="1400" i="0" dirty="0" smtClean="0"/>
                        <a:t>motivasi, dan kontrol diri dlm situasi yg menekan</a:t>
                      </a:r>
                      <a:endParaRPr lang="id-ID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Perlu observer</a:t>
                      </a:r>
                      <a:r>
                        <a:rPr lang="id-ID" sz="1400" baseline="0" dirty="0" smtClean="0"/>
                        <a:t> terlatih yg dpt memotivasi peserta utk berbicara.</a:t>
                      </a:r>
                      <a:endParaRPr lang="id-ID" sz="14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sz="1400" dirty="0" smtClean="0"/>
                        <a:t>Peserta perlu mengisi inventori biografis,</a:t>
                      </a:r>
                      <a:r>
                        <a:rPr lang="id-ID" sz="1400" baseline="0" dirty="0" smtClean="0"/>
                        <a:t> dan observer perlu wkt persiapan</a:t>
                      </a:r>
                      <a:endParaRPr lang="id-ID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17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397629"/>
              </p:ext>
            </p:extLst>
          </p:nvPr>
        </p:nvGraphicFramePr>
        <p:xfrm>
          <a:off x="395533" y="1472041"/>
          <a:ext cx="8208914" cy="447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71"/>
                <a:gridCol w="1152128"/>
                <a:gridCol w="1080120"/>
                <a:gridCol w="864096"/>
                <a:gridCol w="1008112"/>
                <a:gridCol w="1224136"/>
                <a:gridCol w="1368151"/>
              </a:tblGrid>
              <a:tr h="395871"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Metode</a:t>
                      </a:r>
                    </a:p>
                    <a:p>
                      <a:pPr algn="r"/>
                      <a:endParaRPr lang="id-ID" dirty="0" smtClean="0"/>
                    </a:p>
                    <a:p>
                      <a:pPr algn="l"/>
                      <a:r>
                        <a:rPr lang="id-ID" dirty="0" smtClean="0"/>
                        <a:t>Dimensi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Negosiasi</a:t>
                      </a:r>
                      <a:r>
                        <a:rPr lang="id-ID" baseline="0" dirty="0" smtClean="0"/>
                        <a:t> Klpk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Problem Solving Klpk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In-Tray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Analisis Kasus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Roleplay Presentasi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Wawancara</a:t>
                      </a:r>
                      <a:endParaRPr lang="id-ID" dirty="0"/>
                    </a:p>
                  </a:txBody>
                  <a:tcPr anchor="ctr"/>
                </a:tc>
              </a:tr>
              <a:tr h="395871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Analisis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</a:tr>
              <a:tr h="395871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Kreativitas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395871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Organisasi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</a:tr>
              <a:tr h="395871"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Kontrol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395871">
                <a:tc>
                  <a:txBody>
                    <a:bodyPr/>
                    <a:lstStyle/>
                    <a:p>
                      <a:pPr algn="l"/>
                      <a:r>
                        <a:rPr lang="id-ID" i="1" dirty="0" smtClean="0"/>
                        <a:t>Leadership</a:t>
                      </a:r>
                      <a:endParaRPr lang="id-ID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</a:tr>
              <a:tr h="395871">
                <a:tc>
                  <a:txBody>
                    <a:bodyPr/>
                    <a:lstStyle/>
                    <a:p>
                      <a:pPr algn="l"/>
                      <a:r>
                        <a:rPr lang="id-ID" i="1" dirty="0" smtClean="0"/>
                        <a:t>Teamwork</a:t>
                      </a:r>
                      <a:endParaRPr lang="id-ID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</a:tr>
              <a:tr h="395871">
                <a:tc>
                  <a:txBody>
                    <a:bodyPr/>
                    <a:lstStyle/>
                    <a:p>
                      <a:pPr algn="l"/>
                      <a:r>
                        <a:rPr lang="id-ID" i="0" dirty="0" smtClean="0"/>
                        <a:t>Persuasi</a:t>
                      </a:r>
                      <a:endParaRPr lang="id-ID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</a:tr>
              <a:tr h="395871">
                <a:tc>
                  <a:txBody>
                    <a:bodyPr/>
                    <a:lstStyle/>
                    <a:p>
                      <a:pPr algn="l"/>
                      <a:r>
                        <a:rPr lang="id-ID" i="1" dirty="0" smtClean="0"/>
                        <a:t>Drive</a:t>
                      </a:r>
                      <a:endParaRPr lang="id-ID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</a:tr>
              <a:tr h="395871">
                <a:tc>
                  <a:txBody>
                    <a:bodyPr/>
                    <a:lstStyle/>
                    <a:p>
                      <a:pPr algn="l"/>
                      <a:r>
                        <a:rPr lang="id-ID" i="0" dirty="0" smtClean="0"/>
                        <a:t>Adaptabilitas</a:t>
                      </a:r>
                      <a:endParaRPr lang="id-ID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476672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MATRIKS BERBAGAI LATIHAN SIMULASI</a:t>
            </a:r>
            <a:endParaRPr lang="id-ID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09391" y="1567914"/>
            <a:ext cx="1512168" cy="7920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67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872</Words>
  <Application>Microsoft Office PowerPoint</Application>
  <PresentationFormat>On-screen Show (4:3)</PresentationFormat>
  <Paragraphs>154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Concourse</vt:lpstr>
      <vt:lpstr>Office Theme</vt:lpstr>
      <vt:lpstr>PEMILIHAN ALAT UKUR KOMPETENSI</vt:lpstr>
      <vt:lpstr>PowerPoint Presentation</vt:lpstr>
      <vt:lpstr>Karakteristik Umum Simulasi Assessment Centre</vt:lpstr>
      <vt:lpstr>Latihan Simulasi Tertulis</vt:lpstr>
      <vt:lpstr>Latihan Simulasi Interaktif Kelompok</vt:lpstr>
      <vt:lpstr>Latihan Simulasi Interaktif Individual  (One-to-One)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PEMILIHAN SIMULASI  ASSESSMENT CENTRE</dc:title>
  <dc:creator>Dispsiau 2013</dc:creator>
  <cp:lastModifiedBy>Dispsiau 2013</cp:lastModifiedBy>
  <cp:revision>18</cp:revision>
  <dcterms:created xsi:type="dcterms:W3CDTF">2014-09-01T02:14:40Z</dcterms:created>
  <dcterms:modified xsi:type="dcterms:W3CDTF">2016-03-01T17:35:51Z</dcterms:modified>
</cp:coreProperties>
</file>