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0" r:id="rId3"/>
    <p:sldId id="258" r:id="rId4"/>
    <p:sldId id="259" r:id="rId5"/>
    <p:sldId id="271" r:id="rId6"/>
    <p:sldId id="260" r:id="rId7"/>
    <p:sldId id="261" r:id="rId8"/>
    <p:sldId id="262" r:id="rId9"/>
    <p:sldId id="272" r:id="rId10"/>
    <p:sldId id="263" r:id="rId11"/>
    <p:sldId id="264" r:id="rId12"/>
    <p:sldId id="265" r:id="rId13"/>
    <p:sldId id="266" r:id="rId14"/>
    <p:sldId id="267" r:id="rId15"/>
    <p:sldId id="268"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123"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CDE66B9C-363A-4AD8-9FA8-1ADAA05FB4C5}"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DE66B9C-363A-4AD8-9FA8-1ADAA05FB4C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DE66B9C-363A-4AD8-9FA8-1ADAA05FB4C5}"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DE66B9C-363A-4AD8-9FA8-1ADAA05FB4C5}"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E66B9C-363A-4AD8-9FA8-1ADAA05FB4C5}"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DE66B9C-363A-4AD8-9FA8-1ADAA05FB4C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E66B9C-363A-4AD8-9FA8-1ADAA05FB4C5}"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DE66B9C-363A-4AD8-9FA8-1ADAA05FB4C5}"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DE66B9C-363A-4AD8-9FA8-1ADAA05FB4C5}" type="slidenum">
              <a:rPr lang="id-ID" smtClean="0"/>
              <a:pPr/>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DE66B9C-363A-4AD8-9FA8-1ADAA05FB4C5}"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E66B9C-363A-4AD8-9FA8-1ADAA05FB4C5}"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DE66B9C-363A-4AD8-9FA8-1ADAA05FB4C5}"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CDE66B9C-363A-4AD8-9FA8-1ADAA05FB4C5}"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E66B9C-363A-4AD8-9FA8-1ADAA05FB4C5}"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601294-F8B9-49A6-BAFD-EE3C27D5B3E1}" type="datetimeFigureOut">
              <a:rPr lang="id-ID" smtClean="0"/>
              <a:pPr/>
              <a:t>04/05/2016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E66B9C-363A-4AD8-9FA8-1ADAA05FB4C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DE66B9C-363A-4AD8-9FA8-1ADAA05FB4C5}"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DE66B9C-363A-4AD8-9FA8-1ADAA05FB4C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CDE66B9C-363A-4AD8-9FA8-1ADAA05FB4C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CDE66B9C-363A-4AD8-9FA8-1ADAA05FB4C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CDE66B9C-363A-4AD8-9FA8-1ADAA05FB4C5}"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DE66B9C-363A-4AD8-9FA8-1ADAA05FB4C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2601294-F8B9-49A6-BAFD-EE3C27D5B3E1}" type="datetimeFigureOut">
              <a:rPr lang="id-ID" smtClean="0"/>
              <a:pPr/>
              <a:t>04/05/2016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DE66B9C-363A-4AD8-9FA8-1ADAA05FB4C5}"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2601294-F8B9-49A6-BAFD-EE3C27D5B3E1}" type="datetimeFigureOut">
              <a:rPr lang="id-ID" smtClean="0"/>
              <a:pPr/>
              <a:t>04/05/2016</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DE66B9C-363A-4AD8-9FA8-1ADAA05FB4C5}"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2601294-F8B9-49A6-BAFD-EE3C27D5B3E1}" type="datetimeFigureOut">
              <a:rPr lang="id-ID" smtClean="0"/>
              <a:pPr/>
              <a:t>04/05/2016</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DE66B9C-363A-4AD8-9FA8-1ADAA05FB4C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6000" dirty="0" smtClean="0"/>
              <a:t>LATIHAN 1</a:t>
            </a:r>
            <a:endParaRPr lang="id-ID" sz="6000" dirty="0"/>
          </a:p>
        </p:txBody>
      </p:sp>
      <p:sp>
        <p:nvSpPr>
          <p:cNvPr id="3" name="Subtitle 2"/>
          <p:cNvSpPr>
            <a:spLocks noGrp="1"/>
          </p:cNvSpPr>
          <p:nvPr>
            <p:ph type="subTitle" idx="1"/>
          </p:nvPr>
        </p:nvSpPr>
        <p:spPr/>
        <p:txBody>
          <a:bodyPr>
            <a:noAutofit/>
          </a:bodyPr>
          <a:lstStyle/>
          <a:p>
            <a:r>
              <a:rPr lang="id-ID" sz="4000" dirty="0" smtClean="0"/>
              <a:t>Latihan mengidentifikasi perbedaan antara </a:t>
            </a:r>
            <a:r>
              <a:rPr lang="id-ID" sz="4000" b="1" dirty="0" smtClean="0">
                <a:solidFill>
                  <a:schemeClr val="tx2">
                    <a:lumMod val="75000"/>
                  </a:schemeClr>
                </a:solidFill>
              </a:rPr>
              <a:t>perilaku</a:t>
            </a:r>
            <a:r>
              <a:rPr lang="id-ID" sz="4000" dirty="0" smtClean="0"/>
              <a:t>, </a:t>
            </a:r>
            <a:r>
              <a:rPr lang="id-ID" sz="4000" b="1" dirty="0" smtClean="0">
                <a:solidFill>
                  <a:schemeClr val="tx2">
                    <a:lumMod val="75000"/>
                  </a:schemeClr>
                </a:solidFill>
              </a:rPr>
              <a:t>motivasi</a:t>
            </a:r>
            <a:r>
              <a:rPr lang="id-ID" sz="4000" dirty="0" smtClean="0"/>
              <a:t> dan </a:t>
            </a:r>
            <a:r>
              <a:rPr lang="id-ID" sz="4000" b="1" dirty="0" smtClean="0">
                <a:solidFill>
                  <a:schemeClr val="tx2">
                    <a:lumMod val="75000"/>
                  </a:schemeClr>
                </a:solidFill>
              </a:rPr>
              <a:t>pengetahuan</a:t>
            </a:r>
            <a:endParaRPr lang="id-ID"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44016"/>
            <a:ext cx="8424936" cy="7999892"/>
          </a:xfrm>
        </p:spPr>
        <p:txBody>
          <a:bodyPr>
            <a:normAutofit/>
          </a:bodyPr>
          <a:lstStyle/>
          <a:p>
            <a:pPr indent="-504000">
              <a:spcBef>
                <a:spcPts val="1200"/>
              </a:spcBef>
              <a:buNone/>
            </a:pPr>
            <a:r>
              <a:rPr lang="id-ID" sz="2000" dirty="0" smtClean="0">
                <a:solidFill>
                  <a:srgbClr val="FF0000"/>
                </a:solidFill>
              </a:rPr>
              <a:t>Obsv1</a:t>
            </a:r>
            <a:r>
              <a:rPr lang="id-ID" sz="2000" dirty="0" smtClean="0"/>
              <a:t>: Tolong jelaskan lbh detil maksud skema anda ?</a:t>
            </a:r>
          </a:p>
          <a:p>
            <a:pPr indent="-504000">
              <a:spcBef>
                <a:spcPts val="1200"/>
              </a:spcBef>
              <a:buNone/>
            </a:pPr>
            <a:r>
              <a:rPr lang="id-ID" sz="2000" dirty="0" smtClean="0">
                <a:solidFill>
                  <a:srgbClr val="FF0000"/>
                </a:solidFill>
              </a:rPr>
              <a:t>Prest</a:t>
            </a:r>
            <a:r>
              <a:rPr lang="id-ID" sz="2000" dirty="0" smtClean="0"/>
              <a:t>: Begini pak, skema ini menggbrkn langkah2 pembenahan manajemen audit di perusahaan kita. Pertama saya usulkan utk scooping trlebih dahulu, kedua konsep dasar manajemen audit, ketiga merumuskan rencana kerja yg detil dg timeframe dan objektif yg jelas, baru terakhir atau keempat merealisasikan rencana kerja tsb. (1)</a:t>
            </a:r>
          </a:p>
          <a:p>
            <a:pPr indent="-504000">
              <a:spcBef>
                <a:spcPts val="1200"/>
              </a:spcBef>
              <a:buNone/>
            </a:pPr>
            <a:r>
              <a:rPr lang="id-ID" sz="2000" dirty="0" smtClean="0">
                <a:solidFill>
                  <a:srgbClr val="FF0000"/>
                </a:solidFill>
              </a:rPr>
              <a:t>Obsv1 </a:t>
            </a:r>
            <a:r>
              <a:rPr lang="id-ID" sz="2000" dirty="0" smtClean="0"/>
              <a:t>: Saya paham langkah2nya, tp kenapa hrs spt itu ?</a:t>
            </a:r>
          </a:p>
          <a:p>
            <a:pPr indent="-504000">
              <a:spcBef>
                <a:spcPts val="1200"/>
              </a:spcBef>
              <a:buNone/>
            </a:pPr>
            <a:r>
              <a:rPr lang="id-ID" sz="2000" dirty="0" smtClean="0">
                <a:solidFill>
                  <a:srgbClr val="FF0000"/>
                </a:solidFill>
              </a:rPr>
              <a:t>Prest</a:t>
            </a:r>
            <a:r>
              <a:rPr lang="id-ID" sz="2000" dirty="0" smtClean="0"/>
              <a:t>: Krn menurut sy ini yg terbaik, kalau yang..... (2)</a:t>
            </a:r>
          </a:p>
          <a:p>
            <a:pPr indent="-504000">
              <a:spcBef>
                <a:spcPts val="1200"/>
              </a:spcBef>
              <a:buNone/>
            </a:pPr>
            <a:r>
              <a:rPr lang="id-ID" sz="2000" dirty="0" smtClean="0">
                <a:solidFill>
                  <a:srgbClr val="FF0000"/>
                </a:solidFill>
              </a:rPr>
              <a:t>Obsv2 </a:t>
            </a:r>
            <a:r>
              <a:rPr lang="id-ID" sz="2000" dirty="0" smtClean="0"/>
              <a:t>: Bgn mas, kalau menurut kami kenapa anda susah payah membuat langkah 1 dan 2, bknnya job description anda sdh jelas hrs membuat rencana kerja membenahi manajemen audit kita ?</a:t>
            </a:r>
          </a:p>
          <a:p>
            <a:pPr indent="-504000">
              <a:spcBef>
                <a:spcPts val="1200"/>
              </a:spcBef>
              <a:buNone/>
            </a:pPr>
            <a:r>
              <a:rPr lang="id-ID" sz="2000" dirty="0" smtClean="0">
                <a:solidFill>
                  <a:srgbClr val="FF0000"/>
                </a:solidFill>
              </a:rPr>
              <a:t>Prest</a:t>
            </a:r>
            <a:r>
              <a:rPr lang="id-ID" sz="2000" dirty="0" smtClean="0"/>
              <a:t>: Ya itu betul pak, tp berdasarkan hsl pengamatan saya selama 1 bln pertama saya bekerja disini, nyata sekali kalau kita belum memiliki konsep atau arah yg jelas akan manajemen audit itu sendiri. Itulah dasar pemikiran saya. (3)</a:t>
            </a:r>
            <a:endParaRPr lang="id-ID"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332656"/>
            <a:ext cx="8424936" cy="6120680"/>
          </a:xfrm>
        </p:spPr>
        <p:txBody>
          <a:bodyPr>
            <a:normAutofit/>
          </a:bodyPr>
          <a:lstStyle/>
          <a:p>
            <a:pPr indent="-504000">
              <a:spcBef>
                <a:spcPts val="1200"/>
              </a:spcBef>
              <a:buNone/>
            </a:pPr>
            <a:r>
              <a:rPr lang="id-ID" dirty="0" smtClean="0">
                <a:solidFill>
                  <a:srgbClr val="FF0000"/>
                </a:solidFill>
              </a:rPr>
              <a:t>Obsv1</a:t>
            </a:r>
            <a:r>
              <a:rPr lang="id-ID" dirty="0" smtClean="0"/>
              <a:t>: Nah itu baru jelas, jd alasannya krh hsl observasi anda menyatakan kebutuhan akan hal tsb ? Begitu ya ? </a:t>
            </a:r>
          </a:p>
          <a:p>
            <a:pPr indent="-504000">
              <a:spcBef>
                <a:spcPts val="1200"/>
              </a:spcBef>
              <a:buNone/>
            </a:pPr>
            <a:r>
              <a:rPr lang="id-ID" dirty="0" smtClean="0">
                <a:solidFill>
                  <a:srgbClr val="FF0000"/>
                </a:solidFill>
              </a:rPr>
              <a:t>Obsv2</a:t>
            </a:r>
            <a:r>
              <a:rPr lang="id-ID" dirty="0" smtClean="0"/>
              <a:t>: Tp kalau itu latar belakangnya, semestinya anda paparkan dulu dong hsl pengamatan anda. Ini anda langsung menjelaskan skema usulan anda. Kami jd bingung!</a:t>
            </a:r>
          </a:p>
          <a:p>
            <a:pPr indent="-504000">
              <a:spcBef>
                <a:spcPts val="1200"/>
              </a:spcBef>
              <a:buNone/>
            </a:pPr>
            <a:r>
              <a:rPr lang="id-ID" dirty="0" smtClean="0">
                <a:solidFill>
                  <a:srgbClr val="FF0000"/>
                </a:solidFill>
              </a:rPr>
              <a:t>Prest</a:t>
            </a:r>
            <a:r>
              <a:rPr lang="id-ID" dirty="0" smtClean="0"/>
              <a:t>: Wah maaf pak, kalau itu yg bapak dan ibu butuhkan, saya akan jelaskan terlebih dahulu latar belakangnya, sebelum saya lanjutkan penjelasan saya. Boleh pak, bu ? (4)</a:t>
            </a:r>
          </a:p>
          <a:p>
            <a:pPr indent="-504000">
              <a:spcBef>
                <a:spcPts val="1200"/>
              </a:spcBef>
              <a:buNone/>
            </a:pPr>
            <a:r>
              <a:rPr lang="id-ID" dirty="0" smtClean="0">
                <a:solidFill>
                  <a:srgbClr val="FF0000"/>
                </a:solidFill>
              </a:rPr>
              <a:t>Obsv1 </a:t>
            </a:r>
            <a:r>
              <a:rPr lang="id-ID" dirty="0" smtClean="0"/>
              <a:t>: Silahkan</a:t>
            </a:r>
          </a:p>
          <a:p>
            <a:pPr indent="-504000">
              <a:spcBef>
                <a:spcPts val="1200"/>
              </a:spcBef>
              <a:buNone/>
            </a:pPr>
            <a:r>
              <a:rPr lang="id-ID" dirty="0" smtClean="0">
                <a:solidFill>
                  <a:srgbClr val="FF0000"/>
                </a:solidFill>
              </a:rPr>
              <a:t>Obsv2</a:t>
            </a:r>
            <a:r>
              <a:rPr lang="id-ID" dirty="0" smtClean="0"/>
              <a:t>: Gitu dong mas.....</a:t>
            </a:r>
          </a:p>
          <a:p>
            <a:pPr indent="-504000">
              <a:spcBef>
                <a:spcPts val="1200"/>
              </a:spcBef>
              <a:buNone/>
            </a:pPr>
            <a:r>
              <a:rPr lang="id-ID" dirty="0" smtClean="0">
                <a:solidFill>
                  <a:srgbClr val="FF0000"/>
                </a:solidFill>
              </a:rPr>
              <a:t>Prest</a:t>
            </a:r>
            <a:r>
              <a:rPr lang="id-ID" dirty="0" smtClean="0"/>
              <a:t>: Hsl observasi saya menyebutkan bahwa belum pernah ada konsep dasar mengenai manajemen audit spt apa yg dibutuhkan oleh perusahaan kita. (5)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332656"/>
            <a:ext cx="8424936" cy="6264696"/>
          </a:xfrm>
        </p:spPr>
        <p:txBody>
          <a:bodyPr>
            <a:normAutofit fontScale="92500" lnSpcReduction="10000"/>
          </a:bodyPr>
          <a:lstStyle/>
          <a:p>
            <a:pPr indent="-504000">
              <a:spcBef>
                <a:spcPts val="1200"/>
              </a:spcBef>
              <a:buNone/>
            </a:pPr>
            <a:r>
              <a:rPr lang="id-ID" dirty="0" smtClean="0">
                <a:solidFill>
                  <a:srgbClr val="FF0000"/>
                </a:solidFill>
              </a:rPr>
              <a:t>Obsv1 </a:t>
            </a:r>
            <a:r>
              <a:rPr lang="id-ID" dirty="0" smtClean="0"/>
              <a:t>: Dari mana anda bisa menyimpulkan hal tsb ?</a:t>
            </a:r>
          </a:p>
          <a:p>
            <a:pPr indent="-504000">
              <a:spcBef>
                <a:spcPts val="1200"/>
              </a:spcBef>
              <a:buNone/>
            </a:pPr>
            <a:r>
              <a:rPr lang="id-ID" dirty="0" smtClean="0">
                <a:solidFill>
                  <a:srgbClr val="FF0000"/>
                </a:solidFill>
              </a:rPr>
              <a:t>Prest</a:t>
            </a:r>
            <a:r>
              <a:rPr lang="id-ID" dirty="0" smtClean="0"/>
              <a:t>: Saya turun ke lapangan mewawancarai semua staf di bagian audit, dan menganalisa semua data tertulis atau dokumen yg ada. (6)</a:t>
            </a:r>
          </a:p>
          <a:p>
            <a:pPr indent="-504000">
              <a:spcBef>
                <a:spcPts val="1200"/>
              </a:spcBef>
              <a:buNone/>
            </a:pPr>
            <a:r>
              <a:rPr lang="id-ID" dirty="0" smtClean="0">
                <a:solidFill>
                  <a:srgbClr val="FF0000"/>
                </a:solidFill>
              </a:rPr>
              <a:t>Obs 1</a:t>
            </a:r>
            <a:r>
              <a:rPr lang="id-ID" dirty="0" smtClean="0"/>
              <a:t>: Dokumen apa saja yg anda pelajari? </a:t>
            </a:r>
          </a:p>
          <a:p>
            <a:pPr indent="-504000">
              <a:spcBef>
                <a:spcPts val="1200"/>
              </a:spcBef>
              <a:buNone/>
            </a:pPr>
            <a:r>
              <a:rPr lang="id-ID" dirty="0" smtClean="0">
                <a:solidFill>
                  <a:srgbClr val="FF0000"/>
                </a:solidFill>
              </a:rPr>
              <a:t>Prest</a:t>
            </a:r>
            <a:r>
              <a:rPr lang="id-ID" dirty="0" smtClean="0"/>
              <a:t>: Semua dokumen yg diberikan pd saya di awal masuk plus dokumen atau form lain yg saya cari sendiri ke bbrp bagian terkait. (7)</a:t>
            </a:r>
          </a:p>
          <a:p>
            <a:pPr indent="-504000">
              <a:spcBef>
                <a:spcPts val="1200"/>
              </a:spcBef>
              <a:buNone/>
            </a:pPr>
            <a:r>
              <a:rPr lang="id-ID" dirty="0" smtClean="0">
                <a:solidFill>
                  <a:srgbClr val="FF0000"/>
                </a:solidFill>
              </a:rPr>
              <a:t>Obsv1 </a:t>
            </a:r>
            <a:r>
              <a:rPr lang="id-ID" dirty="0" smtClean="0"/>
              <a:t>: Ok krn wkt terbatas saya ingin kembali ke skema anda. Coba jelaskan lebih detil apa langkah2 rencana anda dalam membenahi manajemen audit kita.</a:t>
            </a:r>
          </a:p>
          <a:p>
            <a:pPr indent="-504000">
              <a:spcBef>
                <a:spcPts val="1200"/>
              </a:spcBef>
              <a:buNone/>
            </a:pPr>
            <a:r>
              <a:rPr lang="id-ID" dirty="0" smtClean="0">
                <a:solidFill>
                  <a:srgbClr val="FF0000"/>
                </a:solidFill>
              </a:rPr>
              <a:t>Obsv2</a:t>
            </a:r>
            <a:r>
              <a:rPr lang="id-ID" dirty="0" smtClean="0"/>
              <a:t>: Bgmn kalau yg dijelaskan lbh dulu adalah konsep dasar yg anda usulkan, baru kemudian rencana kerjanya?</a:t>
            </a:r>
          </a:p>
          <a:p>
            <a:pPr indent="-504000">
              <a:spcBef>
                <a:spcPts val="1200"/>
              </a:spcBef>
              <a:buNone/>
            </a:pPr>
            <a:r>
              <a:rPr lang="id-ID" dirty="0" smtClean="0">
                <a:solidFill>
                  <a:srgbClr val="FF0000"/>
                </a:solidFill>
              </a:rPr>
              <a:t>Obsv1 </a:t>
            </a:r>
            <a:r>
              <a:rPr lang="id-ID" dirty="0" smtClean="0"/>
              <a:t>: Boleh juga, silahkan mas.</a:t>
            </a:r>
          </a:p>
          <a:p>
            <a:pPr indent="-504000">
              <a:spcBef>
                <a:spcPts val="1200"/>
              </a:spcBef>
              <a:buNone/>
            </a:pPr>
            <a:r>
              <a:rPr lang="id-ID" dirty="0" smtClean="0">
                <a:solidFill>
                  <a:srgbClr val="FF0000"/>
                </a:solidFill>
              </a:rPr>
              <a:t>Prest</a:t>
            </a:r>
            <a:r>
              <a:rPr lang="id-ID" dirty="0" smtClean="0"/>
              <a:t>: Secara konseptual saya menetapkan visi bhw bagian audit akan mjd konsultan bukan sekedar watch dog perusahaan. Untuk itu saya hrs membentuk mindset ini pd jajaran staf audit dan juga user. (8)</a:t>
            </a:r>
          </a:p>
          <a:p>
            <a:pPr indent="-504000">
              <a:spcBef>
                <a:spcPts val="1200"/>
              </a:spcBef>
              <a:buNone/>
            </a:pPr>
            <a:endParaRPr lang="id-ID"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260648"/>
            <a:ext cx="8424936" cy="6525344"/>
          </a:xfrm>
        </p:spPr>
        <p:txBody>
          <a:bodyPr>
            <a:normAutofit lnSpcReduction="10000"/>
          </a:bodyPr>
          <a:lstStyle/>
          <a:p>
            <a:pPr indent="-504000">
              <a:spcBef>
                <a:spcPts val="1200"/>
              </a:spcBef>
              <a:buNone/>
            </a:pPr>
            <a:r>
              <a:rPr lang="id-ID" dirty="0" smtClean="0">
                <a:solidFill>
                  <a:srgbClr val="FF0000"/>
                </a:solidFill>
              </a:rPr>
              <a:t>Obsv2</a:t>
            </a:r>
            <a:r>
              <a:rPr lang="id-ID" dirty="0" smtClean="0"/>
              <a:t>: Caranya ?</a:t>
            </a:r>
          </a:p>
          <a:p>
            <a:pPr indent="-504000">
              <a:spcBef>
                <a:spcPts val="1200"/>
              </a:spcBef>
              <a:buNone/>
            </a:pPr>
            <a:r>
              <a:rPr lang="id-ID" dirty="0" smtClean="0">
                <a:solidFill>
                  <a:srgbClr val="FF0000"/>
                </a:solidFill>
              </a:rPr>
              <a:t>Prest</a:t>
            </a:r>
            <a:r>
              <a:rPr lang="id-ID" dirty="0" smtClean="0"/>
              <a:t>: Caranya dg memperluas pengetahuan dan meningkatkan ketrampilan seluruh staf saya, Eeem...saya lupa sebelumnya saya perlu briefing mereka secara intensif ttg visi tsb, saya hrs merubah mindset mereka dulu. (9)</a:t>
            </a:r>
          </a:p>
          <a:p>
            <a:pPr indent="-504000">
              <a:spcBef>
                <a:spcPts val="1200"/>
              </a:spcBef>
              <a:buNone/>
            </a:pPr>
            <a:r>
              <a:rPr lang="id-ID" dirty="0" smtClean="0">
                <a:solidFill>
                  <a:srgbClr val="FF0000"/>
                </a:solidFill>
              </a:rPr>
              <a:t>Obs 1</a:t>
            </a:r>
            <a:r>
              <a:rPr lang="id-ID" dirty="0" smtClean="0"/>
              <a:t>: he...he...he...cuci otak ya.....</a:t>
            </a:r>
          </a:p>
          <a:p>
            <a:pPr indent="-504000">
              <a:spcBef>
                <a:spcPts val="1200"/>
              </a:spcBef>
              <a:buNone/>
            </a:pPr>
            <a:r>
              <a:rPr lang="id-ID" dirty="0" smtClean="0">
                <a:solidFill>
                  <a:srgbClr val="FF0000"/>
                </a:solidFill>
              </a:rPr>
              <a:t>Prest</a:t>
            </a:r>
            <a:r>
              <a:rPr lang="id-ID" dirty="0" smtClean="0"/>
              <a:t>: Kurang lebih begitu pak. (10)</a:t>
            </a:r>
          </a:p>
          <a:p>
            <a:pPr indent="-504000">
              <a:spcBef>
                <a:spcPts val="1200"/>
              </a:spcBef>
              <a:buNone/>
            </a:pPr>
            <a:r>
              <a:rPr lang="id-ID" dirty="0" smtClean="0">
                <a:solidFill>
                  <a:srgbClr val="FF0000"/>
                </a:solidFill>
              </a:rPr>
              <a:t>Obsv1 </a:t>
            </a:r>
            <a:r>
              <a:rPr lang="id-ID" dirty="0" smtClean="0"/>
              <a:t>: Tapi saya blm jelas apa yg akan anda lakukan dlm mencuci otak itu.</a:t>
            </a:r>
          </a:p>
          <a:p>
            <a:pPr indent="-504000">
              <a:spcBef>
                <a:spcPts val="1200"/>
              </a:spcBef>
              <a:buNone/>
            </a:pPr>
            <a:r>
              <a:rPr lang="id-ID" dirty="0" smtClean="0">
                <a:solidFill>
                  <a:srgbClr val="FF0000"/>
                </a:solidFill>
              </a:rPr>
              <a:t>Prest</a:t>
            </a:r>
            <a:r>
              <a:rPr lang="id-ID" dirty="0" smtClean="0"/>
              <a:t>: Begini pak, saya rencanakan melakukan briefing rutin setiap pagi selama 10 menit sebelum pekerjaan dimulai. Saya mencontoh rekan2 di plant. Ini utk mengingatkan peran mereka yg baru. Kmd pertemuan rutin dilakukan per 2 minggu, di hari Jumat terakhir utk mengevaluasi pekerjaan dan merencanakan utk 2 mgg berikutnya. (11)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332656"/>
            <a:ext cx="8424936" cy="6120680"/>
          </a:xfrm>
        </p:spPr>
        <p:txBody>
          <a:bodyPr>
            <a:normAutofit/>
          </a:bodyPr>
          <a:lstStyle/>
          <a:p>
            <a:pPr indent="-504000">
              <a:spcBef>
                <a:spcPts val="1200"/>
              </a:spcBef>
              <a:buNone/>
            </a:pPr>
            <a:r>
              <a:rPr lang="id-ID" dirty="0" smtClean="0">
                <a:solidFill>
                  <a:srgbClr val="FF0000"/>
                </a:solidFill>
              </a:rPr>
              <a:t>Obsv2</a:t>
            </a:r>
            <a:r>
              <a:rPr lang="id-ID" dirty="0" smtClean="0"/>
              <a:t>: Anda ini kan berpengalaman ya, bgmn dg action anda di perusahaan sblm ini ? Ada yg mirip situasinya ?</a:t>
            </a:r>
          </a:p>
          <a:p>
            <a:pPr indent="-504000">
              <a:spcBef>
                <a:spcPts val="1200"/>
              </a:spcBef>
              <a:buNone/>
            </a:pPr>
            <a:r>
              <a:rPr lang="id-ID" dirty="0" smtClean="0">
                <a:solidFill>
                  <a:srgbClr val="FF0000"/>
                </a:solidFill>
              </a:rPr>
              <a:t>Prest</a:t>
            </a:r>
            <a:r>
              <a:rPr lang="id-ID" dirty="0" smtClean="0"/>
              <a:t>: Ada pak, justru usulan saya ini saya susun berdasarkan pengalaman saya di perusahaan X. Situasinya agak mirip. Dan langkah2 yg saya lakukan juga serupa. Soal cuci otak itu, saya lakukan juga disana. (12)</a:t>
            </a:r>
          </a:p>
          <a:p>
            <a:pPr indent="-504000">
              <a:spcBef>
                <a:spcPts val="1200"/>
              </a:spcBef>
              <a:buNone/>
            </a:pPr>
            <a:r>
              <a:rPr lang="id-ID" dirty="0" smtClean="0">
                <a:solidFill>
                  <a:srgbClr val="FF0000"/>
                </a:solidFill>
              </a:rPr>
              <a:t>Obs 2</a:t>
            </a:r>
            <a:r>
              <a:rPr lang="id-ID" dirty="0" smtClean="0"/>
              <a:t>: Bagaimana hasilnya?</a:t>
            </a:r>
          </a:p>
          <a:p>
            <a:pPr indent="-504000">
              <a:spcBef>
                <a:spcPts val="1200"/>
              </a:spcBef>
              <a:buNone/>
            </a:pPr>
            <a:r>
              <a:rPr lang="id-ID" dirty="0" smtClean="0">
                <a:solidFill>
                  <a:srgbClr val="FF0000"/>
                </a:solidFill>
              </a:rPr>
              <a:t>Prest</a:t>
            </a:r>
            <a:r>
              <a:rPr lang="id-ID" dirty="0" smtClean="0"/>
              <a:t>: Dalam wkt 3 bulan saya berhasil merubah mindset staf yg semula hanya merasa punya peran sebagai penyusun laporan saja, mereka mau berupaya belajar lebih banyak utk bisa memberikan saran pada user. Mereka jauh lebih bangga dg peran barunya sbg konsultan. Buat saya itu sangat memuaskan. Dan saya ingin mencobanya disini. (13)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643192" cy="1426170"/>
          </a:xfrm>
        </p:spPr>
        <p:txBody>
          <a:bodyPr>
            <a:normAutofit/>
          </a:bodyPr>
          <a:lstStyle/>
          <a:p>
            <a:r>
              <a:rPr lang="id-ID" dirty="0" smtClean="0"/>
              <a:t/>
            </a:r>
            <a:br>
              <a:rPr lang="id-ID" dirty="0" smtClean="0"/>
            </a:br>
            <a:endParaRPr lang="id-ID" sz="3100" dirty="0"/>
          </a:p>
        </p:txBody>
      </p:sp>
      <p:sp>
        <p:nvSpPr>
          <p:cNvPr id="3" name="Content Placeholder 2"/>
          <p:cNvSpPr>
            <a:spLocks noGrp="1"/>
          </p:cNvSpPr>
          <p:nvPr>
            <p:ph idx="1"/>
          </p:nvPr>
        </p:nvSpPr>
        <p:spPr>
          <a:xfrm>
            <a:off x="539552" y="332656"/>
            <a:ext cx="8280920" cy="6237312"/>
          </a:xfrm>
        </p:spPr>
        <p:txBody>
          <a:bodyPr>
            <a:normAutofit fontScale="92500" lnSpcReduction="10000"/>
          </a:bodyPr>
          <a:lstStyle/>
          <a:p>
            <a:pPr marL="514350" indent="-514350">
              <a:lnSpc>
                <a:spcPct val="110000"/>
              </a:lnSpc>
              <a:spcBef>
                <a:spcPts val="1200"/>
              </a:spcBef>
              <a:buFont typeface="+mj-lt"/>
              <a:buAutoNum type="arabicPeriod"/>
            </a:pPr>
            <a:r>
              <a:rPr lang="id-ID" dirty="0" smtClean="0"/>
              <a:t>Saya menyusun progress report setiap bulan, dan medistribusikannya ke semua anggota kelompok kerja.</a:t>
            </a:r>
          </a:p>
          <a:p>
            <a:pPr marL="514350" indent="-514350">
              <a:lnSpc>
                <a:spcPct val="110000"/>
              </a:lnSpc>
              <a:spcBef>
                <a:spcPts val="1200"/>
              </a:spcBef>
              <a:buFont typeface="+mj-lt"/>
              <a:buAutoNum type="arabicPeriod"/>
            </a:pPr>
            <a:r>
              <a:rPr lang="id-ID" dirty="0" smtClean="0"/>
              <a:t>Sbg seorang insinyur Sipil, saya harus menghitung besarnya tekanan di setiap titik konstruksi jembatan yg saya buat. Hal ini membutuhkan pemahaman tentang fisika dan integral kalkulus.</a:t>
            </a:r>
          </a:p>
          <a:p>
            <a:pPr marL="514350" indent="-514350">
              <a:lnSpc>
                <a:spcPct val="110000"/>
              </a:lnSpc>
              <a:spcBef>
                <a:spcPts val="1200"/>
              </a:spcBef>
              <a:buFont typeface="+mj-lt"/>
              <a:buAutoNum type="arabicPeriod"/>
            </a:pPr>
            <a:r>
              <a:rPr lang="id-ID" dirty="0" smtClean="0"/>
              <a:t>Saya menikmati kerja di Kantor Pusat Universitas, krn memberi kesempatan bg saya utk berbicara pd calon mahasiswa yg memiliki latar belakang berbeda2 dan membantu mereka menyusun rencana studi tahun depan.</a:t>
            </a:r>
          </a:p>
          <a:p>
            <a:pPr marL="514350" indent="-514350">
              <a:buFont typeface="+mj-lt"/>
              <a:buAutoNum type="arabicPeriod"/>
            </a:pP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32656"/>
            <a:ext cx="8394136" cy="6120680"/>
          </a:xfrm>
        </p:spPr>
        <p:txBody>
          <a:bodyPr>
            <a:normAutofit/>
          </a:bodyPr>
          <a:lstStyle/>
          <a:p>
            <a:pPr marL="596646" indent="-514350">
              <a:spcBef>
                <a:spcPts val="1200"/>
              </a:spcBef>
              <a:buFont typeface="+mj-lt"/>
              <a:buAutoNum type="arabicPeriod" startAt="4"/>
            </a:pPr>
            <a:r>
              <a:rPr lang="id-ID" sz="2400" dirty="0" smtClean="0"/>
              <a:t>Saya harus sll up to date dg segala prosedur medis yg berlaku di dunia kedokteran. Untuk itu saya harus secara aktif mencari dan membaca jurnal2 kedokteran serta menghadiri seminar2 yg disponsori oleh IDI.</a:t>
            </a:r>
          </a:p>
          <a:p>
            <a:pPr marL="596646" indent="-514350">
              <a:spcBef>
                <a:spcPts val="1200"/>
              </a:spcBef>
              <a:buFont typeface="+mj-lt"/>
              <a:buAutoNum type="arabicPeriod" startAt="4"/>
            </a:pPr>
            <a:r>
              <a:rPr lang="id-ID" sz="2400" dirty="0" smtClean="0"/>
              <a:t>Saya harus memahami kode2 bangunan, karena org2 yg menelepon sering menanyakan formulir mana yg hrs mereka isi jika mereka ingin minta service pipa, listrik atau konstruksi yg mereka perlukan utk bangunan mereka.</a:t>
            </a:r>
          </a:p>
          <a:p>
            <a:pPr marL="596646" indent="-514350">
              <a:spcBef>
                <a:spcPts val="1200"/>
              </a:spcBef>
              <a:buFont typeface="+mj-lt"/>
              <a:buAutoNum type="arabicPeriod" startAt="4"/>
            </a:pPr>
            <a:r>
              <a:rPr lang="id-ID" sz="2400" dirty="0" smtClean="0"/>
              <a:t>Saya menindaklanjuti semua pekerjaan anak buah saya. Saya bertemu dg mereka minimal seminggu sekali utk mencek bgmn keadaannya. Saya mempunyai kebijakan pintu terbuka bg siapa saja yg ingin bertanya.</a:t>
            </a:r>
          </a:p>
          <a:p>
            <a:pPr marL="596646" indent="-514350">
              <a:spcBef>
                <a:spcPts val="1200"/>
              </a:spcBef>
              <a:buFont typeface="+mj-lt"/>
              <a:buAutoNum type="arabicPeriod" startAt="4"/>
            </a:pPr>
            <a:r>
              <a:rPr lang="id-ID" sz="2400" dirty="0" smtClean="0"/>
              <a:t>Saya melakukan presentasi lisan minimal 3 kali dalam sebulan, satu di depan Dewan Direksi, satu di depan organisasi luar seperti Kadin, dan satu lagi di divisi2 di luar Kantor Pusat.</a:t>
            </a:r>
            <a:endParaRPr lang="id-ID"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6000" dirty="0" smtClean="0"/>
              <a:t>LATIHAN 2</a:t>
            </a:r>
            <a:endParaRPr lang="id-ID" sz="6000" dirty="0"/>
          </a:p>
        </p:txBody>
      </p:sp>
      <p:sp>
        <p:nvSpPr>
          <p:cNvPr id="3" name="Subtitle 2"/>
          <p:cNvSpPr>
            <a:spLocks noGrp="1"/>
          </p:cNvSpPr>
          <p:nvPr>
            <p:ph type="subTitle" idx="1"/>
          </p:nvPr>
        </p:nvSpPr>
        <p:spPr>
          <a:xfrm>
            <a:off x="1432560" y="1850064"/>
            <a:ext cx="7406640" cy="2010984"/>
          </a:xfrm>
        </p:spPr>
        <p:txBody>
          <a:bodyPr>
            <a:normAutofit/>
          </a:bodyPr>
          <a:lstStyle/>
          <a:p>
            <a:r>
              <a:rPr lang="id-ID" sz="4000" dirty="0" smtClean="0"/>
              <a:t>Latihan mengklasifikasi kompetensi</a:t>
            </a:r>
          </a:p>
          <a:p>
            <a:r>
              <a:rPr lang="id-ID" sz="4000" dirty="0" smtClean="0"/>
              <a:t>Gunakan definisi kompetensi dari Spencer &amp; Spencer </a:t>
            </a:r>
            <a:endParaRPr lang="id-ID"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962088" cy="1138138"/>
          </a:xfrm>
        </p:spPr>
        <p:txBody>
          <a:bodyPr>
            <a:normAutofit fontScale="90000"/>
          </a:bodyPr>
          <a:lstStyle/>
          <a:p>
            <a:r>
              <a:rPr lang="id-ID" dirty="0" smtClean="0"/>
              <a:t/>
            </a:r>
            <a:br>
              <a:rPr lang="id-ID" dirty="0" smtClean="0"/>
            </a:br>
            <a:endParaRPr lang="id-ID" sz="3100" dirty="0"/>
          </a:p>
        </p:txBody>
      </p:sp>
      <p:sp>
        <p:nvSpPr>
          <p:cNvPr id="3" name="Content Placeholder 2"/>
          <p:cNvSpPr>
            <a:spLocks noGrp="1"/>
          </p:cNvSpPr>
          <p:nvPr>
            <p:ph idx="1"/>
          </p:nvPr>
        </p:nvSpPr>
        <p:spPr>
          <a:xfrm>
            <a:off x="539552" y="404664"/>
            <a:ext cx="8394136" cy="6048672"/>
          </a:xfrm>
        </p:spPr>
        <p:txBody>
          <a:bodyPr>
            <a:normAutofit fontScale="85000" lnSpcReduction="20000"/>
          </a:bodyPr>
          <a:lstStyle/>
          <a:p>
            <a:pPr marL="596646" indent="-514350">
              <a:lnSpc>
                <a:spcPct val="120000"/>
              </a:lnSpc>
              <a:spcBef>
                <a:spcPts val="1200"/>
              </a:spcBef>
              <a:buFont typeface="+mj-lt"/>
              <a:buAutoNum type="arabicPeriod"/>
            </a:pPr>
            <a:r>
              <a:rPr lang="id-ID" dirty="0" smtClean="0"/>
              <a:t>Selama masa awal pertumbuhan organisasi, diasumsikan bahwa 10.000 kasus dpt ditangani dg cara yg sama dg 300 kasus yg telah selesai. Saya mempertanyakannya pd teman2 di perusahaan lain yg memiliki kasus dlm jumlah yg lbh besar, selanjutnya saya membandingkan prosedur yg mereka lakukan dg prosedur yg ada pd kami. Saya putuskan bhwa prosedur yg kami lakukan tdk dapat diterapkan secara efektif pd kasus2 dlm jumlah besar.</a:t>
            </a:r>
          </a:p>
          <a:p>
            <a:pPr marL="596646" indent="-514350">
              <a:lnSpc>
                <a:spcPct val="120000"/>
              </a:lnSpc>
              <a:spcBef>
                <a:spcPts val="1200"/>
              </a:spcBef>
              <a:buFont typeface="+mj-lt"/>
              <a:buAutoNum type="arabicPeriod"/>
            </a:pPr>
            <a:r>
              <a:rPr lang="id-ID" dirty="0" smtClean="0"/>
              <a:t>Sebagian waktu terbesar saya dihabiskan utk mengkoordinasikan aktivitas2 org2 yg terlibat dlm proyek yg sdg berjalan, bila diperlukan merubah jadwal dan memastikan bahwa pekerjaan selesai tepat waktu.</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466144" cy="5843736"/>
          </a:xfrm>
        </p:spPr>
        <p:txBody>
          <a:bodyPr>
            <a:normAutofit fontScale="92500"/>
          </a:bodyPr>
          <a:lstStyle/>
          <a:p>
            <a:pPr marL="596646" indent="-514350">
              <a:spcBef>
                <a:spcPts val="1200"/>
              </a:spcBef>
              <a:buFont typeface="+mj-lt"/>
              <a:buAutoNum type="arabicPeriod" startAt="3"/>
            </a:pPr>
            <a:r>
              <a:rPr lang="id-ID" dirty="0" smtClean="0"/>
              <a:t>Departemen saya punya banyak karyawan yg baru pertama kali bekerja. Saya memahami kebutuhan mereka yg ingin diyakinkan bhw apa yg mereka lakukan sdh baik. Karena itu saya banyak memberi masukan mgn hasil kerja mereka dan pujian utk menambah rasa percaya diri. Hasilnya, moral kerja di departemen saya meningkat.</a:t>
            </a:r>
          </a:p>
          <a:p>
            <a:pPr marL="596646" indent="-514350">
              <a:spcBef>
                <a:spcPts val="1200"/>
              </a:spcBef>
              <a:buFont typeface="+mj-lt"/>
              <a:buAutoNum type="arabicPeriod" startAt="3"/>
            </a:pPr>
            <a:r>
              <a:rPr lang="id-ID" dirty="0" smtClean="0"/>
              <a:t>Sebenarnya tugas saya tdk susah. Saya hrs mencocokan data2 pelanggan yg sudah melakukan pembayaran dg data2 yg ada di tempat kami. Jika ada yg tdk sesuai, saya hanya tinggal mencatat dan melaporkannya ke dalam buku besar.</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466144" cy="6048672"/>
          </a:xfrm>
        </p:spPr>
        <p:txBody>
          <a:bodyPr>
            <a:normAutofit fontScale="92500" lnSpcReduction="20000"/>
          </a:bodyPr>
          <a:lstStyle/>
          <a:p>
            <a:pPr marL="596646" indent="-514350">
              <a:spcBef>
                <a:spcPts val="1200"/>
              </a:spcBef>
              <a:buFont typeface="+mj-lt"/>
              <a:buAutoNum type="arabicPeriod" startAt="5"/>
            </a:pPr>
            <a:r>
              <a:rPr lang="id-ID" dirty="0" smtClean="0"/>
              <a:t>Saya harus secara aktif membaca buku jurnal2 teknik atau mengikuti seminar2 utk mengetahui perkembangan terakhir di bidang saya. Hal ini turut membantu perusahaan utk tetap menjadi yg terdepan diantara pesaing2 lainnya.</a:t>
            </a:r>
          </a:p>
          <a:p>
            <a:pPr marL="596646" indent="-514350">
              <a:spcBef>
                <a:spcPts val="1200"/>
              </a:spcBef>
              <a:buFont typeface="+mj-lt"/>
              <a:buAutoNum type="arabicPeriod" startAt="5"/>
            </a:pPr>
            <a:r>
              <a:rPr lang="id-ID" dirty="0" smtClean="0"/>
              <a:t>Sebelum memutuskan pelamar mana yg akan diterima, saya mempertimbangkan semua kelebihan dan kekurangan org tsb dibandingkan dg yg dibutuhkan oleh pekerjaan.</a:t>
            </a:r>
          </a:p>
          <a:p>
            <a:pPr marL="596646" indent="-514350">
              <a:spcBef>
                <a:spcPts val="1200"/>
              </a:spcBef>
              <a:buFont typeface="+mj-lt"/>
              <a:buAutoNum type="arabicPeriod" startAt="5"/>
            </a:pPr>
            <a:r>
              <a:rPr lang="id-ID" dirty="0" smtClean="0"/>
              <a:t>Saya biasanya membuat prioritas utk tugas2 yg saya kerjakan, ttp hrs sering dirubah krn perubahan Top Management kami. Saya hrs berusaha utk menyesuaikan diri dg atasan baru dan prosedur2 baru tanpa mengabaikan tugas utama yaitu menyelesaikan proyek2.</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5400" dirty="0" smtClean="0"/>
              <a:t>LATIHAN 3</a:t>
            </a:r>
            <a:endParaRPr lang="id-ID" sz="5400" dirty="0"/>
          </a:p>
        </p:txBody>
      </p:sp>
      <p:sp>
        <p:nvSpPr>
          <p:cNvPr id="3" name="Subtitle 2"/>
          <p:cNvSpPr>
            <a:spLocks noGrp="1"/>
          </p:cNvSpPr>
          <p:nvPr>
            <p:ph type="subTitle" idx="1"/>
          </p:nvPr>
        </p:nvSpPr>
        <p:spPr/>
        <p:txBody>
          <a:bodyPr>
            <a:normAutofit/>
          </a:bodyPr>
          <a:lstStyle/>
          <a:p>
            <a:r>
              <a:rPr lang="id-ID" sz="3600" b="1" dirty="0" smtClean="0"/>
              <a:t>Mengenali metode/alat ukur kompetensi dan mengklasifikasi kompetensi</a:t>
            </a:r>
            <a:endParaRPr lang="id-ID"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332656"/>
            <a:ext cx="8322128" cy="6264696"/>
          </a:xfrm>
        </p:spPr>
        <p:txBody>
          <a:bodyPr>
            <a:normAutofit fontScale="92500"/>
          </a:bodyPr>
          <a:lstStyle/>
          <a:p>
            <a:pPr marL="432000" indent="-360000">
              <a:spcBef>
                <a:spcPts val="1000"/>
              </a:spcBef>
              <a:spcAft>
                <a:spcPts val="600"/>
              </a:spcAft>
            </a:pPr>
            <a:r>
              <a:rPr lang="id-ID" dirty="0" smtClean="0"/>
              <a:t>Berikut ini akan disampaikan transkrip hasil  panel presentasi. </a:t>
            </a:r>
          </a:p>
          <a:p>
            <a:pPr marL="432000" indent="-360000">
              <a:spcBef>
                <a:spcPts val="1000"/>
              </a:spcBef>
              <a:spcAft>
                <a:spcPts val="600"/>
              </a:spcAft>
            </a:pPr>
            <a:r>
              <a:rPr lang="id-ID" dirty="0" smtClean="0"/>
              <a:t>Tugas Anda adalah menganalisa transkrip tsb dan tentukan apakh kompetensi tsb menunjukkan </a:t>
            </a:r>
            <a:r>
              <a:rPr lang="id-ID" b="1" dirty="0" smtClean="0">
                <a:solidFill>
                  <a:srgbClr val="FF0000"/>
                </a:solidFill>
              </a:rPr>
              <a:t>intention (I)</a:t>
            </a:r>
            <a:r>
              <a:rPr lang="id-ID" dirty="0" smtClean="0"/>
              <a:t>, </a:t>
            </a:r>
            <a:r>
              <a:rPr lang="id-ID" b="1" dirty="0" smtClean="0">
                <a:solidFill>
                  <a:srgbClr val="FF0000"/>
                </a:solidFill>
              </a:rPr>
              <a:t>action (A)</a:t>
            </a:r>
            <a:r>
              <a:rPr lang="id-ID" dirty="0" smtClean="0"/>
              <a:t>, atau </a:t>
            </a:r>
            <a:r>
              <a:rPr lang="id-ID" b="1" dirty="0" smtClean="0">
                <a:solidFill>
                  <a:srgbClr val="FF0000"/>
                </a:solidFill>
              </a:rPr>
              <a:t>Outcome (O)</a:t>
            </a:r>
            <a:r>
              <a:rPr lang="id-ID" dirty="0" smtClean="0"/>
              <a:t>. </a:t>
            </a:r>
          </a:p>
          <a:p>
            <a:pPr marL="432000" indent="-360000">
              <a:spcBef>
                <a:spcPts val="1000"/>
              </a:spcBef>
              <a:spcAft>
                <a:spcPts val="600"/>
              </a:spcAft>
            </a:pPr>
            <a:r>
              <a:rPr lang="id-ID" dirty="0" smtClean="0"/>
              <a:t>Gunakan definisi kompetensi dari Spencer &amp; Spencer.</a:t>
            </a:r>
          </a:p>
          <a:p>
            <a:pPr marL="432000" indent="-360000">
              <a:spcBef>
                <a:spcPts val="1000"/>
              </a:spcBef>
              <a:spcAft>
                <a:spcPts val="600"/>
              </a:spcAft>
            </a:pPr>
            <a:r>
              <a:rPr lang="id-ID" dirty="0" smtClean="0"/>
              <a:t>Presentasi dilakukan oleh kandidat pegawai tetap yg saat ini msh berada dlm status masa percobaan 3 bln. Ybs akan ditempatkan pd posisi manajer audit, yg akan bertanggung jwb langsung pd managing director.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213</TotalTime>
  <Words>1338</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Solstice</vt:lpstr>
      <vt:lpstr>Equity</vt:lpstr>
      <vt:lpstr>LATIHAN 1</vt:lpstr>
      <vt:lpstr> </vt:lpstr>
      <vt:lpstr>PowerPoint Presentation</vt:lpstr>
      <vt:lpstr>LATIHAN 2</vt:lpstr>
      <vt:lpstr> </vt:lpstr>
      <vt:lpstr>PowerPoint Presentation</vt:lpstr>
      <vt:lpstr>PowerPoint Presentation</vt:lpstr>
      <vt:lpstr>LATIHAN 3</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SOAL KUIS &amp; LATIHAN</dc:title>
  <dc:creator>YENNY</dc:creator>
  <cp:lastModifiedBy>Dispsiau 2013</cp:lastModifiedBy>
  <cp:revision>27</cp:revision>
  <dcterms:created xsi:type="dcterms:W3CDTF">2013-07-12T01:44:31Z</dcterms:created>
  <dcterms:modified xsi:type="dcterms:W3CDTF">2016-05-04T05:34:49Z</dcterms:modified>
</cp:coreProperties>
</file>