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70" r:id="rId12"/>
    <p:sldId id="276" r:id="rId13"/>
    <p:sldId id="277" r:id="rId14"/>
    <p:sldId id="273" r:id="rId15"/>
    <p:sldId id="274" r:id="rId16"/>
    <p:sldId id="275" r:id="rId17"/>
    <p:sldId id="266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22458-0F12-4CB7-A7DD-1568E7A2FBA7}" type="datetimeFigureOut">
              <a:rPr lang="id-ID" smtClean="0"/>
              <a:t>01/03/2016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F8FDF-7B7E-48CE-A3BA-4F1F00EF526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100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E465-B9F7-4A66-A977-9F2CD522C58B}" type="datetime1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41C-8CEB-46AA-BBF8-D44C356DBB39}" type="datetime1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9FC5-59C4-449C-B087-AA14FA36C119}" type="datetime1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E1C0-2B09-4C70-A1D3-B6988FB03F2A}" type="datetime1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6538-4F1D-4A17-9F31-6EB573DD0205}" type="datetime1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8CD6-5875-4BF8-9EAE-BAA864C75FD1}" type="datetime1">
              <a:rPr lang="id-ID" smtClean="0"/>
              <a:t>01/03/2016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1EBC-2F4A-4A6D-9AFC-F82EC2DADC07}" type="datetime1">
              <a:rPr lang="id-ID" smtClean="0"/>
              <a:t>01/03/2016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44D0-BC1E-4CE5-AC58-5543C44E3905}" type="datetime1">
              <a:rPr lang="id-ID" smtClean="0"/>
              <a:t>01/03/2016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F1A3-27C1-4647-8A24-E2D42DB5B665}" type="datetime1">
              <a:rPr lang="id-ID" smtClean="0"/>
              <a:t>01/03/2016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46B9-6F2D-4B16-AC1D-5A4C4B248C5D}" type="datetime1">
              <a:rPr lang="id-ID" smtClean="0"/>
              <a:t>01/03/2016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B2A1-3905-4834-89C4-A762824EC751}" type="datetime1">
              <a:rPr lang="id-ID" smtClean="0"/>
              <a:t>01/03/2016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F615395-E677-4F1F-9426-9B0A6A92FE04}" type="datetime1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05C11B5-04AA-475A-9FE7-B2A3919EA1A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517232"/>
            <a:ext cx="6858000" cy="504056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Dra. Sri Hastuti Handayani, M.Si</a:t>
            </a:r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27584" y="0"/>
            <a:ext cx="7543800" cy="3023592"/>
          </a:xfrm>
        </p:spPr>
        <p:txBody>
          <a:bodyPr/>
          <a:lstStyle/>
          <a:p>
            <a:r>
              <a:rPr lang="id-ID" dirty="0" smtClean="0"/>
              <a:t>ASESMEN KOMPETENSI</a:t>
            </a:r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79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899592" y="980728"/>
            <a:ext cx="7632848" cy="4474760"/>
            <a:chOff x="899592" y="1772816"/>
            <a:chExt cx="7632848" cy="3682672"/>
          </a:xfrm>
        </p:grpSpPr>
        <p:sp>
          <p:nvSpPr>
            <p:cNvPr id="4" name="Oval 3"/>
            <p:cNvSpPr/>
            <p:nvPr/>
          </p:nvSpPr>
          <p:spPr>
            <a:xfrm>
              <a:off x="3707904" y="2924944"/>
              <a:ext cx="2016224" cy="129614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BEHAVIOR MODEL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779912" y="1772816"/>
              <a:ext cx="1728192" cy="576064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DIMENSION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012160" y="2348880"/>
              <a:ext cx="1728192" cy="576064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CRITERIA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156176" y="3418736"/>
              <a:ext cx="2376264" cy="80235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CHARACTERISTIK/APTITUDES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043608" y="2276872"/>
              <a:ext cx="2232248" cy="576064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COMPETENCIES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99592" y="3356992"/>
              <a:ext cx="2232248" cy="720080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PERFORMANCE INDICATOR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875428" y="4653136"/>
              <a:ext cx="2376264" cy="80235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CRITICAL SUCCESS FACTOR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411760" y="4653136"/>
              <a:ext cx="1908212" cy="793184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BEHAVIOR INDICATOR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Straight Connector 13"/>
            <p:cNvCxnSpPr>
              <a:stCxn id="6" idx="2"/>
            </p:cNvCxnSpPr>
            <p:nvPr/>
          </p:nvCxnSpPr>
          <p:spPr>
            <a:xfrm>
              <a:off x="4644008" y="2348880"/>
              <a:ext cx="0" cy="57606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3365866" y="4031272"/>
              <a:ext cx="637307" cy="62186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11" idx="0"/>
            </p:cNvCxnSpPr>
            <p:nvPr/>
          </p:nvCxnSpPr>
          <p:spPr>
            <a:xfrm>
              <a:off x="5364088" y="4055368"/>
              <a:ext cx="699472" cy="5977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3"/>
              <a:endCxn id="4" idx="1"/>
            </p:cNvCxnSpPr>
            <p:nvPr/>
          </p:nvCxnSpPr>
          <p:spPr>
            <a:xfrm>
              <a:off x="3275856" y="2564904"/>
              <a:ext cx="727317" cy="5498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7" idx="1"/>
              <a:endCxn id="4" idx="7"/>
            </p:cNvCxnSpPr>
            <p:nvPr/>
          </p:nvCxnSpPr>
          <p:spPr>
            <a:xfrm flipH="1">
              <a:off x="5428859" y="2636912"/>
              <a:ext cx="583301" cy="4778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1"/>
            </p:cNvCxnSpPr>
            <p:nvPr/>
          </p:nvCxnSpPr>
          <p:spPr>
            <a:xfrm flipH="1" flipV="1">
              <a:off x="5724128" y="3706768"/>
              <a:ext cx="432048" cy="11314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4" idx="2"/>
            </p:cNvCxnSpPr>
            <p:nvPr/>
          </p:nvCxnSpPr>
          <p:spPr>
            <a:xfrm flipV="1">
              <a:off x="3113838" y="3573016"/>
              <a:ext cx="594066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146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80" y="548163"/>
            <a:ext cx="6781800" cy="936621"/>
          </a:xfrm>
        </p:spPr>
        <p:txBody>
          <a:bodyPr/>
          <a:lstStyle/>
          <a:p>
            <a:r>
              <a:rPr lang="id-ID" dirty="0" smtClean="0"/>
              <a:t>ALAT UKUR KOMPETENSI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11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95536" y="2132856"/>
            <a:ext cx="23521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Off the </a:t>
            </a:r>
          </a:p>
          <a:p>
            <a:pPr algn="ctr"/>
            <a:r>
              <a:rPr lang="id-ID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shelf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32240" y="2132856"/>
            <a:ext cx="227288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Tailor made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Left-Right Arrow Callout 8"/>
          <p:cNvSpPr/>
          <p:nvPr/>
        </p:nvSpPr>
        <p:spPr>
          <a:xfrm>
            <a:off x="2699792" y="2420888"/>
            <a:ext cx="3816424" cy="1224136"/>
          </a:xfrm>
          <a:prstGeom prst="leftRightArrowCallout">
            <a:avLst>
              <a:gd name="adj1" fmla="val 31949"/>
              <a:gd name="adj2" fmla="val 22735"/>
              <a:gd name="adj3" fmla="val 61480"/>
              <a:gd name="adj4" fmla="val 493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3635896" y="2450366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Berdasarkan</a:t>
            </a:r>
          </a:p>
          <a:p>
            <a:pPr algn="ctr"/>
            <a:r>
              <a:rPr lang="id-ID" sz="2400" dirty="0" smtClean="0"/>
              <a:t>Cara</a:t>
            </a:r>
          </a:p>
          <a:p>
            <a:pPr algn="ctr"/>
            <a:r>
              <a:rPr lang="id-ID" sz="2400" dirty="0" smtClean="0"/>
              <a:t>Pembuatan</a:t>
            </a:r>
            <a:endParaRPr lang="id-ID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3884855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Tdk dibuat khusus utk user, berlaku umum</a:t>
            </a:r>
            <a:endParaRPr lang="id-ID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660232" y="4077072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Dibuat khusus utk user, tdk berlaku umum</a:t>
            </a:r>
            <a:endParaRPr lang="id-ID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588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12</a:t>
            </a:fld>
            <a:endParaRPr lang="id-ID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3608" y="476672"/>
            <a:ext cx="6781800" cy="792088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mtClean="0"/>
              <a:t>OFF THE SHEFT EXERCISE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68150"/>
              </p:ext>
            </p:extLst>
          </p:nvPr>
        </p:nvGraphicFramePr>
        <p:xfrm>
          <a:off x="539552" y="1397000"/>
          <a:ext cx="7920880" cy="4532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KEUNTUNGAN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KERUGIAN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200" dirty="0" smtClean="0">
                          <a:latin typeface="Arial" pitchFamily="34" charset="0"/>
                          <a:cs typeface="Arial" pitchFamily="34" charset="0"/>
                        </a:rPr>
                        <a:t>Didesain oleh para praktisi yg disusun mel riset yg kuat, diujicobakan, dan memiliki pedoman pnilaian yg didokumentasikn sec rapi.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200" dirty="0" smtClean="0">
                          <a:latin typeface="Arial" pitchFamily="34" charset="0"/>
                          <a:cs typeface="Arial" pitchFamily="34" charset="0"/>
                        </a:rPr>
                        <a:t>Sdh tersedia tanpa mbutuhkn wkt utk pengemb.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200" dirty="0" smtClean="0">
                          <a:latin typeface="Arial" pitchFamily="34" charset="0"/>
                          <a:cs typeface="Arial" pitchFamily="34" charset="0"/>
                        </a:rPr>
                        <a:t>Dipresentasikn sec profesional, kredibilitas terjamin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200" dirty="0" smtClean="0">
                          <a:latin typeface="Arial" pitchFamily="34" charset="0"/>
                          <a:cs typeface="Arial" pitchFamily="34" charset="0"/>
                        </a:rPr>
                        <a:t>Tersedia berbagai macam exercise.</a:t>
                      </a:r>
                      <a:endParaRPr lang="id-ID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200" dirty="0" smtClean="0">
                          <a:latin typeface="Arial" pitchFamily="34" charset="0"/>
                          <a:cs typeface="Arial" pitchFamily="34" charset="0"/>
                        </a:rPr>
                        <a:t>Tdk dpt dimodifikasi isinya.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200" dirty="0" smtClean="0">
                          <a:latin typeface="Arial" pitchFamily="34" charset="0"/>
                          <a:cs typeface="Arial" pitchFamily="34" charset="0"/>
                        </a:rPr>
                        <a:t>Kemungkinan sec langsung tdk relevan dg perusahaan.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200" dirty="0" smtClean="0">
                          <a:latin typeface="Arial" pitchFamily="34" charset="0"/>
                          <a:cs typeface="Arial" pitchFamily="34" charset="0"/>
                        </a:rPr>
                        <a:t>Asesse mungkin sdh pernah mengerjakan sblmnya.</a:t>
                      </a:r>
                    </a:p>
                    <a:p>
                      <a:pPr marL="285750" indent="-28575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200" dirty="0" smtClean="0">
                          <a:latin typeface="Arial" pitchFamily="34" charset="0"/>
                          <a:cs typeface="Arial" pitchFamily="34" charset="0"/>
                        </a:rPr>
                        <a:t>Dlm pengembangannya krg memenuhi standar.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600"/>
                        </a:spcAft>
                      </a:pPr>
                      <a:endParaRPr lang="id-ID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88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13</a:t>
            </a:fld>
            <a:endParaRPr lang="id-ID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3608" y="476672"/>
            <a:ext cx="6781800" cy="792088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dirty="0"/>
              <a:t>TAILOR MADE EXERCISE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66026"/>
              </p:ext>
            </p:extLst>
          </p:nvPr>
        </p:nvGraphicFramePr>
        <p:xfrm>
          <a:off x="539552" y="1397000"/>
          <a:ext cx="7920880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KEUNTUNGAN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KERUGIAN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Dpt mensimulasikan langsung pekerjaan/aktivitas di suatu perusahaan.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Memiliki relevansi tinggi dan menarik, shg asesse trmotivasi dan serius mengerjakannya.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Dpt memunculkan insight shg dpt bermanfaat utk self selection impact.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Dpt didesain utk tuj yg spesifik bg perusahaan, baik sec teknikal, budaya serta sikap2 lainnya.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Dpt dipresentasikn ssi dg style perusahaan.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Mjd tantangan bg yg mendesain exercise tsb.</a:t>
                      </a: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Butuh wkt lama utk pengembangan (mahal jika pake konsultan eksternal).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Butuh lbh sering mperbaharui versinya (utk mngakomodasi perub orgg at lingk operasional)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Cara2 skoring at pedoman asesmen krg didasari oleh riset yg kuat bgt jg dokumentasinya.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Butuh waktu dan biaya yg tinggi shg tdk menarik bg mrk yg mnjalankn proses asesmen dlm jumlah kecil.</a:t>
                      </a:r>
                    </a:p>
                    <a:p>
                      <a:pPr marL="342900" indent="-342900">
                        <a:lnSpc>
                          <a:spcPct val="80000"/>
                        </a:lnSpc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id-ID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64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44816" cy="1008112"/>
          </a:xfrm>
        </p:spPr>
        <p:txBody>
          <a:bodyPr>
            <a:normAutofit/>
          </a:bodyPr>
          <a:lstStyle/>
          <a:p>
            <a:r>
              <a:rPr lang="id-ID" sz="2800" dirty="0" smtClean="0"/>
              <a:t>Faktor2 yg dipertimbangkan dlm MEMILIH </a:t>
            </a:r>
            <a:br>
              <a:rPr lang="id-ID" sz="2800" dirty="0" smtClean="0"/>
            </a:br>
            <a:r>
              <a:rPr lang="id-ID" sz="2800" dirty="0" smtClean="0"/>
              <a:t>METODE asesmen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03244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Dimensi/kompetensi apa saja yg akan diukur. Disusun dlm matriks kompetensi.</a:t>
            </a:r>
          </a:p>
          <a:p>
            <a:pPr>
              <a:spcAft>
                <a:spcPts val="600"/>
              </a:spcAf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Apa tujuan asesmen center dilaksanakan.</a:t>
            </a:r>
          </a:p>
          <a:p>
            <a:pPr>
              <a:spcAft>
                <a:spcPts val="600"/>
              </a:spcAf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Dpt mengakomodasi situasi yg berbeda2 dlm konteks pekerjaan.</a:t>
            </a:r>
          </a:p>
          <a:p>
            <a:pPr>
              <a:spcAft>
                <a:spcPts val="600"/>
              </a:spcAf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Mampu menghasilkn ketepatan asesmen utk menggali ketrampilan dan kompetensi yg dibutuhkan.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Mencerminkan budaya organisasi/perusahaan.</a:t>
            </a:r>
          </a:p>
          <a:p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04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792088"/>
          </a:xfrm>
        </p:spPr>
        <p:txBody>
          <a:bodyPr>
            <a:normAutofit/>
          </a:bodyPr>
          <a:lstStyle/>
          <a:p>
            <a:pPr algn="ctr"/>
            <a:r>
              <a:rPr lang="id-ID" sz="4000" dirty="0" smtClean="0"/>
              <a:t>PEDOMAN MEMILIH METODE ASESMEN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80920" cy="4536504"/>
          </a:xfrm>
        </p:spPr>
        <p:txBody>
          <a:bodyPr>
            <a:normAutofit lnSpcReduction="10000"/>
          </a:bodyPr>
          <a:lstStyle/>
          <a:p>
            <a:r>
              <a:rPr lang="id-ID" b="1" dirty="0" smtClean="0">
                <a:solidFill>
                  <a:schemeClr val="accent6"/>
                </a:solidFill>
              </a:rPr>
              <a:t>Applicability to the target job</a:t>
            </a:r>
          </a:p>
          <a:p>
            <a:pPr>
              <a:buNone/>
            </a:pPr>
            <a:r>
              <a:rPr lang="id-ID" dirty="0" smtClean="0"/>
              <a:t>	Alat ukur yg dipilih hrs memiliki kesamaan dg actual job (high fidelity).</a:t>
            </a:r>
          </a:p>
          <a:p>
            <a:r>
              <a:rPr lang="id-ID" b="1" dirty="0" smtClean="0">
                <a:solidFill>
                  <a:schemeClr val="accent6"/>
                </a:solidFill>
              </a:rPr>
              <a:t>Face Validity</a:t>
            </a:r>
          </a:p>
          <a:p>
            <a:pPr>
              <a:buNone/>
            </a:pPr>
            <a:r>
              <a:rPr lang="id-ID" dirty="0" smtClean="0"/>
              <a:t>	Tampilan alat ukur/simulasi hrs terlihat relevan dan bs dterima oleh perusahaan maupun asesse, shg dpt mempengaruhi motivasi assese utk mengerjakn simulasi tsb.</a:t>
            </a:r>
          </a:p>
          <a:p>
            <a:r>
              <a:rPr lang="id-ID" b="1" dirty="0" smtClean="0">
                <a:solidFill>
                  <a:schemeClr val="accent6"/>
                </a:solidFill>
              </a:rPr>
              <a:t>Practicalities</a:t>
            </a:r>
          </a:p>
          <a:p>
            <a:pPr>
              <a:buNone/>
            </a:pPr>
            <a:r>
              <a:rPr lang="id-ID" b="1" dirty="0" smtClean="0">
                <a:solidFill>
                  <a:schemeClr val="accent1"/>
                </a:solidFill>
              </a:rPr>
              <a:t>	</a:t>
            </a:r>
            <a:r>
              <a:rPr lang="id-ID" dirty="0" smtClean="0">
                <a:solidFill>
                  <a:schemeClr val="tx1"/>
                </a:solidFill>
              </a:rPr>
              <a:t>Alat ukur yg dipilih hrs  mermptimbangkan biaya dan resources yg dibutuhkn meliputi wkt yg digunakan utk pengadministrasian, skoring &amp; ruangan yg dibutuhkan, materi, peralatan, serta jumlah asesor yg dilibatkan </a:t>
            </a:r>
            <a:endParaRPr lang="id-ID" b="1" dirty="0" smtClean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146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208912" cy="5400600"/>
          </a:xfrm>
        </p:spPr>
        <p:txBody>
          <a:bodyPr>
            <a:normAutofit lnSpcReduction="10000"/>
          </a:bodyPr>
          <a:lstStyle/>
          <a:p>
            <a:r>
              <a:rPr lang="id-ID" b="1" dirty="0" smtClean="0">
                <a:solidFill>
                  <a:schemeClr val="accent6"/>
                </a:solidFill>
              </a:rPr>
              <a:t>Source of Data</a:t>
            </a:r>
          </a:p>
          <a:p>
            <a:pPr>
              <a:spcAft>
                <a:spcPts val="1200"/>
              </a:spcAft>
              <a:buNone/>
            </a:pPr>
            <a:r>
              <a:rPr lang="id-ID" b="1" dirty="0" smtClean="0">
                <a:solidFill>
                  <a:schemeClr val="accent6"/>
                </a:solidFill>
              </a:rPr>
              <a:t>	</a:t>
            </a:r>
            <a:r>
              <a:rPr lang="id-ID" dirty="0" smtClean="0">
                <a:solidFill>
                  <a:schemeClr val="tx1"/>
                </a:solidFill>
              </a:rPr>
              <a:t>Alat ukur yg dipilih hrs menyajikan data2 yg ssi dg tujuan exercisenya.</a:t>
            </a:r>
          </a:p>
          <a:p>
            <a:r>
              <a:rPr lang="id-ID" b="1" dirty="0" smtClean="0">
                <a:solidFill>
                  <a:schemeClr val="accent6"/>
                </a:solidFill>
              </a:rPr>
              <a:t>Fairness</a:t>
            </a:r>
          </a:p>
          <a:p>
            <a:pPr>
              <a:spcAft>
                <a:spcPts val="1200"/>
              </a:spcAft>
              <a:buNone/>
            </a:pPr>
            <a:r>
              <a:rPr lang="id-ID" b="1" dirty="0" smtClean="0">
                <a:solidFill>
                  <a:schemeClr val="accent6"/>
                </a:solidFill>
              </a:rPr>
              <a:t>	</a:t>
            </a:r>
            <a:r>
              <a:rPr lang="id-ID" dirty="0" smtClean="0">
                <a:solidFill>
                  <a:schemeClr val="tx1"/>
                </a:solidFill>
              </a:rPr>
              <a:t>Alat ukur yg dipilih hrs fair utk seluruh asesse, tdk menyebabkan perlakuan unfair discrimination atau menimbulkan persepsi yg berbeda, krn perbedaan budaya, gender, dsb. </a:t>
            </a:r>
          </a:p>
          <a:p>
            <a:r>
              <a:rPr lang="id-ID" b="1" dirty="0" smtClean="0">
                <a:solidFill>
                  <a:schemeClr val="accent6"/>
                </a:solidFill>
              </a:rPr>
              <a:t>Technical Qualities</a:t>
            </a:r>
          </a:p>
          <a:p>
            <a:pPr>
              <a:spcAft>
                <a:spcPts val="1200"/>
              </a:spcAft>
              <a:buNone/>
            </a:pPr>
            <a:r>
              <a:rPr lang="id-ID" b="1" dirty="0" smtClean="0">
                <a:solidFill>
                  <a:schemeClr val="accent6"/>
                </a:solidFill>
              </a:rPr>
              <a:t>	</a:t>
            </a:r>
            <a:r>
              <a:rPr lang="id-ID" dirty="0" smtClean="0">
                <a:solidFill>
                  <a:schemeClr val="tx1"/>
                </a:solidFill>
              </a:rPr>
              <a:t>Alat ukur yg dipilih hrs memiliki kualitas yg baik.</a:t>
            </a:r>
            <a:endParaRPr lang="id-ID" b="1" dirty="0" smtClean="0">
              <a:solidFill>
                <a:schemeClr val="accent6"/>
              </a:solidFill>
            </a:endParaRPr>
          </a:p>
          <a:p>
            <a:r>
              <a:rPr lang="id-ID" b="1" dirty="0" smtClean="0">
                <a:solidFill>
                  <a:schemeClr val="accent6"/>
                </a:solidFill>
              </a:rPr>
              <a:t>Validitas dan Reliabilitas</a:t>
            </a:r>
          </a:p>
          <a:p>
            <a:pPr>
              <a:buNone/>
            </a:pPr>
            <a:r>
              <a:rPr lang="id-ID" b="1" dirty="0" smtClean="0">
                <a:solidFill>
                  <a:schemeClr val="accent6"/>
                </a:solidFill>
              </a:rPr>
              <a:t>	</a:t>
            </a:r>
            <a:r>
              <a:rPr lang="id-ID" dirty="0" smtClean="0">
                <a:solidFill>
                  <a:schemeClr val="tx1"/>
                </a:solidFill>
              </a:rPr>
              <a:t>Alat ukur yg dipilih hrs jelas validitas dan reliabilitasnya.</a:t>
            </a:r>
            <a:endParaRPr lang="id-ID" b="1" dirty="0">
              <a:solidFill>
                <a:schemeClr val="accent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219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17</a:t>
            </a:fld>
            <a:endParaRPr lang="id-ID"/>
          </a:p>
        </p:txBody>
      </p:sp>
      <p:pic>
        <p:nvPicPr>
          <p:cNvPr id="1026" name="Picture 2" descr="http://2.bp.blogspot.com/-NAeSg_-qT8k/UhZSdG0LK4I/AAAAAAAAk3M/6wawwqxsxHw/s1600/SEKIAN+TERIMAKASIH+WHIT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714319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47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72008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Komponen Asesmen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3886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PARAMETER/UKURAN</a:t>
            </a:r>
          </a:p>
          <a:p>
            <a:pPr>
              <a:spcAft>
                <a:spcPts val="600"/>
              </a:spcAf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FAKTA/DATA/</a:t>
            </a: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EVIDENCE</a:t>
            </a:r>
          </a:p>
          <a:p>
            <a:pPr>
              <a:spcAft>
                <a:spcPts val="600"/>
              </a:spcAf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TEKNIK/METODE</a:t>
            </a:r>
          </a:p>
          <a:p>
            <a:pPr>
              <a:spcAft>
                <a:spcPts val="600"/>
              </a:spcAf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PENGUKUR/PELAKU</a:t>
            </a:r>
          </a:p>
          <a:p>
            <a:pPr>
              <a:spcAft>
                <a:spcPts val="600"/>
              </a:spcAft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PROSEDUR/MEKANISME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2</a:t>
            </a:fld>
            <a:endParaRPr lang="id-ID"/>
          </a:p>
        </p:txBody>
      </p:sp>
      <p:pic>
        <p:nvPicPr>
          <p:cNvPr id="6" name="Picture 5" descr="g01065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06297" y="1124745"/>
            <a:ext cx="2898151" cy="4104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626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781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PARAMETER / UKURAN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534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Adalah satuan atau besaran yg digunakan sbg acuan dlm membandingkan fakta/data/</a:t>
            </a: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evidence</a:t>
            </a:r>
          </a:p>
          <a:p>
            <a:pPr marL="0" indent="0" algn="ctr">
              <a:buNone/>
            </a:pPr>
            <a:endParaRPr lang="id-ID" sz="32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Dalam hal ini adalah </a:t>
            </a:r>
            <a:r>
              <a:rPr lang="id-ID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KOMPETENSI </a:t>
            </a:r>
            <a:endParaRPr lang="id-ID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050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781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FAKTA/DATA/</a:t>
            </a:r>
            <a:r>
              <a:rPr lang="id-ID" i="1" dirty="0" smtClean="0"/>
              <a:t>EVIDENCE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543800" cy="4678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Adalah hal2 yg terkait dg perilaku mns atau bagian2 dr perilaku mns di tempat kerja yg dpr diamati atau diukur.</a:t>
            </a:r>
          </a:p>
          <a:p>
            <a:pPr marL="0" indent="0" algn="ctr">
              <a:buNone/>
            </a:pP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Adalah berbagai karakteristik mns spt motif, 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traits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/sifat, 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personality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/kepribadian, sikap, nilai, dll serta ketrampilan dan pengetahuan yg diaktualisasikan oleh individu dlm bekerja, dan dpt menghasilkan kinerja yg unggul.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345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781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TEKNIK/METODE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3958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Adalah cara yg dpt dianggap plg efektif utk mengumpulkan fakta/data/</a:t>
            </a: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evidence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perilaku yg akan dibandingkan dg parameter/ukurannya.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345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781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PENGUKUR/ASESOR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920880" cy="453427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Adalah org yg melakukan kegiatan atau proses pengumpulan fakta/data/bukti perilaku/ 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evidence</a:t>
            </a:r>
          </a:p>
          <a:p>
            <a:pPr marL="0" indent="0" algn="ctr">
              <a:buNone/>
            </a:pPr>
            <a:endParaRPr lang="id-ID" sz="28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Utk itu asesor hrs memahami:</a:t>
            </a:r>
          </a:p>
          <a:p>
            <a:r>
              <a:rPr lang="id-ID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pa yg akan dicari atau dikumpulkan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Terampil menggunakan teknik/metode yg ssi </a:t>
            </a:r>
          </a:p>
          <a:p>
            <a:r>
              <a:rPr lang="id-ID" sz="2800" dirty="0">
                <a:latin typeface="Arial" pitchFamily="34" charset="0"/>
                <a:cs typeface="Arial" pitchFamily="34" charset="0"/>
              </a:rPr>
              <a:t>D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pt melakukan analisa utk membandingkan fakta yg diperoleh dg parameter/ukuran yg ditetapkan</a:t>
            </a:r>
          </a:p>
          <a:p>
            <a:r>
              <a:rPr lang="id-ID" sz="2800" dirty="0">
                <a:latin typeface="Arial" pitchFamily="34" charset="0"/>
                <a:cs typeface="Arial" pitchFamily="34" charset="0"/>
              </a:rPr>
              <a:t>M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emahami prosedur dan tujuan melakukan asesmen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345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781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PROSEDUR/MEKANISME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5342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Adalah tata cara mengenai bgmn pelaksanaan suatu proses pengumpulan fakta/data/bukti perilaku/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evidence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perilaku, penganalisaan/interpretasi data/skoring, hingga sistem rating atau judgment yg digunakan utk membandingkan 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evidence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dg parameter/norma ukuran yg ditetapkan, ssi konteks atau tujuan asesmen dilaksanakan</a:t>
            </a:r>
          </a:p>
          <a:p>
            <a:pPr marL="0" indent="0" algn="ctr">
              <a:buNone/>
            </a:pPr>
            <a:endParaRPr lang="id-ID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Ini sangat perlu utk menjaga validitas, reliabilitas, dan objektifitas hsl pengukuran tsb.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345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48872" cy="864096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Peran Kompetensi dlm Asesmen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752528"/>
          </a:xfrm>
        </p:spPr>
        <p:txBody>
          <a:bodyPr>
            <a:normAutofit fontScale="92500"/>
          </a:bodyPr>
          <a:lstStyle/>
          <a:p>
            <a:r>
              <a:rPr lang="id-ID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Menentukan Alat Ukur</a:t>
            </a:r>
          </a:p>
          <a:p>
            <a:pPr marL="320040" lvl="1" indent="0">
              <a:spcAft>
                <a:spcPts val="600"/>
              </a:spcAft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Pemilihan alat ukur asesmen, spt wwcr, simulasi, dsb.</a:t>
            </a:r>
          </a:p>
          <a:p>
            <a:r>
              <a:rPr lang="id-ID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Acuan bg asesor dlm melakukan observasi dan evaluasi</a:t>
            </a:r>
          </a:p>
          <a:p>
            <a:pPr marL="320040" lvl="1" indent="0">
              <a:spcAft>
                <a:spcPts val="600"/>
              </a:spcAft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Asesor memiliki acuan utk melihat perilaku mana yg dicatat dan dievaluasi atau dikategorikan mjd perilaku yg efektif/tdk.</a:t>
            </a:r>
          </a:p>
          <a:p>
            <a:r>
              <a:rPr lang="id-ID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Identifikasi pengembangan asesi</a:t>
            </a:r>
          </a:p>
          <a:p>
            <a:pPr marL="320040" lvl="1" indent="0">
              <a:spcAft>
                <a:spcPts val="600"/>
              </a:spcAft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Dg adanya indikator kinerja dan perilaku memudahkan asesor utk memberikan rekomendasi utk keb tindakan pengembangan.</a:t>
            </a:r>
          </a:p>
          <a:p>
            <a:r>
              <a:rPr lang="id-ID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Review dan validasi</a:t>
            </a:r>
          </a:p>
          <a:p>
            <a:pPr marL="320040" lvl="1" indent="0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Krn desain dan implementasi memiliki fokus perilaku yg jelas, maka utk memonitor lbh lanjut mengenai kaitan program asesmen dg proses pengelolaan SDM yg lain akan lbh mudah difasilitasi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11B5-04AA-475A-9FE7-B2A3919EA1A0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146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836712"/>
            <a:ext cx="6624736" cy="20458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APA YANG DIUKUR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3" descr="g04154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75856" y="2996952"/>
            <a:ext cx="2640012" cy="3516312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363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222</TotalTime>
  <Words>681</Words>
  <Application>Microsoft Office PowerPoint</Application>
  <PresentationFormat>On-screen Show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NewsPrint</vt:lpstr>
      <vt:lpstr>ASESMEN KOMPETENSI</vt:lpstr>
      <vt:lpstr>Komponen Asesmen</vt:lpstr>
      <vt:lpstr>PARAMETER / UKURAN</vt:lpstr>
      <vt:lpstr>FAKTA/DATA/EVIDENCE</vt:lpstr>
      <vt:lpstr>TEKNIK/METODE</vt:lpstr>
      <vt:lpstr>PENGUKUR/ASESOR</vt:lpstr>
      <vt:lpstr>PROSEDUR/MEKANISME</vt:lpstr>
      <vt:lpstr>Peran Kompetensi dlm Asesmen</vt:lpstr>
      <vt:lpstr>PowerPoint Presentation</vt:lpstr>
      <vt:lpstr>PowerPoint Presentation</vt:lpstr>
      <vt:lpstr>ALAT UKUR KOMPETENSI</vt:lpstr>
      <vt:lpstr>PowerPoint Presentation</vt:lpstr>
      <vt:lpstr>PowerPoint Presentation</vt:lpstr>
      <vt:lpstr>Faktor2 yg dipertimbangkan dlm MEMILIH  METODE asesmen</vt:lpstr>
      <vt:lpstr>PEDOMAN MEMILIH METODE ASESMEN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ASESMEN KOMPETENSI</dc:title>
  <dc:creator>Dispsiau 2013</dc:creator>
  <cp:lastModifiedBy>Dispsiau 2013</cp:lastModifiedBy>
  <cp:revision>11</cp:revision>
  <dcterms:created xsi:type="dcterms:W3CDTF">2016-03-01T13:00:32Z</dcterms:created>
  <dcterms:modified xsi:type="dcterms:W3CDTF">2016-03-01T16:44:33Z</dcterms:modified>
</cp:coreProperties>
</file>