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323" r:id="rId3"/>
    <p:sldId id="292" r:id="rId4"/>
    <p:sldId id="293" r:id="rId5"/>
    <p:sldId id="294" r:id="rId6"/>
    <p:sldId id="295" r:id="rId7"/>
    <p:sldId id="296" r:id="rId8"/>
    <p:sldId id="297" r:id="rId9"/>
    <p:sldId id="298" r:id="rId10"/>
    <p:sldId id="321" r:id="rId11"/>
    <p:sldId id="300" r:id="rId12"/>
    <p:sldId id="322" r:id="rId13"/>
    <p:sldId id="302" r:id="rId14"/>
    <p:sldId id="303" r:id="rId15"/>
    <p:sldId id="304" r:id="rId16"/>
    <p:sldId id="305" r:id="rId17"/>
    <p:sldId id="306" r:id="rId18"/>
    <p:sldId id="267" r:id="rId19"/>
    <p:sldId id="290" r:id="rId20"/>
    <p:sldId id="286" r:id="rId21"/>
    <p:sldId id="324"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d-ID" smtClean="0"/>
              <a:t>PSIKOLOGI TERAPAN</a:t>
            </a:r>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A37754-1975-4697-8A09-7EB60BFAD306}" type="datetime1">
              <a:rPr lang="id-ID" smtClean="0"/>
              <a:pPr/>
              <a:t>02/03/2016</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d-ID" smtClean="0"/>
              <a:t>YENNY</a:t>
            </a:r>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13ABC8-077C-4700-96DA-E0479A9462D9}" type="slidenum">
              <a:rPr lang="id-ID" smtClean="0"/>
              <a:pPr/>
              <a:t>‹#›</a:t>
            </a:fld>
            <a:endParaRPr lang="id-ID"/>
          </a:p>
        </p:txBody>
      </p:sp>
    </p:spTree>
    <p:extLst>
      <p:ext uri="{BB962C8B-B14F-4D97-AF65-F5344CB8AC3E}">
        <p14:creationId xmlns:p14="http://schemas.microsoft.com/office/powerpoint/2010/main" val="69985594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d-ID" smtClean="0"/>
              <a:t>PSIKOLOGI TERAPAN</a:t>
            </a: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D74559-0805-4EE6-87E5-F96CD2803668}" type="datetime1">
              <a:rPr lang="id-ID" smtClean="0"/>
              <a:pPr/>
              <a:t>02/03/2016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d-ID" smtClean="0"/>
              <a:t>YENNY</a:t>
            </a: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3DD03D-7E68-469E-BF91-01846BD238B3}" type="slidenum">
              <a:rPr lang="id-ID" smtClean="0"/>
              <a:pPr/>
              <a:t>‹#›</a:t>
            </a:fld>
            <a:endParaRPr lang="id-ID"/>
          </a:p>
        </p:txBody>
      </p:sp>
    </p:spTree>
    <p:extLst>
      <p:ext uri="{BB962C8B-B14F-4D97-AF65-F5344CB8AC3E}">
        <p14:creationId xmlns:p14="http://schemas.microsoft.com/office/powerpoint/2010/main" val="191032625"/>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C3DD03D-7E68-469E-BF91-01846BD238B3}" type="slidenum">
              <a:rPr lang="id-ID" smtClean="0"/>
              <a:pPr/>
              <a:t>18</a:t>
            </a:fld>
            <a:endParaRPr lang="id-ID"/>
          </a:p>
        </p:txBody>
      </p:sp>
      <p:sp>
        <p:nvSpPr>
          <p:cNvPr id="5" name="Date Placeholder 4"/>
          <p:cNvSpPr>
            <a:spLocks noGrp="1"/>
          </p:cNvSpPr>
          <p:nvPr>
            <p:ph type="dt" idx="11"/>
          </p:nvPr>
        </p:nvSpPr>
        <p:spPr/>
        <p:txBody>
          <a:bodyPr/>
          <a:lstStyle/>
          <a:p>
            <a:fld id="{6AA1DCD9-7B05-45F8-8429-B0A94F281F58}" type="datetime1">
              <a:rPr lang="id-ID" smtClean="0"/>
              <a:pPr/>
              <a:t>02/03/2016</a:t>
            </a:fld>
            <a:endParaRPr lang="id-ID"/>
          </a:p>
        </p:txBody>
      </p:sp>
      <p:sp>
        <p:nvSpPr>
          <p:cNvPr id="6" name="Footer Placeholder 5"/>
          <p:cNvSpPr>
            <a:spLocks noGrp="1"/>
          </p:cNvSpPr>
          <p:nvPr>
            <p:ph type="ftr" sz="quarter" idx="12"/>
          </p:nvPr>
        </p:nvSpPr>
        <p:spPr/>
        <p:txBody>
          <a:bodyPr/>
          <a:lstStyle/>
          <a:p>
            <a:r>
              <a:rPr lang="id-ID" smtClean="0"/>
              <a:t>YENNY</a:t>
            </a:r>
            <a:endParaRPr lang="id-ID"/>
          </a:p>
        </p:txBody>
      </p:sp>
      <p:sp>
        <p:nvSpPr>
          <p:cNvPr id="7" name="Header Placeholder 6"/>
          <p:cNvSpPr>
            <a:spLocks noGrp="1"/>
          </p:cNvSpPr>
          <p:nvPr>
            <p:ph type="hdr" sz="quarter" idx="13"/>
          </p:nvPr>
        </p:nvSpPr>
        <p:spPr/>
        <p:txBody>
          <a:bodyPr/>
          <a:lstStyle/>
          <a:p>
            <a:r>
              <a:rPr lang="id-ID" smtClean="0"/>
              <a:t>PSIKOLOGI TERAPAN</a:t>
            </a:r>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r>
              <a:rPr lang="id-ID" smtClean="0"/>
              <a:t>ASESMEN PSI /YENNY</a:t>
            </a:r>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BD809EEF-D30F-4C98-9C91-A78A708EE5A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D809EEF-D30F-4C98-9C91-A78A708EE5A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D809EEF-D30F-4C98-9C91-A78A708EE5A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r>
              <a:rPr lang="id-ID" smtClean="0"/>
              <a:t>ASESMEN PSI /YENNY</a:t>
            </a:r>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BD809EEF-D30F-4C98-9C91-A78A708EE5A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r>
              <a:rPr lang="id-ID" smtClean="0"/>
              <a:t>ASESMEN PSI /YENNY</a:t>
            </a:r>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BD809EEF-D30F-4C98-9C91-A78A708EE5AA}"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r>
              <a:rPr lang="id-ID" smtClean="0"/>
              <a:t>ASESMEN PSI /YENNY</a:t>
            </a:r>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BD809EEF-D30F-4C98-9C91-A78A708EE5A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r>
              <a:rPr lang="id-ID" smtClean="0"/>
              <a:t>ASESMEN PSI /YENNY</a:t>
            </a:r>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BD809EEF-D30F-4C98-9C91-A78A708EE5AA}"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id-ID" smtClean="0"/>
              <a:t>ASESMEN PSI /YENNY</a:t>
            </a:r>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D809EEF-D30F-4C98-9C91-A78A708EE5A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id-ID" smtClean="0"/>
              <a:t>ASESMEN PSI /YENNY</a:t>
            </a:r>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D809EEF-D30F-4C98-9C91-A78A708EE5A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r>
              <a:rPr lang="id-ID" smtClean="0"/>
              <a:t>ASESMEN PSI /YENNY</a:t>
            </a:r>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D809EEF-D30F-4C98-9C91-A78A708EE5A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r>
              <a:rPr lang="id-ID" smtClean="0"/>
              <a:t>ASESMEN PSI /YENNY</a:t>
            </a:r>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BD809EEF-D30F-4C98-9C91-A78A708EE5AA}"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r>
              <a:rPr lang="id-ID" smtClean="0"/>
              <a:t>ASESMEN PSI /YENNY</a:t>
            </a:r>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D809EEF-D30F-4C98-9C91-A78A708EE5AA}"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157192"/>
            <a:ext cx="8458200" cy="918594"/>
          </a:xfrm>
        </p:spPr>
        <p:txBody>
          <a:bodyPr/>
          <a:lstStyle/>
          <a:p>
            <a:r>
              <a:rPr lang="id-ID" dirty="0" smtClean="0"/>
              <a:t>ALAT UKUR KOMPETENSI</a:t>
            </a:r>
            <a:endParaRPr lang="id-ID" dirty="0"/>
          </a:p>
        </p:txBody>
      </p:sp>
      <p:sp>
        <p:nvSpPr>
          <p:cNvPr id="3" name="Subtitle 2"/>
          <p:cNvSpPr>
            <a:spLocks noGrp="1"/>
          </p:cNvSpPr>
          <p:nvPr>
            <p:ph type="subTitle" idx="1"/>
          </p:nvPr>
        </p:nvSpPr>
        <p:spPr/>
        <p:txBody>
          <a:bodyPr/>
          <a:lstStyle/>
          <a:p>
            <a:r>
              <a:rPr lang="id-ID" dirty="0" smtClean="0"/>
              <a:t>Sri Hastuti Handayani</a:t>
            </a:r>
            <a:endParaRPr lang="id-ID" dirty="0"/>
          </a:p>
        </p:txBody>
      </p:sp>
      <p:pic>
        <p:nvPicPr>
          <p:cNvPr id="4" name="Picture 10" descr="g0208139"/>
          <p:cNvPicPr>
            <a:picLocks noChangeAspect="1" noChangeArrowheads="1"/>
          </p:cNvPicPr>
          <p:nvPr/>
        </p:nvPicPr>
        <p:blipFill>
          <a:blip r:embed="rId2" cstate="print"/>
          <a:srcRect/>
          <a:stretch>
            <a:fillRect/>
          </a:stretch>
        </p:blipFill>
        <p:spPr>
          <a:xfrm>
            <a:off x="1115616" y="404664"/>
            <a:ext cx="4326202" cy="2952023"/>
          </a:xfrm>
          <a:prstGeom prst="rect">
            <a:avLst/>
          </a:prstGeom>
          <a:noFill/>
        </p:spPr>
      </p:pic>
      <p:pic>
        <p:nvPicPr>
          <p:cNvPr id="5" name="Picture 6" descr="g0208140"/>
          <p:cNvPicPr>
            <a:picLocks noChangeAspect="1" noChangeArrowheads="1"/>
          </p:cNvPicPr>
          <p:nvPr/>
        </p:nvPicPr>
        <p:blipFill>
          <a:blip r:embed="rId3" cstate="print"/>
          <a:srcRect/>
          <a:stretch>
            <a:fillRect/>
          </a:stretch>
        </p:blipFill>
        <p:spPr>
          <a:xfrm>
            <a:off x="6084168" y="2708920"/>
            <a:ext cx="2785864" cy="2179459"/>
          </a:xfrm>
          <a:prstGeom prst="rect">
            <a:avLst/>
          </a:prstGeom>
          <a:noFill/>
        </p:spPr>
      </p:pic>
      <p:sp>
        <p:nvSpPr>
          <p:cNvPr id="9" name="Date Placeholder 8"/>
          <p:cNvSpPr>
            <a:spLocks noGrp="1"/>
          </p:cNvSpPr>
          <p:nvPr>
            <p:ph type="dt" sz="half" idx="10"/>
          </p:nvPr>
        </p:nvSpPr>
        <p:spPr/>
        <p:txBody>
          <a:bodyPr/>
          <a:lstStyle/>
          <a:p>
            <a:r>
              <a:rPr lang="id-ID" smtClean="0"/>
              <a:t>ASESMEN PSI /YENNY</a:t>
            </a:r>
            <a:endParaRPr lang="id-ID"/>
          </a:p>
        </p:txBody>
      </p:sp>
      <p:sp>
        <p:nvSpPr>
          <p:cNvPr id="10" name="Slide Number Placeholder 9"/>
          <p:cNvSpPr>
            <a:spLocks noGrp="1"/>
          </p:cNvSpPr>
          <p:nvPr>
            <p:ph type="sldNum" sz="quarter" idx="12"/>
          </p:nvPr>
        </p:nvSpPr>
        <p:spPr/>
        <p:txBody>
          <a:bodyPr/>
          <a:lstStyle/>
          <a:p>
            <a:fld id="{BD809EEF-D30F-4C98-9C91-A78A708EE5AA}" type="slidenum">
              <a:rPr lang="id-ID" smtClean="0"/>
              <a:pPr/>
              <a:t>1</a:t>
            </a:fld>
            <a:endParaRPr lang="id-ID"/>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t>Lanjutan....</a:t>
            </a:r>
            <a:endParaRPr lang="id-ID" sz="2400" dirty="0"/>
          </a:p>
        </p:txBody>
      </p:sp>
      <p:sp>
        <p:nvSpPr>
          <p:cNvPr id="3" name="Content Placeholder 2"/>
          <p:cNvSpPr>
            <a:spLocks noGrp="1"/>
          </p:cNvSpPr>
          <p:nvPr>
            <p:ph idx="1"/>
          </p:nvPr>
        </p:nvSpPr>
        <p:spPr>
          <a:xfrm>
            <a:off x="304800" y="1412776"/>
            <a:ext cx="8686800" cy="5040560"/>
          </a:xfrm>
        </p:spPr>
        <p:txBody>
          <a:bodyPr>
            <a:normAutofit fontScale="85000" lnSpcReduction="20000"/>
          </a:bodyPr>
          <a:lstStyle/>
          <a:p>
            <a:pPr>
              <a:spcAft>
                <a:spcPts val="1200"/>
              </a:spcAft>
            </a:pPr>
            <a:r>
              <a:rPr lang="id-ID" dirty="0"/>
              <a:t>Item2nya disusun dlm bentuk surat, memo, laporan, pesan telepon, dan latar belakang materi spt struktur organisasi, informasi mgn karyawan dan sejumlah SOP yg dimiliki perusahaan.</a:t>
            </a:r>
          </a:p>
          <a:p>
            <a:pPr>
              <a:spcAft>
                <a:spcPts val="1200"/>
              </a:spcAft>
            </a:pPr>
            <a:r>
              <a:rPr lang="id-ID" dirty="0"/>
              <a:t>Setiap item memiliki urgensi, kompleksitas, dan konflik yg berbeda. </a:t>
            </a:r>
          </a:p>
          <a:p>
            <a:pPr>
              <a:spcAft>
                <a:spcPts val="1200"/>
              </a:spcAft>
            </a:pPr>
            <a:r>
              <a:rPr lang="id-ID" dirty="0"/>
              <a:t>Jumlah item tgt dr wkt yg tersedia atau masalah2 yg muncul dr suatu job, terdiri dr 20 item dikerjakan selama 2-3 jam sampai 30 item selama 3-4 jam.</a:t>
            </a:r>
          </a:p>
          <a:p>
            <a:r>
              <a:rPr lang="id-ID" dirty="0"/>
              <a:t>Tugas asesse adalah memberikan respon thd berbagai item (permasalahan pekerjaan) dlm In-Tray, dalam bentuk tertulis.</a:t>
            </a:r>
          </a:p>
          <a:p>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10</a:t>
            </a:fld>
            <a:endParaRPr lang="id-ID"/>
          </a:p>
        </p:txBody>
      </p:sp>
    </p:spTree>
    <p:extLst>
      <p:ext uri="{BB962C8B-B14F-4D97-AF65-F5344CB8AC3E}">
        <p14:creationId xmlns:p14="http://schemas.microsoft.com/office/powerpoint/2010/main" val="329406979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Group exercise</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Suatu metode asesmen yg menempatkan asesse ke dalam suatu tgs pemecahan masalah yg diberikan dlm situasi kelompok. </a:t>
            </a:r>
          </a:p>
          <a:p>
            <a:r>
              <a:rPr lang="id-ID" dirty="0" smtClean="0"/>
              <a:t>Hrs memiliki tujuan yg jelas (goal oritnted), yg berorientasi pd penyelesaian tugas (</a:t>
            </a:r>
            <a:r>
              <a:rPr lang="id-ID" i="1" dirty="0" smtClean="0"/>
              <a:t>work oriented</a:t>
            </a:r>
            <a:r>
              <a:rPr lang="id-ID" dirty="0" smtClean="0"/>
              <a:t>), baik bersifat performance-oriented maupun verbal-oriented.</a:t>
            </a:r>
          </a:p>
          <a:p>
            <a:r>
              <a:rPr lang="id-ID" dirty="0" smtClean="0"/>
              <a:t>Ada 2 jenis format metodologi group exercise, yaitu “Leaderless Group Discussin” dan “Assigned Role Group Discussion”.</a:t>
            </a:r>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11</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t>Lanjutan.....</a:t>
            </a:r>
            <a:endParaRPr lang="id-ID" sz="2400" dirty="0"/>
          </a:p>
        </p:txBody>
      </p:sp>
      <p:sp>
        <p:nvSpPr>
          <p:cNvPr id="3" name="Content Placeholder 2"/>
          <p:cNvSpPr>
            <a:spLocks noGrp="1"/>
          </p:cNvSpPr>
          <p:nvPr>
            <p:ph idx="1"/>
          </p:nvPr>
        </p:nvSpPr>
        <p:spPr/>
        <p:txBody>
          <a:bodyPr>
            <a:normAutofit fontScale="92500"/>
          </a:bodyPr>
          <a:lstStyle/>
          <a:p>
            <a:r>
              <a:rPr lang="id-ID" b="1" dirty="0">
                <a:solidFill>
                  <a:schemeClr val="accent1"/>
                </a:solidFill>
              </a:rPr>
              <a:t>Leaderless Group Discussion </a:t>
            </a:r>
            <a:r>
              <a:rPr lang="id-ID" dirty="0"/>
              <a:t>: pada kelompok tdk disarankan utk menunjuk secara formal peran pimpinan, ketua atau yg berperan sbg sekretaris.</a:t>
            </a:r>
          </a:p>
          <a:p>
            <a:pPr>
              <a:buNone/>
            </a:pPr>
            <a:endParaRPr lang="id-ID" dirty="0"/>
          </a:p>
          <a:p>
            <a:r>
              <a:rPr lang="id-ID" b="1" dirty="0">
                <a:solidFill>
                  <a:schemeClr val="accent1"/>
                </a:solidFill>
              </a:rPr>
              <a:t>Assigned Role </a:t>
            </a:r>
            <a:r>
              <a:rPr lang="id-ID" dirty="0"/>
              <a:t>: setiap asesse diberi peran yg berbeda satu dg yg lainnya, dmn setiap asesse diberi tgs dan informasi yg berbeda, oki perlu ditambahkan bbrp elemen utk merangsang munculnya konflik atau suatu kompetisi ttt.</a:t>
            </a:r>
          </a:p>
          <a:p>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12</a:t>
            </a:fld>
            <a:endParaRPr lang="id-ID"/>
          </a:p>
        </p:txBody>
      </p:sp>
    </p:spTree>
    <p:extLst>
      <p:ext uri="{BB962C8B-B14F-4D97-AF65-F5344CB8AC3E}">
        <p14:creationId xmlns:p14="http://schemas.microsoft.com/office/powerpoint/2010/main" val="12689960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presentation</a:t>
            </a:r>
            <a:endParaRPr lang="id-ID" dirty="0"/>
          </a:p>
        </p:txBody>
      </p:sp>
      <p:sp>
        <p:nvSpPr>
          <p:cNvPr id="3" name="Content Placeholder 2"/>
          <p:cNvSpPr>
            <a:spLocks noGrp="1"/>
          </p:cNvSpPr>
          <p:nvPr>
            <p:ph idx="1"/>
          </p:nvPr>
        </p:nvSpPr>
        <p:spPr>
          <a:xfrm>
            <a:off x="304800" y="1412776"/>
            <a:ext cx="8686800" cy="4968552"/>
          </a:xfrm>
        </p:spPr>
        <p:txBody>
          <a:bodyPr>
            <a:normAutofit fontScale="85000" lnSpcReduction="20000"/>
          </a:bodyPr>
          <a:lstStyle/>
          <a:p>
            <a:r>
              <a:rPr lang="id-ID" dirty="0" smtClean="0"/>
              <a:t>Assese diminta utk menyampaikan/menyajikan hasil pekerjaan yg ditugaskan dihadapan asesor. </a:t>
            </a:r>
          </a:p>
          <a:p>
            <a:r>
              <a:rPr lang="id-ID" dirty="0" smtClean="0"/>
              <a:t>Bersifat mendekati situasi nyata di pekerjaan.</a:t>
            </a:r>
          </a:p>
          <a:p>
            <a:r>
              <a:rPr lang="id-ID" dirty="0" smtClean="0"/>
              <a:t>Sbg predictor utk evidence dr kurun wkt masa kini dan masa depan.</a:t>
            </a:r>
          </a:p>
          <a:p>
            <a:r>
              <a:rPr lang="id-ID" dirty="0" smtClean="0"/>
              <a:t>Mjd media memeriksa ulang kestabilan evidence dr alat ukur tertulis, shg menguntungkn dlm mengobservasi sso yg lemah dlm menulis.</a:t>
            </a:r>
          </a:p>
          <a:p>
            <a:r>
              <a:rPr lang="id-ID" dirty="0" smtClean="0"/>
              <a:t>Hanya mengungkap “action”, sulit utk mengobservasi “outcome” dan “intention”.</a:t>
            </a:r>
          </a:p>
          <a:p>
            <a:r>
              <a:rPr lang="id-ID" dirty="0" smtClean="0"/>
              <a:t>Membutuhkan standarisasi materi dan pertanyaan.</a:t>
            </a:r>
          </a:p>
          <a:p>
            <a:r>
              <a:rPr lang="id-ID" dirty="0" smtClean="0"/>
              <a:t>Dpt menjebak bila asesse memiliki kemampuan komunikasi yg kuat namun lemah di thinking.</a:t>
            </a:r>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13</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BUSINESS GAMES</a:t>
            </a:r>
            <a:endParaRPr lang="id-ID" dirty="0"/>
          </a:p>
        </p:txBody>
      </p:sp>
      <p:sp>
        <p:nvSpPr>
          <p:cNvPr id="3" name="Content Placeholder 2"/>
          <p:cNvSpPr>
            <a:spLocks noGrp="1"/>
          </p:cNvSpPr>
          <p:nvPr>
            <p:ph idx="1"/>
          </p:nvPr>
        </p:nvSpPr>
        <p:spPr>
          <a:xfrm>
            <a:off x="467544" y="1844824"/>
            <a:ext cx="8352928" cy="4235301"/>
          </a:xfrm>
        </p:spPr>
        <p:txBody>
          <a:bodyPr/>
          <a:lstStyle/>
          <a:p>
            <a:pPr>
              <a:buNone/>
            </a:pPr>
            <a:r>
              <a:rPr lang="id-ID" dirty="0" smtClean="0"/>
              <a:t>	Variasi lain dr group exercise, dmana kelompok diminta utk memainkan peran sbg team management yg memiliki tgs utk memperoleh profit, dg membeli material, membuat produk sekaligus menjualnya pd berbagai jenis target pembeli.</a:t>
            </a:r>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14</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Projective test / Teknik proyektif</a:t>
            </a:r>
            <a:endParaRPr lang="id-ID" dirty="0"/>
          </a:p>
        </p:txBody>
      </p:sp>
      <p:sp>
        <p:nvSpPr>
          <p:cNvPr id="3" name="Content Placeholder 2"/>
          <p:cNvSpPr>
            <a:spLocks noGrp="1"/>
          </p:cNvSpPr>
          <p:nvPr>
            <p:ph idx="1"/>
          </p:nvPr>
        </p:nvSpPr>
        <p:spPr/>
        <p:txBody>
          <a:bodyPr>
            <a:normAutofit lnSpcReduction="10000"/>
          </a:bodyPr>
          <a:lstStyle/>
          <a:p>
            <a:r>
              <a:rPr lang="id-ID" dirty="0" smtClean="0"/>
              <a:t>Yaitu suatu bentuk tes dimana asesse diminta utk memberikan respon thd gbr2 yg bentuknya ambiguous, mis: Rorschach, TAT, dsb.</a:t>
            </a:r>
          </a:p>
          <a:p>
            <a:r>
              <a:rPr lang="id-ID" dirty="0" smtClean="0"/>
              <a:t>Umumnya ditujukan utk menggali informasi mgn kepribadian sso secara lbh mendalam drpd perilaku yg nampak.</a:t>
            </a:r>
          </a:p>
          <a:p>
            <a:r>
              <a:rPr lang="id-ID" dirty="0" smtClean="0"/>
              <a:t>Proses evaluasinya tergolong sulit, dibutuhkan kemampuan psikodiagnostik yang baik agar validitasnya tajam,</a:t>
            </a:r>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15</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Role play / negotiation</a:t>
            </a:r>
            <a:endParaRPr lang="id-ID" dirty="0"/>
          </a:p>
        </p:txBody>
      </p:sp>
      <p:sp>
        <p:nvSpPr>
          <p:cNvPr id="3" name="Content Placeholder 2"/>
          <p:cNvSpPr>
            <a:spLocks noGrp="1"/>
          </p:cNvSpPr>
          <p:nvPr>
            <p:ph idx="1"/>
          </p:nvPr>
        </p:nvSpPr>
        <p:spPr>
          <a:xfrm>
            <a:off x="304800" y="1554163"/>
            <a:ext cx="8371656" cy="1874838"/>
          </a:xfrm>
        </p:spPr>
        <p:txBody>
          <a:bodyPr/>
          <a:lstStyle/>
          <a:p>
            <a:pPr>
              <a:buNone/>
            </a:pPr>
            <a:r>
              <a:rPr lang="id-ID" dirty="0" smtClean="0"/>
              <a:t>	Asesse dan asesor memiliki peran ttt dlm simulasi ini yg relevan dg suatu job, spt dlm rapat sales, customer servise front liner, dll.</a:t>
            </a:r>
          </a:p>
          <a:p>
            <a:pPr>
              <a:buNone/>
            </a:pPr>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16</a:t>
            </a:fld>
            <a:endParaRPr lang="id-ID"/>
          </a:p>
        </p:txBody>
      </p:sp>
      <p:sp>
        <p:nvSpPr>
          <p:cNvPr id="6" name="Title 1"/>
          <p:cNvSpPr txBox="1">
            <a:spLocks/>
          </p:cNvSpPr>
          <p:nvPr/>
        </p:nvSpPr>
        <p:spPr>
          <a:xfrm>
            <a:off x="457200" y="3501008"/>
            <a:ext cx="8686800" cy="8382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Metode</a:t>
            </a:r>
            <a:r>
              <a:rPr kumimoji="0" lang="id-ID" sz="3600" b="0"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prescientific</a:t>
            </a:r>
            <a:endParaRPr kumimoji="0" lang="id-ID"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7" name="Content Placeholder 2"/>
          <p:cNvSpPr txBox="1">
            <a:spLocks/>
          </p:cNvSpPr>
          <p:nvPr/>
        </p:nvSpPr>
        <p:spPr>
          <a:xfrm>
            <a:off x="304800" y="4506490"/>
            <a:ext cx="8371656" cy="1874838"/>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id-ID" sz="3200" b="0" i="0" u="none" strike="noStrike" kern="1200" cap="none" spc="0" normalizeH="0" baseline="0" noProof="0" dirty="0" smtClean="0">
                <a:ln>
                  <a:noFill/>
                </a:ln>
                <a:solidFill>
                  <a:schemeClr val="tx2"/>
                </a:solidFill>
                <a:effectLst/>
                <a:uLnTx/>
                <a:uFillTx/>
                <a:latin typeface="+mn-lt"/>
                <a:ea typeface="+mn-ea"/>
                <a:cs typeface="+mn-cs"/>
              </a:rPr>
              <a:t>	Yg trmsk metode ini adl: </a:t>
            </a:r>
            <a:r>
              <a:rPr kumimoji="0" lang="id-ID" sz="3200" b="0" i="0" u="none" strike="noStrike" kern="1200" cap="none" spc="0" normalizeH="0" noProof="0" dirty="0" smtClean="0">
                <a:ln>
                  <a:noFill/>
                </a:ln>
                <a:solidFill>
                  <a:schemeClr val="tx2"/>
                </a:solidFill>
                <a:effectLst/>
                <a:uLnTx/>
                <a:uFillTx/>
                <a:latin typeface="+mn-lt"/>
                <a:ea typeface="+mn-ea"/>
                <a:cs typeface="+mn-cs"/>
              </a:rPr>
              <a:t>Graphology, Astrology, dll dan memiliki efektivitas yg rendah sbg alat ukur asesmen kompetensi.</a:t>
            </a:r>
            <a:endParaRPr kumimoji="0" lang="id-ID"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id-ID"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Fact-finding exercise</a:t>
            </a:r>
            <a:endParaRPr lang="id-ID" dirty="0"/>
          </a:p>
        </p:txBody>
      </p:sp>
      <p:sp>
        <p:nvSpPr>
          <p:cNvPr id="3" name="Content Placeholder 2"/>
          <p:cNvSpPr>
            <a:spLocks noGrp="1"/>
          </p:cNvSpPr>
          <p:nvPr>
            <p:ph idx="1"/>
          </p:nvPr>
        </p:nvSpPr>
        <p:spPr>
          <a:xfrm>
            <a:off x="395536" y="1554162"/>
            <a:ext cx="8208912" cy="4525963"/>
          </a:xfrm>
        </p:spPr>
        <p:txBody>
          <a:bodyPr/>
          <a:lstStyle/>
          <a:p>
            <a:r>
              <a:rPr lang="id-ID" dirty="0" smtClean="0"/>
              <a:t>Adl bentuk simulasi dmn asesse diberikan data2 ttt yg selanjutnya asesor akan mengajukan beberapa pertanyaan terkait data2 tsb.</a:t>
            </a:r>
          </a:p>
          <a:p>
            <a:r>
              <a:rPr lang="id-ID" dirty="0" smtClean="0"/>
              <a:t>Hambatannya terletak pd kemampuan asesor utk memelihara tingkat kerjasama dg asesse.</a:t>
            </a:r>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17</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KLASIFIKASI ALAT UKUR KOMPETENSI</a:t>
            </a:r>
            <a:endParaRPr lang="id-ID" dirty="0"/>
          </a:p>
        </p:txBody>
      </p:sp>
      <p:graphicFrame>
        <p:nvGraphicFramePr>
          <p:cNvPr id="3" name="Table 2"/>
          <p:cNvGraphicFramePr>
            <a:graphicFrameLocks noGrp="1"/>
          </p:cNvGraphicFramePr>
          <p:nvPr/>
        </p:nvGraphicFramePr>
        <p:xfrm>
          <a:off x="467544" y="1397000"/>
          <a:ext cx="8352928" cy="4389120"/>
        </p:xfrm>
        <a:graphic>
          <a:graphicData uri="http://schemas.openxmlformats.org/drawingml/2006/table">
            <a:tbl>
              <a:tblPr firstRow="1" bandRow="1">
                <a:tableStyleId>{5C22544A-7EE6-4342-B048-85BDC9FD1C3A}</a:tableStyleId>
              </a:tblPr>
              <a:tblGrid>
                <a:gridCol w="4176464"/>
                <a:gridCol w="4176464"/>
              </a:tblGrid>
              <a:tr h="370840">
                <a:tc>
                  <a:txBody>
                    <a:bodyPr/>
                    <a:lstStyle/>
                    <a:p>
                      <a:pPr algn="ctr"/>
                      <a:r>
                        <a:rPr lang="id-ID" sz="2400" dirty="0" smtClean="0"/>
                        <a:t>TIME FRAME OF EVIDENCE</a:t>
                      </a:r>
                      <a:endParaRPr lang="id-ID" sz="2400" dirty="0"/>
                    </a:p>
                  </a:txBody>
                  <a:tcPr/>
                </a:tc>
                <a:tc>
                  <a:txBody>
                    <a:bodyPr/>
                    <a:lstStyle/>
                    <a:p>
                      <a:pPr algn="ctr"/>
                      <a:r>
                        <a:rPr lang="id-ID" sz="2400" dirty="0" smtClean="0"/>
                        <a:t>TOOLS</a:t>
                      </a:r>
                      <a:r>
                        <a:rPr lang="id-ID" sz="2400" baseline="0" dirty="0" smtClean="0"/>
                        <a:t> / METHODS</a:t>
                      </a:r>
                      <a:endParaRPr lang="id-ID" sz="2400" dirty="0"/>
                    </a:p>
                  </a:txBody>
                  <a:tcPr/>
                </a:tc>
              </a:tr>
              <a:tr h="370840">
                <a:tc>
                  <a:txBody>
                    <a:bodyPr/>
                    <a:lstStyle/>
                    <a:p>
                      <a:r>
                        <a:rPr lang="id-ID" sz="2000" dirty="0" smtClean="0"/>
                        <a:t>Predictors didasarkan pd masa lampau</a:t>
                      </a:r>
                      <a:endParaRPr lang="id-ID" sz="2000" dirty="0"/>
                    </a:p>
                  </a:txBody>
                  <a:tcPr/>
                </a:tc>
                <a:tc>
                  <a:txBody>
                    <a:bodyPr/>
                    <a:lstStyle/>
                    <a:p>
                      <a:pPr indent="-288000">
                        <a:buFont typeface="Arial" pitchFamily="34" charset="0"/>
                        <a:buChar char="•"/>
                      </a:pPr>
                      <a:r>
                        <a:rPr lang="id-ID" sz="2000" dirty="0" smtClean="0"/>
                        <a:t>Biodata</a:t>
                      </a:r>
                    </a:p>
                    <a:p>
                      <a:pPr indent="-288000">
                        <a:buFont typeface="Arial" pitchFamily="34" charset="0"/>
                        <a:buChar char="•"/>
                      </a:pPr>
                      <a:r>
                        <a:rPr lang="id-ID" sz="2000" dirty="0" smtClean="0"/>
                        <a:t>References</a:t>
                      </a:r>
                    </a:p>
                    <a:p>
                      <a:pPr indent="-288000">
                        <a:buFont typeface="Arial" pitchFamily="34" charset="0"/>
                        <a:buChar char="•"/>
                      </a:pPr>
                      <a:r>
                        <a:rPr lang="id-ID" sz="2000" dirty="0" smtClean="0"/>
                        <a:t>Competency</a:t>
                      </a:r>
                      <a:r>
                        <a:rPr lang="id-ID" sz="2000" baseline="0" dirty="0" smtClean="0"/>
                        <a:t> Based Interview</a:t>
                      </a:r>
                    </a:p>
                    <a:p>
                      <a:pPr indent="-288000">
                        <a:buFont typeface="Arial" pitchFamily="34" charset="0"/>
                        <a:buChar char="•"/>
                      </a:pPr>
                      <a:r>
                        <a:rPr lang="id-ID" sz="2000" baseline="0" dirty="0" smtClean="0"/>
                        <a:t>Supervisor / Peer Ratings</a:t>
                      </a:r>
                    </a:p>
                    <a:p>
                      <a:pPr indent="-288000">
                        <a:buFont typeface="Arial" pitchFamily="34" charset="0"/>
                        <a:buChar char="•"/>
                      </a:pPr>
                      <a:r>
                        <a:rPr lang="id-ID" sz="2000" baseline="0" dirty="0" smtClean="0"/>
                        <a:t>Performance Appraisal</a:t>
                      </a:r>
                      <a:endParaRPr lang="id-ID" sz="2000" dirty="0"/>
                    </a:p>
                  </a:txBody>
                  <a:tcPr/>
                </a:tc>
              </a:tr>
              <a:tr h="370840">
                <a:tc>
                  <a:txBody>
                    <a:bodyPr/>
                    <a:lstStyle/>
                    <a:p>
                      <a:r>
                        <a:rPr lang="id-ID" sz="2000" dirty="0" smtClean="0"/>
                        <a:t>Predictors</a:t>
                      </a:r>
                      <a:r>
                        <a:rPr lang="id-ID" sz="2000" baseline="0" dirty="0" smtClean="0"/>
                        <a:t> didasarkan pd masa kini</a:t>
                      </a:r>
                      <a:endParaRPr lang="id-ID" sz="2000" dirty="0"/>
                    </a:p>
                  </a:txBody>
                  <a:tcPr/>
                </a:tc>
                <a:tc>
                  <a:txBody>
                    <a:bodyPr/>
                    <a:lstStyle/>
                    <a:p>
                      <a:pPr indent="-288000">
                        <a:buFont typeface="Arial" pitchFamily="34" charset="0"/>
                        <a:buChar char="•"/>
                      </a:pPr>
                      <a:r>
                        <a:rPr lang="id-ID" sz="2000" dirty="0" smtClean="0"/>
                        <a:t>Ability</a:t>
                      </a:r>
                      <a:r>
                        <a:rPr lang="id-ID" sz="2000" baseline="0" dirty="0" smtClean="0"/>
                        <a:t> Test</a:t>
                      </a:r>
                      <a:endParaRPr lang="id-ID" sz="2000" dirty="0" smtClean="0"/>
                    </a:p>
                    <a:p>
                      <a:pPr indent="-288000">
                        <a:buFont typeface="Arial" pitchFamily="34" charset="0"/>
                        <a:buChar char="•"/>
                      </a:pPr>
                      <a:r>
                        <a:rPr lang="id-ID" sz="2000" dirty="0" smtClean="0"/>
                        <a:t>Personality Questionnaire</a:t>
                      </a:r>
                    </a:p>
                    <a:p>
                      <a:pPr indent="-288000">
                        <a:buFont typeface="Arial" pitchFamily="34" charset="0"/>
                        <a:buChar char="•"/>
                      </a:pPr>
                      <a:r>
                        <a:rPr lang="id-ID" sz="2000" dirty="0" smtClean="0"/>
                        <a:t>Interest Inventory</a:t>
                      </a:r>
                      <a:endParaRPr lang="id-ID" sz="2000" baseline="0" dirty="0" smtClean="0"/>
                    </a:p>
                    <a:p>
                      <a:pPr indent="-288000">
                        <a:buFont typeface="Arial" pitchFamily="34" charset="0"/>
                        <a:buChar char="•"/>
                      </a:pPr>
                      <a:r>
                        <a:rPr lang="id-ID" sz="2000" baseline="0" dirty="0" smtClean="0"/>
                        <a:t>Self Assessment</a:t>
                      </a:r>
                    </a:p>
                    <a:p>
                      <a:pPr indent="-288000">
                        <a:buFont typeface="Arial" pitchFamily="34" charset="0"/>
                        <a:buChar char="•"/>
                      </a:pPr>
                      <a:r>
                        <a:rPr lang="id-ID" sz="2000" baseline="0" dirty="0" smtClean="0"/>
                        <a:t>Graphology</a:t>
                      </a:r>
                      <a:endParaRPr lang="id-ID" sz="2000" dirty="0" smtClean="0"/>
                    </a:p>
                  </a:txBody>
                  <a:tcPr/>
                </a:tc>
              </a:tr>
              <a:tr h="370840">
                <a:tc>
                  <a:txBody>
                    <a:bodyPr/>
                    <a:lstStyle/>
                    <a:p>
                      <a:r>
                        <a:rPr lang="id-ID" sz="2000" dirty="0" smtClean="0"/>
                        <a:t>Predictors didasarkan pd masa depan</a:t>
                      </a:r>
                      <a:endParaRPr lang="id-ID" sz="2000" dirty="0"/>
                    </a:p>
                  </a:txBody>
                  <a:tcPr/>
                </a:tc>
                <a:tc>
                  <a:txBody>
                    <a:bodyPr/>
                    <a:lstStyle/>
                    <a:p>
                      <a:pPr indent="-288000">
                        <a:buFont typeface="Arial" pitchFamily="34" charset="0"/>
                        <a:buChar char="•"/>
                      </a:pPr>
                      <a:r>
                        <a:rPr lang="id-ID" sz="2000" dirty="0" smtClean="0"/>
                        <a:t>Future</a:t>
                      </a:r>
                      <a:r>
                        <a:rPr lang="id-ID" sz="2000" baseline="0" dirty="0" smtClean="0"/>
                        <a:t> Biography</a:t>
                      </a:r>
                      <a:endParaRPr lang="id-ID" sz="2000" dirty="0" smtClean="0"/>
                    </a:p>
                    <a:p>
                      <a:pPr indent="-288000">
                        <a:buFont typeface="Arial" pitchFamily="34" charset="0"/>
                        <a:buChar char="•"/>
                      </a:pPr>
                      <a:r>
                        <a:rPr lang="id-ID" sz="2000" dirty="0" smtClean="0"/>
                        <a:t>Situational</a:t>
                      </a:r>
                      <a:r>
                        <a:rPr lang="id-ID" sz="2000" baseline="0" dirty="0" smtClean="0"/>
                        <a:t> Interview</a:t>
                      </a:r>
                      <a:endParaRPr lang="id-ID" sz="2000" dirty="0" smtClean="0"/>
                    </a:p>
                  </a:txBody>
                  <a:tcPr/>
                </a:tc>
              </a:tr>
            </a:tbl>
          </a:graphicData>
        </a:graphic>
      </p:graphicFrame>
      <p:sp>
        <p:nvSpPr>
          <p:cNvPr id="7" name="Date Placeholder 6"/>
          <p:cNvSpPr>
            <a:spLocks noGrp="1"/>
          </p:cNvSpPr>
          <p:nvPr>
            <p:ph type="dt" sz="half" idx="10"/>
          </p:nvPr>
        </p:nvSpPr>
        <p:spPr/>
        <p:txBody>
          <a:bodyPr/>
          <a:lstStyle/>
          <a:p>
            <a:r>
              <a:rPr lang="id-ID" smtClean="0"/>
              <a:t>ASESMEN PSI /YENNY</a:t>
            </a:r>
            <a:endParaRPr lang="id-ID"/>
          </a:p>
        </p:txBody>
      </p:sp>
      <p:sp>
        <p:nvSpPr>
          <p:cNvPr id="8" name="Slide Number Placeholder 7"/>
          <p:cNvSpPr>
            <a:spLocks noGrp="1"/>
          </p:cNvSpPr>
          <p:nvPr>
            <p:ph type="sldNum" sz="quarter" idx="12"/>
          </p:nvPr>
        </p:nvSpPr>
        <p:spPr/>
        <p:txBody>
          <a:bodyPr/>
          <a:lstStyle/>
          <a:p>
            <a:fld id="{BD809EEF-D30F-4C98-9C91-A78A708EE5AA}" type="slidenum">
              <a:rPr lang="id-ID" smtClean="0"/>
              <a:pPr/>
              <a:t>18</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dirty="0" smtClean="0"/>
              <a:t>KLASIFIKASI ALAT UKUR KOMPETENSI</a:t>
            </a:r>
            <a:endParaRPr lang="id-ID" dirty="0"/>
          </a:p>
        </p:txBody>
      </p:sp>
      <p:sp>
        <p:nvSpPr>
          <p:cNvPr id="3" name="Content Placeholder 2"/>
          <p:cNvSpPr>
            <a:spLocks noGrp="1"/>
          </p:cNvSpPr>
          <p:nvPr>
            <p:ph idx="1"/>
          </p:nvPr>
        </p:nvSpPr>
        <p:spPr>
          <a:xfrm>
            <a:off x="467544" y="2132856"/>
            <a:ext cx="8352928" cy="3947269"/>
          </a:xfrm>
        </p:spPr>
        <p:txBody>
          <a:bodyPr>
            <a:normAutofit/>
          </a:bodyPr>
          <a:lstStyle/>
          <a:p>
            <a:r>
              <a:rPr lang="id-ID" dirty="0" smtClean="0"/>
              <a:t>PERSONAL CHARACTERISTICS (INTENTION)</a:t>
            </a:r>
          </a:p>
          <a:p>
            <a:pPr lvl="1">
              <a:spcAft>
                <a:spcPts val="1800"/>
              </a:spcAft>
              <a:buNone/>
            </a:pPr>
            <a:r>
              <a:rPr lang="id-ID" dirty="0" smtClean="0"/>
              <a:t>Knowledge, Self Concept, Values, Traits, Motive</a:t>
            </a:r>
          </a:p>
          <a:p>
            <a:r>
              <a:rPr lang="id-ID" dirty="0" smtClean="0"/>
              <a:t>BEHAVIOR (ACTION)</a:t>
            </a:r>
          </a:p>
          <a:p>
            <a:pPr>
              <a:spcAft>
                <a:spcPts val="1800"/>
              </a:spcAft>
              <a:buNone/>
            </a:pPr>
            <a:r>
              <a:rPr lang="id-ID" dirty="0" smtClean="0"/>
              <a:t>	Skills, Methods</a:t>
            </a:r>
          </a:p>
          <a:p>
            <a:r>
              <a:rPr lang="id-ID" dirty="0" smtClean="0"/>
              <a:t>JOB PERFORMANCE (OUTCOME)</a:t>
            </a:r>
          </a:p>
          <a:p>
            <a:pPr>
              <a:buNone/>
            </a:pPr>
            <a:r>
              <a:rPr lang="id-ID" dirty="0" smtClean="0"/>
              <a:t>	Result, performance, impact, achievement</a:t>
            </a:r>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19</a:t>
            </a:fld>
            <a:endParaRPr lang="id-ID"/>
          </a:p>
        </p:txBody>
      </p:sp>
      <p:sp>
        <p:nvSpPr>
          <p:cNvPr id="6" name="TextBox 5"/>
          <p:cNvSpPr txBox="1"/>
          <p:nvPr/>
        </p:nvSpPr>
        <p:spPr>
          <a:xfrm>
            <a:off x="395536" y="1196752"/>
            <a:ext cx="7416824" cy="523220"/>
          </a:xfrm>
          <a:prstGeom prst="rect">
            <a:avLst/>
          </a:prstGeom>
          <a:noFill/>
        </p:spPr>
        <p:txBody>
          <a:bodyPr wrap="square" rtlCol="0">
            <a:spAutoFit/>
          </a:bodyPr>
          <a:lstStyle/>
          <a:p>
            <a:pPr algn="ctr"/>
            <a:r>
              <a:rPr lang="id-ID" sz="2800" dirty="0" smtClean="0">
                <a:latin typeface="Arial" pitchFamily="34" charset="0"/>
                <a:cs typeface="Arial" pitchFamily="34" charset="0"/>
              </a:rPr>
              <a:t>(berdasarkan Causal Flow)</a:t>
            </a:r>
            <a:endParaRPr lang="id-ID" sz="28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d-ID" smtClean="0"/>
              <a:t>ASESMEN PSI /YENNY</a:t>
            </a:r>
            <a:endParaRPr lang="id-ID"/>
          </a:p>
        </p:txBody>
      </p:sp>
      <p:sp>
        <p:nvSpPr>
          <p:cNvPr id="3" name="Slide Number Placeholder 2"/>
          <p:cNvSpPr>
            <a:spLocks noGrp="1"/>
          </p:cNvSpPr>
          <p:nvPr>
            <p:ph type="sldNum" sz="quarter" idx="12"/>
          </p:nvPr>
        </p:nvSpPr>
        <p:spPr/>
        <p:txBody>
          <a:bodyPr/>
          <a:lstStyle/>
          <a:p>
            <a:fld id="{BD809EEF-D30F-4C98-9C91-A78A708EE5AA}" type="slidenum">
              <a:rPr lang="id-ID" smtClean="0"/>
              <a:pPr/>
              <a:t>2</a:t>
            </a:fld>
            <a:endParaRPr lang="id-ID"/>
          </a:p>
        </p:txBody>
      </p:sp>
      <p:sp>
        <p:nvSpPr>
          <p:cNvPr id="4" name="Rectangle 3"/>
          <p:cNvSpPr/>
          <p:nvPr/>
        </p:nvSpPr>
        <p:spPr>
          <a:xfrm>
            <a:off x="1331640" y="1916832"/>
            <a:ext cx="6768751" cy="2156757"/>
          </a:xfrm>
          <a:prstGeom prst="rect">
            <a:avLst/>
          </a:prstGeom>
          <a:noFill/>
        </p:spPr>
        <p:txBody>
          <a:bodyPr wrap="none" lIns="91440" tIns="45720" rIns="91440" bIns="45720">
            <a:prstTxWarp prst="textDoubleWave1">
              <a:avLst/>
            </a:prstTxWarp>
            <a:spAutoFit/>
          </a:bodyPr>
          <a:lstStyle/>
          <a:p>
            <a:pPr algn="ctr"/>
            <a:r>
              <a:rPr lang="id-ID"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JENIS ALAT UKUR</a:t>
            </a:r>
          </a:p>
          <a:p>
            <a:pPr algn="ctr"/>
            <a:r>
              <a:rPr lang="id-ID"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KOMPETENSI</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2030104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KLASIFIKASI ALAT UKUR KOMPETENSI</a:t>
            </a:r>
            <a:endParaRPr lang="id-ID" dirty="0"/>
          </a:p>
        </p:txBody>
      </p:sp>
      <p:sp>
        <p:nvSpPr>
          <p:cNvPr id="3" name="Date Placeholder 2"/>
          <p:cNvSpPr>
            <a:spLocks noGrp="1"/>
          </p:cNvSpPr>
          <p:nvPr>
            <p:ph type="dt" sz="half" idx="10"/>
          </p:nvPr>
        </p:nvSpPr>
        <p:spPr/>
        <p:txBody>
          <a:bodyPr/>
          <a:lstStyle/>
          <a:p>
            <a:r>
              <a:rPr lang="id-ID" smtClean="0"/>
              <a:t>ASESMEN PSI /YENNY</a:t>
            </a:r>
            <a:endParaRPr lang="id-ID"/>
          </a:p>
        </p:txBody>
      </p:sp>
      <p:sp>
        <p:nvSpPr>
          <p:cNvPr id="4" name="Slide Number Placeholder 3"/>
          <p:cNvSpPr>
            <a:spLocks noGrp="1"/>
          </p:cNvSpPr>
          <p:nvPr>
            <p:ph type="sldNum" sz="quarter" idx="12"/>
          </p:nvPr>
        </p:nvSpPr>
        <p:spPr/>
        <p:txBody>
          <a:bodyPr/>
          <a:lstStyle/>
          <a:p>
            <a:fld id="{BD809EEF-D30F-4C98-9C91-A78A708EE5AA}" type="slidenum">
              <a:rPr lang="id-ID" smtClean="0"/>
              <a:pPr/>
              <a:t>20</a:t>
            </a:fld>
            <a:endParaRPr lang="id-ID"/>
          </a:p>
        </p:txBody>
      </p:sp>
      <p:graphicFrame>
        <p:nvGraphicFramePr>
          <p:cNvPr id="5" name="Table 4"/>
          <p:cNvGraphicFramePr>
            <a:graphicFrameLocks noGrp="1"/>
          </p:cNvGraphicFramePr>
          <p:nvPr/>
        </p:nvGraphicFramePr>
        <p:xfrm>
          <a:off x="539552" y="1397000"/>
          <a:ext cx="8064896" cy="5242560"/>
        </p:xfrm>
        <a:graphic>
          <a:graphicData uri="http://schemas.openxmlformats.org/drawingml/2006/table">
            <a:tbl>
              <a:tblPr firstRow="1" bandRow="1">
                <a:tableStyleId>{5C22544A-7EE6-4342-B048-85BDC9FD1C3A}</a:tableStyleId>
              </a:tblPr>
              <a:tblGrid>
                <a:gridCol w="3600400"/>
                <a:gridCol w="1728192"/>
                <a:gridCol w="1224136"/>
                <a:gridCol w="1512168"/>
              </a:tblGrid>
              <a:tr h="370840">
                <a:tc rowSpan="2">
                  <a:txBody>
                    <a:bodyPr/>
                    <a:lstStyle/>
                    <a:p>
                      <a:pPr algn="ctr"/>
                      <a:r>
                        <a:rPr lang="id-ID" sz="2000" dirty="0" smtClean="0"/>
                        <a:t>TOOLS / METHODS</a:t>
                      </a:r>
                      <a:endParaRPr lang="id-ID" sz="2000" dirty="0"/>
                    </a:p>
                  </a:txBody>
                  <a:tcPr anchor="ctr">
                    <a:lnB w="12700" cap="flat" cmpd="sng" algn="ctr">
                      <a:solidFill>
                        <a:schemeClr val="accent2"/>
                      </a:solidFill>
                      <a:prstDash val="solid"/>
                      <a:round/>
                      <a:headEnd type="none" w="med" len="med"/>
                      <a:tailEnd type="none" w="med" len="med"/>
                    </a:lnB>
                  </a:tcPr>
                </a:tc>
                <a:tc gridSpan="3">
                  <a:txBody>
                    <a:bodyPr/>
                    <a:lstStyle/>
                    <a:p>
                      <a:pPr algn="ctr"/>
                      <a:r>
                        <a:rPr lang="id-ID" sz="2000" dirty="0" smtClean="0"/>
                        <a:t>COMPETENCY</a:t>
                      </a:r>
                      <a:endParaRPr lang="id-ID" sz="2000" dirty="0"/>
                    </a:p>
                  </a:txBody>
                  <a:tcPr anchor="ctr"/>
                </a:tc>
                <a:tc hMerge="1">
                  <a:txBody>
                    <a:bodyPr/>
                    <a:lstStyle/>
                    <a:p>
                      <a:pPr algn="ctr"/>
                      <a:endParaRPr lang="id-ID" sz="2000" dirty="0"/>
                    </a:p>
                  </a:txBody>
                  <a:tcPr anchor="ctr"/>
                </a:tc>
                <a:tc hMerge="1">
                  <a:txBody>
                    <a:bodyPr/>
                    <a:lstStyle/>
                    <a:p>
                      <a:pPr algn="ctr"/>
                      <a:endParaRPr lang="id-ID" sz="2000" dirty="0"/>
                    </a:p>
                  </a:txBody>
                  <a:tcPr anchor="ctr"/>
                </a:tc>
              </a:tr>
              <a:tr h="370840">
                <a:tc vMerge="1">
                  <a:txBody>
                    <a:bodyPr/>
                    <a:lstStyle/>
                    <a:p>
                      <a:pPr algn="ctr"/>
                      <a:endParaRPr lang="id-ID" sz="2000" dirty="0"/>
                    </a:p>
                  </a:txBody>
                  <a:tcPr anchor="ctr"/>
                </a:tc>
                <a:tc>
                  <a:txBody>
                    <a:bodyPr/>
                    <a:lstStyle/>
                    <a:p>
                      <a:pPr algn="ctr"/>
                      <a:r>
                        <a:rPr lang="id-ID" sz="2000" dirty="0" smtClean="0"/>
                        <a:t>INTENTION</a:t>
                      </a:r>
                      <a:endParaRPr lang="id-ID" sz="2000" dirty="0"/>
                    </a:p>
                  </a:txBody>
                  <a:tcPr anchor="ctr">
                    <a:lnB w="12700" cap="flat" cmpd="sng" algn="ctr">
                      <a:solidFill>
                        <a:schemeClr val="accent2"/>
                      </a:solidFill>
                      <a:prstDash val="solid"/>
                      <a:round/>
                      <a:headEnd type="none" w="med" len="med"/>
                      <a:tailEnd type="none" w="med" len="med"/>
                    </a:lnB>
                    <a:solidFill>
                      <a:schemeClr val="accent1">
                        <a:lumMod val="60000"/>
                        <a:lumOff val="40000"/>
                      </a:schemeClr>
                    </a:solidFill>
                  </a:tcPr>
                </a:tc>
                <a:tc>
                  <a:txBody>
                    <a:bodyPr/>
                    <a:lstStyle/>
                    <a:p>
                      <a:pPr algn="ctr"/>
                      <a:r>
                        <a:rPr lang="id-ID" sz="2000" dirty="0" smtClean="0"/>
                        <a:t>ACTION</a:t>
                      </a:r>
                      <a:endParaRPr lang="id-ID" sz="2000" dirty="0"/>
                    </a:p>
                  </a:txBody>
                  <a:tcPr anchor="ctr">
                    <a:lnB w="12700" cap="flat" cmpd="sng" algn="ctr">
                      <a:solidFill>
                        <a:schemeClr val="accent2"/>
                      </a:solidFill>
                      <a:prstDash val="solid"/>
                      <a:round/>
                      <a:headEnd type="none" w="med" len="med"/>
                      <a:tailEnd type="none" w="med" len="med"/>
                    </a:lnB>
                    <a:solidFill>
                      <a:schemeClr val="accent1">
                        <a:lumMod val="60000"/>
                        <a:lumOff val="40000"/>
                      </a:schemeClr>
                    </a:solidFill>
                  </a:tcPr>
                </a:tc>
                <a:tc>
                  <a:txBody>
                    <a:bodyPr/>
                    <a:lstStyle/>
                    <a:p>
                      <a:pPr algn="ctr"/>
                      <a:r>
                        <a:rPr lang="id-ID" sz="2000" dirty="0" smtClean="0"/>
                        <a:t>OUTCOME</a:t>
                      </a:r>
                      <a:endParaRPr lang="id-ID" sz="2000" dirty="0"/>
                    </a:p>
                  </a:txBody>
                  <a:tcPr anchor="ctr">
                    <a:lnB w="12700" cap="flat" cmpd="sng" algn="ctr">
                      <a:solidFill>
                        <a:schemeClr val="accent2"/>
                      </a:solidFill>
                      <a:prstDash val="solid"/>
                      <a:round/>
                      <a:headEnd type="none" w="med" len="med"/>
                      <a:tailEnd type="none" w="med" len="med"/>
                    </a:lnB>
                    <a:solidFill>
                      <a:schemeClr val="accent1">
                        <a:lumMod val="60000"/>
                        <a:lumOff val="40000"/>
                      </a:schemeClr>
                    </a:solidFill>
                  </a:tcPr>
                </a:tc>
              </a:tr>
              <a:tr h="370840">
                <a:tc>
                  <a:txBody>
                    <a:bodyPr/>
                    <a:lstStyle/>
                    <a:p>
                      <a:r>
                        <a:rPr lang="id-ID" dirty="0" smtClean="0"/>
                        <a:t>BIODATA / REFERENCES</a:t>
                      </a:r>
                      <a:endParaRPr lang="id-ID" dirty="0"/>
                    </a:p>
                  </a:txBody>
                  <a:tcPr>
                    <a:lnT w="12700" cap="flat" cmpd="sng" algn="ctr">
                      <a:solidFill>
                        <a:schemeClr val="accent2"/>
                      </a:solidFill>
                      <a:prstDash val="solid"/>
                      <a:round/>
                      <a:headEnd type="none" w="med" len="med"/>
                      <a:tailEnd type="none" w="med" len="med"/>
                    </a:lnT>
                  </a:tcPr>
                </a:tc>
                <a:tc>
                  <a:txBody>
                    <a:bodyPr/>
                    <a:lstStyle/>
                    <a:p>
                      <a:pPr algn="ctr"/>
                      <a:endParaRPr lang="id-ID" dirty="0"/>
                    </a:p>
                  </a:txBody>
                  <a:tcPr anchor="ctr">
                    <a:lnT w="12700" cap="flat" cmpd="sng" algn="ctr">
                      <a:solidFill>
                        <a:schemeClr val="accent2"/>
                      </a:solidFill>
                      <a:prstDash val="solid"/>
                      <a:round/>
                      <a:headEnd type="none" w="med" len="med"/>
                      <a:tailEnd type="none" w="med" len="med"/>
                    </a:lnT>
                  </a:tcPr>
                </a:tc>
                <a:tc>
                  <a:txBody>
                    <a:bodyPr/>
                    <a:lstStyle/>
                    <a:p>
                      <a:pPr algn="ctr"/>
                      <a:endParaRPr lang="id-ID"/>
                    </a:p>
                  </a:txBody>
                  <a:tcPr anchor="ctr">
                    <a:lnT w="12700" cap="flat" cmpd="sng" algn="ctr">
                      <a:solidFill>
                        <a:schemeClr val="accent2"/>
                      </a:solidFill>
                      <a:prstDash val="solid"/>
                      <a:round/>
                      <a:headEnd type="none" w="med" len="med"/>
                      <a:tailEnd type="none" w="med" len="med"/>
                    </a:lnT>
                  </a:tcPr>
                </a:tc>
                <a:tc>
                  <a:txBody>
                    <a:bodyPr/>
                    <a:lstStyle/>
                    <a:p>
                      <a:pPr algn="ctr"/>
                      <a:r>
                        <a:rPr lang="id-ID" sz="1800" dirty="0" smtClean="0"/>
                        <a:t>☼</a:t>
                      </a:r>
                      <a:endParaRPr lang="id-ID" sz="1800" dirty="0"/>
                    </a:p>
                  </a:txBody>
                  <a:tcPr anchor="ctr">
                    <a:lnT w="12700" cap="flat" cmpd="sng" algn="ctr">
                      <a:solidFill>
                        <a:schemeClr val="accent2"/>
                      </a:solidFill>
                      <a:prstDash val="solid"/>
                      <a:round/>
                      <a:headEnd type="none" w="med" len="med"/>
                      <a:tailEnd type="none" w="med" len="med"/>
                    </a:lnT>
                  </a:tcPr>
                </a:tc>
              </a:tr>
              <a:tr h="370840">
                <a:tc>
                  <a:txBody>
                    <a:bodyPr/>
                    <a:lstStyle/>
                    <a:p>
                      <a:r>
                        <a:rPr lang="id-ID" dirty="0" smtClean="0"/>
                        <a:t>PSYCHOLOGICAL TEST OF ABILITY</a:t>
                      </a:r>
                      <a:endParaRPr lang="id-ID"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800" dirty="0" smtClean="0"/>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d-ID"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d-ID" sz="1800" dirty="0" smtClean="0"/>
                    </a:p>
                  </a:txBody>
                  <a:tcPr anchor="ctr"/>
                </a:tc>
              </a:tr>
              <a:tr h="370840">
                <a:tc>
                  <a:txBody>
                    <a:bodyPr/>
                    <a:lstStyle/>
                    <a:p>
                      <a:r>
                        <a:rPr lang="id-ID" dirty="0" smtClean="0"/>
                        <a:t>COMPETENCY BASED INTERVIEW</a:t>
                      </a:r>
                      <a:endParaRPr lang="id-ID" dirty="0"/>
                    </a:p>
                  </a:txBody>
                  <a:tcPr/>
                </a:tc>
                <a:tc>
                  <a:txBody>
                    <a:bodyPr/>
                    <a:lstStyle/>
                    <a:p>
                      <a:pPr algn="ctr"/>
                      <a:r>
                        <a:rPr lang="id-ID" sz="1800" dirty="0" smtClean="0"/>
                        <a:t>☼</a:t>
                      </a:r>
                      <a:endParaRPr lang="id-ID" dirty="0"/>
                    </a:p>
                  </a:txBody>
                  <a:tcPr anchor="ctr"/>
                </a:tc>
                <a:tc>
                  <a:txBody>
                    <a:bodyPr/>
                    <a:lstStyle/>
                    <a:p>
                      <a:pPr algn="ctr"/>
                      <a:r>
                        <a:rPr lang="id-ID" sz="1800" dirty="0" smtClean="0"/>
                        <a:t>☼</a:t>
                      </a:r>
                      <a:endParaRPr lang="id-ID" dirty="0"/>
                    </a:p>
                  </a:txBody>
                  <a:tcPr anchor="ctr"/>
                </a:tc>
                <a:tc>
                  <a:txBody>
                    <a:bodyPr/>
                    <a:lstStyle/>
                    <a:p>
                      <a:pPr algn="ctr"/>
                      <a:r>
                        <a:rPr lang="id-ID" sz="1800" dirty="0" smtClean="0"/>
                        <a:t>☼</a:t>
                      </a:r>
                      <a:endParaRPr lang="id-ID" dirty="0"/>
                    </a:p>
                  </a:txBody>
                  <a:tcPr anchor="ctr"/>
                </a:tc>
              </a:tr>
              <a:tr h="370840">
                <a:tc>
                  <a:txBody>
                    <a:bodyPr/>
                    <a:lstStyle/>
                    <a:p>
                      <a:r>
                        <a:rPr lang="id-ID" dirty="0" smtClean="0"/>
                        <a:t>PERFORMANCE APPRAISAL</a:t>
                      </a:r>
                      <a:endParaRPr lang="id-ID" dirty="0"/>
                    </a:p>
                  </a:txBody>
                  <a:tcPr/>
                </a:tc>
                <a:tc>
                  <a:txBody>
                    <a:bodyPr/>
                    <a:lstStyle/>
                    <a:p>
                      <a:pPr algn="ctr"/>
                      <a:endParaRPr lang="id-ID"/>
                    </a:p>
                  </a:txBody>
                  <a:tcPr anchor="ctr"/>
                </a:tc>
                <a:tc>
                  <a:txBody>
                    <a:bodyPr/>
                    <a:lstStyle/>
                    <a:p>
                      <a:pPr algn="ctr"/>
                      <a:r>
                        <a:rPr lang="id-ID" sz="1800" dirty="0" smtClean="0"/>
                        <a:t>☼</a:t>
                      </a:r>
                      <a:endParaRPr lang="id-ID" dirty="0"/>
                    </a:p>
                  </a:txBody>
                  <a:tcPr anchor="ctr"/>
                </a:tc>
                <a:tc>
                  <a:txBody>
                    <a:bodyPr/>
                    <a:lstStyle/>
                    <a:p>
                      <a:pPr algn="ctr"/>
                      <a:r>
                        <a:rPr lang="id-ID" sz="1800" dirty="0" smtClean="0"/>
                        <a:t>☼</a:t>
                      </a:r>
                      <a:endParaRPr lang="id-ID" dirty="0"/>
                    </a:p>
                  </a:txBody>
                  <a:tcPr anchor="ctr"/>
                </a:tc>
              </a:tr>
              <a:tr h="370840">
                <a:tc>
                  <a:txBody>
                    <a:bodyPr/>
                    <a:lstStyle/>
                    <a:p>
                      <a:r>
                        <a:rPr lang="id-ID" dirty="0" smtClean="0"/>
                        <a:t>INVENTORY</a:t>
                      </a:r>
                      <a:endParaRPr lang="id-ID" dirty="0"/>
                    </a:p>
                  </a:txBody>
                  <a:tcPr/>
                </a:tc>
                <a:tc>
                  <a:txBody>
                    <a:bodyPr/>
                    <a:lstStyle/>
                    <a:p>
                      <a:pPr algn="ctr"/>
                      <a:r>
                        <a:rPr lang="id-ID" sz="1800" dirty="0" smtClean="0"/>
                        <a:t>☼</a:t>
                      </a:r>
                      <a:endParaRPr lang="id-ID" dirty="0"/>
                    </a:p>
                  </a:txBody>
                  <a:tcPr anchor="ctr"/>
                </a:tc>
                <a:tc>
                  <a:txBody>
                    <a:bodyPr/>
                    <a:lstStyle/>
                    <a:p>
                      <a:pPr algn="ctr"/>
                      <a:endParaRPr lang="id-ID" dirty="0"/>
                    </a:p>
                  </a:txBody>
                  <a:tcPr anchor="ctr"/>
                </a:tc>
                <a:tc>
                  <a:txBody>
                    <a:bodyPr/>
                    <a:lstStyle/>
                    <a:p>
                      <a:pPr algn="ctr"/>
                      <a:endParaRPr lang="id-ID" dirty="0"/>
                    </a:p>
                  </a:txBody>
                  <a:tcPr anchor="ctr"/>
                </a:tc>
              </a:tr>
              <a:tr h="370840">
                <a:tc>
                  <a:txBody>
                    <a:bodyPr/>
                    <a:lstStyle/>
                    <a:p>
                      <a:r>
                        <a:rPr lang="id-ID" dirty="0" smtClean="0"/>
                        <a:t>SELF ASSESSMENT</a:t>
                      </a:r>
                      <a:endParaRPr lang="id-ID" dirty="0"/>
                    </a:p>
                  </a:txBody>
                  <a:tcPr/>
                </a:tc>
                <a:tc>
                  <a:txBody>
                    <a:bodyPr/>
                    <a:lstStyle/>
                    <a:p>
                      <a:pPr algn="ctr"/>
                      <a:r>
                        <a:rPr lang="id-ID" sz="1800" dirty="0" smtClean="0"/>
                        <a:t>☼</a:t>
                      </a:r>
                      <a:endParaRPr lang="id-ID" dirty="0"/>
                    </a:p>
                  </a:txBody>
                  <a:tcPr anchor="ctr"/>
                </a:tc>
                <a:tc>
                  <a:txBody>
                    <a:bodyPr/>
                    <a:lstStyle/>
                    <a:p>
                      <a:pPr algn="ctr"/>
                      <a:endParaRPr lang="id-ID"/>
                    </a:p>
                  </a:txBody>
                  <a:tcPr anchor="ctr"/>
                </a:tc>
                <a:tc>
                  <a:txBody>
                    <a:bodyPr/>
                    <a:lstStyle/>
                    <a:p>
                      <a:pPr algn="ctr"/>
                      <a:endParaRPr lang="id-ID" dirty="0"/>
                    </a:p>
                  </a:txBody>
                  <a:tcPr anchor="ctr"/>
                </a:tc>
              </a:tr>
              <a:tr h="370840">
                <a:tc>
                  <a:txBody>
                    <a:bodyPr/>
                    <a:lstStyle/>
                    <a:p>
                      <a:r>
                        <a:rPr lang="id-ID" dirty="0" smtClean="0"/>
                        <a:t>INTRAY / CASE STUDY</a:t>
                      </a:r>
                      <a:endParaRPr lang="id-ID" dirty="0"/>
                    </a:p>
                  </a:txBody>
                  <a:tcPr/>
                </a:tc>
                <a:tc>
                  <a:txBody>
                    <a:bodyPr/>
                    <a:lstStyle/>
                    <a:p>
                      <a:pPr algn="ctr"/>
                      <a:endParaRPr lang="id-ID" dirty="0"/>
                    </a:p>
                  </a:txBody>
                  <a:tcPr anchor="ctr"/>
                </a:tc>
                <a:tc>
                  <a:txBody>
                    <a:bodyPr/>
                    <a:lstStyle/>
                    <a:p>
                      <a:pPr algn="ctr"/>
                      <a:r>
                        <a:rPr lang="id-ID" sz="1800" dirty="0" smtClean="0"/>
                        <a:t>☼</a:t>
                      </a:r>
                      <a:endParaRPr lang="id-ID" dirty="0"/>
                    </a:p>
                  </a:txBody>
                  <a:tcPr anchor="ctr"/>
                </a:tc>
                <a:tc>
                  <a:txBody>
                    <a:bodyPr/>
                    <a:lstStyle/>
                    <a:p>
                      <a:pPr algn="ctr"/>
                      <a:endParaRPr lang="id-ID" dirty="0"/>
                    </a:p>
                  </a:txBody>
                  <a:tcPr anchor="ctr"/>
                </a:tc>
              </a:tr>
              <a:tr h="370840">
                <a:tc>
                  <a:txBody>
                    <a:bodyPr/>
                    <a:lstStyle/>
                    <a:p>
                      <a:r>
                        <a:rPr lang="id-ID" dirty="0" smtClean="0"/>
                        <a:t>GROUP EXERCISE</a:t>
                      </a:r>
                      <a:endParaRPr lang="id-ID" dirty="0"/>
                    </a:p>
                  </a:txBody>
                  <a:tcPr/>
                </a:tc>
                <a:tc>
                  <a:txBody>
                    <a:bodyPr/>
                    <a:lstStyle/>
                    <a:p>
                      <a:pPr algn="ctr"/>
                      <a:endParaRPr lang="id-ID"/>
                    </a:p>
                  </a:txBody>
                  <a:tcPr anchor="ctr"/>
                </a:tc>
                <a:tc>
                  <a:txBody>
                    <a:bodyPr/>
                    <a:lstStyle/>
                    <a:p>
                      <a:pPr algn="ctr"/>
                      <a:r>
                        <a:rPr lang="id-ID" sz="1800" dirty="0" smtClean="0"/>
                        <a:t>☼</a:t>
                      </a:r>
                      <a:endParaRPr lang="id-ID" dirty="0"/>
                    </a:p>
                  </a:txBody>
                  <a:tcPr anchor="ctr"/>
                </a:tc>
                <a:tc>
                  <a:txBody>
                    <a:bodyPr/>
                    <a:lstStyle/>
                    <a:p>
                      <a:pPr algn="ctr"/>
                      <a:endParaRPr lang="id-ID" dirty="0"/>
                    </a:p>
                  </a:txBody>
                  <a:tcPr anchor="ctr"/>
                </a:tc>
              </a:tr>
              <a:tr h="370840">
                <a:tc>
                  <a:txBody>
                    <a:bodyPr/>
                    <a:lstStyle/>
                    <a:p>
                      <a:r>
                        <a:rPr lang="id-ID" dirty="0" smtClean="0"/>
                        <a:t>PRESENTATION / ROLE PLAY</a:t>
                      </a:r>
                      <a:endParaRPr lang="id-ID" dirty="0"/>
                    </a:p>
                  </a:txBody>
                  <a:tcPr/>
                </a:tc>
                <a:tc>
                  <a:txBody>
                    <a:bodyPr/>
                    <a:lstStyle/>
                    <a:p>
                      <a:pPr algn="ctr"/>
                      <a:endParaRPr lang="id-ID"/>
                    </a:p>
                  </a:txBody>
                  <a:tcPr anchor="ctr"/>
                </a:tc>
                <a:tc>
                  <a:txBody>
                    <a:bodyPr/>
                    <a:lstStyle/>
                    <a:p>
                      <a:pPr algn="ctr"/>
                      <a:r>
                        <a:rPr lang="id-ID" sz="1800" dirty="0" smtClean="0"/>
                        <a:t>☼</a:t>
                      </a:r>
                      <a:endParaRPr lang="id-ID" dirty="0"/>
                    </a:p>
                  </a:txBody>
                  <a:tcPr anchor="ctr"/>
                </a:tc>
                <a:tc>
                  <a:txBody>
                    <a:bodyPr/>
                    <a:lstStyle/>
                    <a:p>
                      <a:pPr algn="ctr"/>
                      <a:endParaRPr lang="id-ID" dirty="0"/>
                    </a:p>
                  </a:txBody>
                  <a:tcPr anchor="ctr"/>
                </a:tc>
              </a:tr>
              <a:tr h="370840">
                <a:tc>
                  <a:txBody>
                    <a:bodyPr/>
                    <a:lstStyle/>
                    <a:p>
                      <a:r>
                        <a:rPr lang="id-ID" dirty="0" smtClean="0"/>
                        <a:t>BUSINESS GAMES</a:t>
                      </a:r>
                      <a:endParaRPr lang="id-ID" dirty="0"/>
                    </a:p>
                  </a:txBody>
                  <a:tcPr/>
                </a:tc>
                <a:tc>
                  <a:txBody>
                    <a:bodyPr/>
                    <a:lstStyle/>
                    <a:p>
                      <a:pPr algn="ctr"/>
                      <a:endParaRPr lang="id-ID"/>
                    </a:p>
                  </a:txBody>
                  <a:tcPr anchor="ctr"/>
                </a:tc>
                <a:tc>
                  <a:txBody>
                    <a:bodyPr/>
                    <a:lstStyle/>
                    <a:p>
                      <a:pPr algn="ctr"/>
                      <a:r>
                        <a:rPr lang="id-ID" sz="1800" dirty="0" smtClean="0"/>
                        <a:t>☼</a:t>
                      </a:r>
                      <a:endParaRPr lang="id-ID" dirty="0"/>
                    </a:p>
                  </a:txBody>
                  <a:tcPr anchor="ctr"/>
                </a:tc>
                <a:tc>
                  <a:txBody>
                    <a:bodyPr/>
                    <a:lstStyle/>
                    <a:p>
                      <a:pPr algn="ctr"/>
                      <a:endParaRPr lang="id-ID" dirty="0"/>
                    </a:p>
                  </a:txBody>
                  <a:tcPr anchor="ctr"/>
                </a:tc>
              </a:tr>
              <a:tr h="370840">
                <a:tc>
                  <a:txBody>
                    <a:bodyPr/>
                    <a:lstStyle/>
                    <a:p>
                      <a:r>
                        <a:rPr lang="id-ID" dirty="0" smtClean="0"/>
                        <a:t>PROJECTIVE TEST</a:t>
                      </a:r>
                      <a:endParaRPr lang="id-ID" dirty="0"/>
                    </a:p>
                  </a:txBody>
                  <a:tcPr/>
                </a:tc>
                <a:tc>
                  <a:txBody>
                    <a:bodyPr/>
                    <a:lstStyle/>
                    <a:p>
                      <a:pPr algn="ctr"/>
                      <a:r>
                        <a:rPr lang="id-ID" sz="1800" dirty="0" smtClean="0"/>
                        <a:t>☼</a:t>
                      </a:r>
                      <a:endParaRPr lang="id-ID" dirty="0"/>
                    </a:p>
                  </a:txBody>
                  <a:tcPr anchor="ctr"/>
                </a:tc>
                <a:tc>
                  <a:txBody>
                    <a:bodyPr/>
                    <a:lstStyle/>
                    <a:p>
                      <a:pPr algn="ctr"/>
                      <a:endParaRPr lang="id-ID" dirty="0"/>
                    </a:p>
                  </a:txBody>
                  <a:tcPr anchor="ctr"/>
                </a:tc>
                <a:tc>
                  <a:txBody>
                    <a:bodyPr/>
                    <a:lstStyle/>
                    <a:p>
                      <a:pPr algn="ctr"/>
                      <a:endParaRPr lang="id-ID" dirty="0"/>
                    </a:p>
                  </a:txBody>
                  <a:tcPr anchor="ctr"/>
                </a:tc>
              </a:tr>
              <a:tr h="370840">
                <a:tc>
                  <a:txBody>
                    <a:bodyPr/>
                    <a:lstStyle/>
                    <a:p>
                      <a:r>
                        <a:rPr lang="id-ID" dirty="0" smtClean="0"/>
                        <a:t>PRESCIENTIFIC (GRAPHOLOGY, etc)</a:t>
                      </a:r>
                      <a:endParaRPr lang="id-ID" dirty="0"/>
                    </a:p>
                  </a:txBody>
                  <a:tcPr/>
                </a:tc>
                <a:tc>
                  <a:txBody>
                    <a:bodyPr/>
                    <a:lstStyle/>
                    <a:p>
                      <a:pPr algn="ctr"/>
                      <a:r>
                        <a:rPr lang="id-ID" sz="1800" dirty="0" smtClean="0"/>
                        <a:t>☼</a:t>
                      </a:r>
                      <a:endParaRPr lang="id-ID" dirty="0"/>
                    </a:p>
                  </a:txBody>
                  <a:tcPr anchor="ctr"/>
                </a:tc>
                <a:tc>
                  <a:txBody>
                    <a:bodyPr/>
                    <a:lstStyle/>
                    <a:p>
                      <a:pPr algn="ctr"/>
                      <a:endParaRPr lang="id-ID"/>
                    </a:p>
                  </a:txBody>
                  <a:tcPr anchor="ctr"/>
                </a:tc>
                <a:tc>
                  <a:txBody>
                    <a:bodyPr/>
                    <a:lstStyle/>
                    <a:p>
                      <a:pPr algn="ctr"/>
                      <a:endParaRPr lang="id-ID" dirty="0"/>
                    </a:p>
                  </a:txBody>
                  <a:tcPr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d-ID" smtClean="0"/>
              <a:t>ASESMEN PSI /YENNY</a:t>
            </a:r>
            <a:endParaRPr lang="id-ID"/>
          </a:p>
        </p:txBody>
      </p:sp>
      <p:sp>
        <p:nvSpPr>
          <p:cNvPr id="3" name="Slide Number Placeholder 2"/>
          <p:cNvSpPr>
            <a:spLocks noGrp="1"/>
          </p:cNvSpPr>
          <p:nvPr>
            <p:ph type="sldNum" sz="quarter" idx="12"/>
          </p:nvPr>
        </p:nvSpPr>
        <p:spPr/>
        <p:txBody>
          <a:bodyPr/>
          <a:lstStyle/>
          <a:p>
            <a:fld id="{BD809EEF-D30F-4C98-9C91-A78A708EE5AA}" type="slidenum">
              <a:rPr lang="id-ID" smtClean="0"/>
              <a:pPr/>
              <a:t>21</a:t>
            </a:fld>
            <a:endParaRPr lang="id-ID"/>
          </a:p>
        </p:txBody>
      </p:sp>
      <p:pic>
        <p:nvPicPr>
          <p:cNvPr id="1026" name="Picture 2" descr="http://1.bp.blogspot.com/-lY25Pj29oq8/UincLcesCoI/AAAAAAAAlng/ljkqjiEbK-w/s320/THANK+YOU+WHITE+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620686"/>
            <a:ext cx="5760640" cy="5760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24352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BIODATA / BIOGRAPHICAL DATA</a:t>
            </a:r>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3</a:t>
            </a:fld>
            <a:endParaRPr lang="id-ID"/>
          </a:p>
        </p:txBody>
      </p:sp>
      <p:sp>
        <p:nvSpPr>
          <p:cNvPr id="7" name="Content Placeholder 6"/>
          <p:cNvSpPr>
            <a:spLocks noGrp="1"/>
          </p:cNvSpPr>
          <p:nvPr>
            <p:ph idx="1"/>
          </p:nvPr>
        </p:nvSpPr>
        <p:spPr/>
        <p:txBody>
          <a:bodyPr>
            <a:normAutofit fontScale="92500" lnSpcReduction="20000"/>
          </a:bodyPr>
          <a:lstStyle/>
          <a:p>
            <a:r>
              <a:rPr lang="id-ID" dirty="0" smtClean="0"/>
              <a:t>Suatu analisis yg mendalam mgn sso di masa lalu dan hubnya dg kinerjanya saat ini.</a:t>
            </a:r>
          </a:p>
          <a:p>
            <a:r>
              <a:rPr lang="id-ID" dirty="0" smtClean="0"/>
              <a:t>Tujuan: mengetahui secara aktual apa yg dikerjakn sso saat ini.</a:t>
            </a:r>
          </a:p>
          <a:p>
            <a:r>
              <a:rPr lang="id-ID" dirty="0" smtClean="0"/>
              <a:t>Isinya berupa informasi mgn riwayat pekerjaan, jenis perusahaan, posisi yg pernah diduduki, tg jwb pekerjaan, salary serta alasan kepindahan, </a:t>
            </a:r>
            <a:r>
              <a:rPr lang="id-ID" i="1" dirty="0" smtClean="0"/>
              <a:t>record </a:t>
            </a:r>
            <a:r>
              <a:rPr lang="id-ID" dirty="0" smtClean="0"/>
              <a:t>training, pendididikan, status perkawinan dan berbagai data mgn keluarga.</a:t>
            </a:r>
          </a:p>
          <a:p>
            <a:r>
              <a:rPr lang="id-ID" dirty="0" smtClean="0"/>
              <a:t>Contoh : Form Lamaran Kerja, atau berupa </a:t>
            </a:r>
            <a:r>
              <a:rPr lang="id-ID" i="1" dirty="0" smtClean="0"/>
              <a:t>attitudinal questions</a:t>
            </a:r>
            <a:endParaRPr lang="id-ID" dirty="0" smtClean="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Kelebihan formulir biographical</a:t>
            </a:r>
            <a:endParaRPr lang="id-ID" dirty="0"/>
          </a:p>
        </p:txBody>
      </p:sp>
      <p:sp>
        <p:nvSpPr>
          <p:cNvPr id="3" name="Content Placeholder 2"/>
          <p:cNvSpPr>
            <a:spLocks noGrp="1"/>
          </p:cNvSpPr>
          <p:nvPr>
            <p:ph idx="1"/>
          </p:nvPr>
        </p:nvSpPr>
        <p:spPr/>
        <p:txBody>
          <a:bodyPr/>
          <a:lstStyle/>
          <a:p>
            <a:r>
              <a:rPr lang="id-ID" dirty="0" smtClean="0"/>
              <a:t>Umumnya disukai asesor</a:t>
            </a:r>
          </a:p>
          <a:p>
            <a:r>
              <a:rPr lang="id-ID" dirty="0" smtClean="0"/>
              <a:t>Dpt memberikn info yg spesifik ttg pengalaman ms lalu mgn pekerjaan serta utk melihat efektivitas manajerial asesse.</a:t>
            </a:r>
          </a:p>
          <a:p>
            <a:r>
              <a:rPr lang="id-ID" dirty="0" smtClean="0"/>
              <a:t>Berisi beberapa item yg dpt digunakan utk mempersempit suatu informasi.</a:t>
            </a:r>
          </a:p>
          <a:p>
            <a:r>
              <a:rPr lang="id-ID" dirty="0" smtClean="0"/>
              <a:t>Dpt disusun utk kebutuhan mengungkap info yg digunakan utk prediksi.</a:t>
            </a:r>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4</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PSYCHOLOGICAL TEST OF ABILITY</a:t>
            </a:r>
            <a:endParaRPr lang="id-ID" dirty="0"/>
          </a:p>
        </p:txBody>
      </p:sp>
      <p:sp>
        <p:nvSpPr>
          <p:cNvPr id="3" name="Content Placeholder 2"/>
          <p:cNvSpPr>
            <a:spLocks noGrp="1"/>
          </p:cNvSpPr>
          <p:nvPr>
            <p:ph idx="1"/>
          </p:nvPr>
        </p:nvSpPr>
        <p:spPr/>
        <p:txBody>
          <a:bodyPr>
            <a:normAutofit fontScale="92500"/>
          </a:bodyPr>
          <a:lstStyle/>
          <a:p>
            <a:r>
              <a:rPr lang="id-ID" dirty="0" smtClean="0"/>
              <a:t>Biasa dikenal dengan psikotes (Psychometric Test)</a:t>
            </a:r>
          </a:p>
          <a:p>
            <a:r>
              <a:rPr lang="id-ID" dirty="0" smtClean="0"/>
              <a:t>Yaitu suatu cara pengukuran yg sifatnya obyektif thd kapasitas ind utk kemampuan ttt, dibawah kondisi yg sdh distandarisasikan.</a:t>
            </a:r>
          </a:p>
          <a:p>
            <a:r>
              <a:rPr lang="id-ID" dirty="0" smtClean="0"/>
              <a:t>Jenis tes yg digunakan terutama utk mengidentifikasi potensi2 manajerial yg menggali kemampuan umum maupun kemampuan khusus, seperti kemampuan spatial, numerical, verbal ataupun mekanikal.</a:t>
            </a:r>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5</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competency based interview </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Mrpk cara terstruktur sbg alat pengumpul info atau evidence mgn kompetensi sso dengan mengajukan bbrp pertanyaan.</a:t>
            </a:r>
          </a:p>
          <a:p>
            <a:r>
              <a:rPr lang="id-ID" dirty="0" smtClean="0"/>
              <a:t>Bertumpu pd past behavior, predicts future behavior.</a:t>
            </a:r>
          </a:p>
          <a:p>
            <a:r>
              <a:rPr lang="id-ID" dirty="0" smtClean="0"/>
              <a:t>Past behavior mencerminkan perilaku, pemikiran, dan perasaan yg nyata bukan asumsi atau judgement.</a:t>
            </a:r>
          </a:p>
          <a:p>
            <a:r>
              <a:rPr lang="id-ID" dirty="0" smtClean="0"/>
              <a:t>Menggali evidence dr critical incident (high points, low points) atau focus event questions.</a:t>
            </a:r>
          </a:p>
          <a:p>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6</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critical inCident method</a:t>
            </a:r>
            <a:endParaRPr lang="id-ID" dirty="0"/>
          </a:p>
        </p:txBody>
      </p:sp>
      <p:sp>
        <p:nvSpPr>
          <p:cNvPr id="3" name="Content Placeholder 2"/>
          <p:cNvSpPr>
            <a:spLocks noGrp="1"/>
          </p:cNvSpPr>
          <p:nvPr>
            <p:ph idx="1"/>
          </p:nvPr>
        </p:nvSpPr>
        <p:spPr/>
        <p:txBody>
          <a:bodyPr>
            <a:normAutofit/>
          </a:bodyPr>
          <a:lstStyle/>
          <a:p>
            <a:r>
              <a:rPr lang="id-ID" dirty="0" smtClean="0">
                <a:solidFill>
                  <a:srgbClr val="FF0000"/>
                </a:solidFill>
              </a:rPr>
              <a:t>High Point</a:t>
            </a:r>
            <a:r>
              <a:rPr lang="id-ID" dirty="0" smtClean="0"/>
              <a:t>: suatu pengalaman kerja spesifik dlm kurun wkt 2-3 thn terakhir, yg membuahkan </a:t>
            </a:r>
            <a:r>
              <a:rPr lang="id-ID" dirty="0" smtClean="0">
                <a:solidFill>
                  <a:srgbClr val="FF0000"/>
                </a:solidFill>
              </a:rPr>
              <a:t>keberhasilan/kesuksesan</a:t>
            </a:r>
            <a:r>
              <a:rPr lang="id-ID" dirty="0" smtClean="0"/>
              <a:t> dan membuat sso merasa sangat efektif.</a:t>
            </a:r>
          </a:p>
          <a:p>
            <a:r>
              <a:rPr lang="id-ID" dirty="0" smtClean="0">
                <a:solidFill>
                  <a:srgbClr val="FF0000"/>
                </a:solidFill>
              </a:rPr>
              <a:t>Low point</a:t>
            </a:r>
            <a:r>
              <a:rPr lang="id-ID" dirty="0" smtClean="0"/>
              <a:t>: suatu pengalaman kerja spesifik dlm kurun wkt 2-3 thn terakhir, yg membuahkan </a:t>
            </a:r>
            <a:r>
              <a:rPr lang="id-ID" dirty="0" smtClean="0">
                <a:solidFill>
                  <a:srgbClr val="FF0000"/>
                </a:solidFill>
              </a:rPr>
              <a:t>kegagalan/ketidaksuksesan</a:t>
            </a:r>
            <a:r>
              <a:rPr lang="id-ID" dirty="0" smtClean="0"/>
              <a:t> dan membuat sso merasa sangat tdk efektif.</a:t>
            </a:r>
          </a:p>
          <a:p>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7</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inventory</a:t>
            </a:r>
            <a:endParaRPr lang="id-ID" dirty="0"/>
          </a:p>
        </p:txBody>
      </p:sp>
      <p:sp>
        <p:nvSpPr>
          <p:cNvPr id="3" name="Content Placeholder 2"/>
          <p:cNvSpPr>
            <a:spLocks noGrp="1"/>
          </p:cNvSpPr>
          <p:nvPr>
            <p:ph idx="1"/>
          </p:nvPr>
        </p:nvSpPr>
        <p:spPr>
          <a:xfrm>
            <a:off x="395536" y="1554162"/>
            <a:ext cx="8280920" cy="4525963"/>
          </a:xfrm>
        </p:spPr>
        <p:txBody>
          <a:bodyPr>
            <a:normAutofit fontScale="85000" lnSpcReduction="10000"/>
          </a:bodyPr>
          <a:lstStyle/>
          <a:p>
            <a:r>
              <a:rPr lang="id-ID" dirty="0" smtClean="0"/>
              <a:t>Inventory atau questionnaire adl suatu bentuk exercise tertulis yg didalamnya tdr dr sjumlah daftar pernyataan dlm bentuk tunggal maupun yg sdh dikelompokan.</a:t>
            </a:r>
          </a:p>
          <a:p>
            <a:r>
              <a:rPr lang="id-ID" dirty="0" smtClean="0"/>
              <a:t>Sifatnya </a:t>
            </a:r>
            <a:r>
              <a:rPr lang="id-ID" dirty="0" smtClean="0">
                <a:solidFill>
                  <a:srgbClr val="FF0000"/>
                </a:solidFill>
              </a:rPr>
              <a:t>subyektif</a:t>
            </a:r>
            <a:r>
              <a:rPr lang="id-ID" dirty="0" smtClean="0">
                <a:solidFill>
                  <a:schemeClr val="tx1"/>
                </a:solidFill>
              </a:rPr>
              <a:t>, krn subyek diminta utk memberikan “rating” thd dirinya sendiri dan ada kecenderungan utk menilai dirinya sendiri sebaik mungkin (faking good).</a:t>
            </a:r>
          </a:p>
          <a:p>
            <a:r>
              <a:rPr lang="id-ID" dirty="0" smtClean="0">
                <a:solidFill>
                  <a:schemeClr val="tx1"/>
                </a:solidFill>
              </a:rPr>
              <a:t>Inventory yg digunakan adl personality inventory, leadership inventory maupun inventory yg mengungkap interest/karir, aspirasi dan sikap kerja.</a:t>
            </a:r>
            <a:endParaRPr lang="id-ID" dirty="0"/>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8</a:t>
            </a:fld>
            <a:endParaRPr lang="id-ID"/>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In-tray exercise (in-basket)</a:t>
            </a:r>
            <a:endParaRPr lang="id-ID" dirty="0"/>
          </a:p>
        </p:txBody>
      </p:sp>
      <p:sp>
        <p:nvSpPr>
          <p:cNvPr id="3" name="Content Placeholder 2"/>
          <p:cNvSpPr>
            <a:spLocks noGrp="1"/>
          </p:cNvSpPr>
          <p:nvPr>
            <p:ph idx="1"/>
          </p:nvPr>
        </p:nvSpPr>
        <p:spPr/>
        <p:txBody>
          <a:bodyPr>
            <a:normAutofit/>
          </a:bodyPr>
          <a:lstStyle/>
          <a:p>
            <a:r>
              <a:rPr lang="id-ID" dirty="0" smtClean="0"/>
              <a:t>Adalah suatu bentuk tes situasional yg mensimulasikan aspek2 administratif dari sebuah pekerjaan.</a:t>
            </a:r>
          </a:p>
          <a:p>
            <a:r>
              <a:rPr lang="id-ID" dirty="0" smtClean="0"/>
              <a:t>Mrpk suatu metode yg plg mendekati situasi nyata di dunia pekerjaan, krn asesse merasa benar2 terlibat dlm pekerjaan sehari2.</a:t>
            </a:r>
          </a:p>
          <a:p>
            <a:r>
              <a:rPr lang="id-ID" dirty="0" smtClean="0"/>
              <a:t>In-Tray memiliki face validity yg tinggi, shg mudah diterima oleh asesse.</a:t>
            </a:r>
          </a:p>
        </p:txBody>
      </p:sp>
      <p:sp>
        <p:nvSpPr>
          <p:cNvPr id="4" name="Date Placeholder 3"/>
          <p:cNvSpPr>
            <a:spLocks noGrp="1"/>
          </p:cNvSpPr>
          <p:nvPr>
            <p:ph type="dt" sz="half" idx="10"/>
          </p:nvPr>
        </p:nvSpPr>
        <p:spPr/>
        <p:txBody>
          <a:bodyPr/>
          <a:lstStyle/>
          <a:p>
            <a:r>
              <a:rPr lang="id-ID" smtClean="0"/>
              <a:t>ASESMEN PSI /YENNY</a:t>
            </a:r>
            <a:endParaRPr lang="id-ID"/>
          </a:p>
        </p:txBody>
      </p:sp>
      <p:sp>
        <p:nvSpPr>
          <p:cNvPr id="5" name="Slide Number Placeholder 4"/>
          <p:cNvSpPr>
            <a:spLocks noGrp="1"/>
          </p:cNvSpPr>
          <p:nvPr>
            <p:ph type="sldNum" sz="quarter" idx="12"/>
          </p:nvPr>
        </p:nvSpPr>
        <p:spPr/>
        <p:txBody>
          <a:bodyPr/>
          <a:lstStyle/>
          <a:p>
            <a:fld id="{BD809EEF-D30F-4C98-9C91-A78A708EE5AA}" type="slidenum">
              <a:rPr lang="id-ID" smtClean="0"/>
              <a:pPr/>
              <a:t>9</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506</TotalTime>
  <Words>1089</Words>
  <Application>Microsoft Office PowerPoint</Application>
  <PresentationFormat>On-screen Show (4:3)</PresentationFormat>
  <Paragraphs>173</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ALAT UKUR KOMPETENSI</vt:lpstr>
      <vt:lpstr>PowerPoint Presentation</vt:lpstr>
      <vt:lpstr>BIODATA / BIOGRAPHICAL DATA</vt:lpstr>
      <vt:lpstr>Kelebihan formulir biographical</vt:lpstr>
      <vt:lpstr>PSYCHOLOGICAL TEST OF ABILITY</vt:lpstr>
      <vt:lpstr>competency based interview </vt:lpstr>
      <vt:lpstr>critical inCident method</vt:lpstr>
      <vt:lpstr>inventory</vt:lpstr>
      <vt:lpstr>In-tray exercise (in-basket)</vt:lpstr>
      <vt:lpstr>Lanjutan....</vt:lpstr>
      <vt:lpstr>Group exercise</vt:lpstr>
      <vt:lpstr>Lanjutan.....</vt:lpstr>
      <vt:lpstr>presentation</vt:lpstr>
      <vt:lpstr>BUSINESS GAMES</vt:lpstr>
      <vt:lpstr>Projective test / Teknik proyektif</vt:lpstr>
      <vt:lpstr>Role play / negotiation</vt:lpstr>
      <vt:lpstr>Fact-finding exercise</vt:lpstr>
      <vt:lpstr>KLASIFIKASI ALAT UKUR KOMPETENSI</vt:lpstr>
      <vt:lpstr>KLASIFIKASI ALAT UKUR KOMPETENSI</vt:lpstr>
      <vt:lpstr>KLASIFIKASI ALAT UKUR KOMPETENSI</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PENGUKURAN KOMPETENSI</dc:title>
  <dc:creator>YENNY</dc:creator>
  <cp:lastModifiedBy>Dispsiau 2013</cp:lastModifiedBy>
  <cp:revision>55</cp:revision>
  <dcterms:created xsi:type="dcterms:W3CDTF">2013-07-11T03:26:17Z</dcterms:created>
  <dcterms:modified xsi:type="dcterms:W3CDTF">2016-03-01T17:35:20Z</dcterms:modified>
</cp:coreProperties>
</file>