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21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2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smtClean="0"/>
              <a:t>PSIKOLOGI TERAPAN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37754-1975-4697-8A09-7EB60BFAD306}" type="datetime1">
              <a:rPr lang="id-ID" smtClean="0"/>
              <a:pPr/>
              <a:t>02/03/2016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3ABC8-077C-4700-96DA-E0479A9462D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985594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smtClean="0"/>
              <a:t>PSIKOLOGI TERAPAN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74559-0805-4EE6-87E5-F96CD2803668}" type="datetime1">
              <a:rPr lang="id-ID" smtClean="0"/>
              <a:pPr/>
              <a:t>02/03/2016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smtClean="0"/>
              <a:t>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DD03D-7E68-469E-BF91-01846BD238B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0326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809EEF-D30F-4C98-9C91-A78A708EE5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809EEF-D30F-4C98-9C91-A78A708EE5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809EEF-D30F-4C98-9C91-A78A708EE5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809EEF-D30F-4C98-9C91-A78A708EE5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573" y="4437112"/>
            <a:ext cx="8458200" cy="914400"/>
          </a:xfrm>
        </p:spPr>
        <p:txBody>
          <a:bodyPr/>
          <a:lstStyle/>
          <a:p>
            <a:r>
              <a:rPr lang="id-ID" dirty="0" smtClean="0"/>
              <a:t>Dra. Sri Hastuti Handayani, M.Si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1</a:t>
            </a:fld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5148064" y="1556792"/>
            <a:ext cx="34259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ASESOR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https://jalius12.files.wordpress.com/2014/03/buat-a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5604"/>
            <a:ext cx="3810000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818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Kesalahan evaluasi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82453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id-ID" b="1" dirty="0" smtClean="0">
                <a:solidFill>
                  <a:schemeClr val="accent6"/>
                </a:solidFill>
              </a:rPr>
              <a:t>Hallo Effect, </a:t>
            </a:r>
            <a:r>
              <a:rPr lang="id-ID" dirty="0" smtClean="0">
                <a:solidFill>
                  <a:schemeClr val="tx1"/>
                </a:solidFill>
              </a:rPr>
              <a:t>suatu kecenderungan utk menggeneralisasikan satu aspek performance yg baik pd seluruh aspek performance yg ada.</a:t>
            </a:r>
            <a:endParaRPr lang="id-ID" b="1" dirty="0" smtClean="0">
              <a:solidFill>
                <a:schemeClr val="accent6"/>
              </a:solidFill>
            </a:endParaRPr>
          </a:p>
          <a:p>
            <a:pPr>
              <a:spcBef>
                <a:spcPts val="1800"/>
              </a:spcBef>
            </a:pPr>
            <a:r>
              <a:rPr lang="id-ID" b="1" dirty="0" smtClean="0">
                <a:solidFill>
                  <a:schemeClr val="accent6"/>
                </a:solidFill>
              </a:rPr>
              <a:t>Cloven Hoof Effect, </a:t>
            </a:r>
            <a:r>
              <a:rPr lang="id-ID" dirty="0" smtClean="0">
                <a:solidFill>
                  <a:schemeClr val="tx1"/>
                </a:solidFill>
              </a:rPr>
              <a:t>suatu kecenderungan utk menggeneralisasikan satu aspek performance yg jelek pd seluruh aspek performance yg ada.</a:t>
            </a:r>
            <a:endParaRPr lang="id-ID" b="1" dirty="0" smtClean="0">
              <a:solidFill>
                <a:schemeClr val="accent6"/>
              </a:solidFill>
            </a:endParaRPr>
          </a:p>
          <a:p>
            <a:pPr>
              <a:spcBef>
                <a:spcPts val="1800"/>
              </a:spcBef>
            </a:pPr>
            <a:r>
              <a:rPr lang="id-ID" b="1" dirty="0" smtClean="0">
                <a:solidFill>
                  <a:schemeClr val="accent6"/>
                </a:solidFill>
              </a:rPr>
              <a:t>Central Tendency, </a:t>
            </a:r>
            <a:r>
              <a:rPr lang="id-ID" dirty="0" smtClean="0">
                <a:solidFill>
                  <a:schemeClr val="tx1"/>
                </a:solidFill>
              </a:rPr>
              <a:t>suatu kecenderungan utk memberikan penilaian di tengah2, menghindari penilaian baik sekali maupun jelek sekali.</a:t>
            </a:r>
            <a:endParaRPr lang="id-ID" b="1" dirty="0" smtClean="0">
              <a:solidFill>
                <a:schemeClr val="accent6"/>
              </a:solidFill>
            </a:endParaRPr>
          </a:p>
          <a:p>
            <a:pPr>
              <a:spcBef>
                <a:spcPts val="1800"/>
              </a:spcBef>
            </a:pPr>
            <a:r>
              <a:rPr lang="id-ID" b="1" dirty="0" smtClean="0">
                <a:solidFill>
                  <a:schemeClr val="accent6"/>
                </a:solidFill>
              </a:rPr>
              <a:t>Leniency, </a:t>
            </a:r>
            <a:r>
              <a:rPr lang="id-ID" dirty="0" smtClean="0">
                <a:solidFill>
                  <a:schemeClr val="tx1"/>
                </a:solidFill>
              </a:rPr>
              <a:t>kecenderungan utk melihat performance sso secara umum menyenangkan.</a:t>
            </a:r>
            <a:endParaRPr lang="id-ID" b="1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Kesalahan evaluasi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6792"/>
            <a:ext cx="8686800" cy="468052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id-ID" b="1" dirty="0" smtClean="0">
                <a:solidFill>
                  <a:schemeClr val="accent6"/>
                </a:solidFill>
              </a:rPr>
              <a:t>Harshness, </a:t>
            </a:r>
            <a:r>
              <a:rPr lang="id-ID" dirty="0" smtClean="0">
                <a:solidFill>
                  <a:schemeClr val="tx1"/>
                </a:solidFill>
              </a:rPr>
              <a:t>suatu kecenderungan utk melihat performance sso secara umum tdk menyenangkan.</a:t>
            </a:r>
            <a:endParaRPr lang="id-ID" b="1" dirty="0" smtClean="0">
              <a:solidFill>
                <a:schemeClr val="accent6"/>
              </a:solidFill>
            </a:endParaRPr>
          </a:p>
          <a:p>
            <a:pPr>
              <a:spcBef>
                <a:spcPts val="1800"/>
              </a:spcBef>
            </a:pPr>
            <a:r>
              <a:rPr lang="id-ID" b="1" dirty="0" smtClean="0">
                <a:solidFill>
                  <a:schemeClr val="accent6"/>
                </a:solidFill>
              </a:rPr>
              <a:t>Recency, </a:t>
            </a:r>
            <a:r>
              <a:rPr lang="id-ID" dirty="0" smtClean="0">
                <a:solidFill>
                  <a:schemeClr val="tx1"/>
                </a:solidFill>
              </a:rPr>
              <a:t>pengamatan akhir mengabaikan pengamatan awal.</a:t>
            </a:r>
            <a:endParaRPr lang="id-ID" b="1" dirty="0" smtClean="0">
              <a:solidFill>
                <a:schemeClr val="accent6"/>
              </a:solidFill>
            </a:endParaRPr>
          </a:p>
          <a:p>
            <a:pPr>
              <a:spcBef>
                <a:spcPts val="1800"/>
              </a:spcBef>
            </a:pPr>
            <a:r>
              <a:rPr lang="id-ID" b="1" dirty="0" smtClean="0">
                <a:solidFill>
                  <a:schemeClr val="accent6"/>
                </a:solidFill>
              </a:rPr>
              <a:t>First Impression, </a:t>
            </a:r>
            <a:r>
              <a:rPr lang="id-ID" dirty="0" smtClean="0">
                <a:solidFill>
                  <a:schemeClr val="tx1"/>
                </a:solidFill>
              </a:rPr>
              <a:t>pengamatan awal mengabaikan pengamatan akhir.</a:t>
            </a:r>
            <a:endParaRPr lang="id-ID" b="1" dirty="0" smtClean="0">
              <a:solidFill>
                <a:schemeClr val="accent6"/>
              </a:solidFill>
            </a:endParaRPr>
          </a:p>
          <a:p>
            <a:pPr>
              <a:spcBef>
                <a:spcPts val="1800"/>
              </a:spcBef>
            </a:pPr>
            <a:r>
              <a:rPr lang="id-ID" b="1" dirty="0" smtClean="0">
                <a:solidFill>
                  <a:schemeClr val="accent6"/>
                </a:solidFill>
              </a:rPr>
              <a:t>Stereotyping, </a:t>
            </a:r>
            <a:r>
              <a:rPr lang="id-ID" dirty="0" smtClean="0">
                <a:solidFill>
                  <a:schemeClr val="tx1"/>
                </a:solidFill>
              </a:rPr>
              <a:t>penilaian pribadi atau sikap prasangka yg muncul dr pandangan yg sifatnya stereotype thd suatu kelompok.</a:t>
            </a:r>
            <a:endParaRPr lang="id-ID" b="1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PENILAIAN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12</a:t>
            </a:fld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1259632" y="1556792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Membandingkan parameter dengan fakta</a:t>
            </a:r>
            <a:endParaRPr lang="id-ID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477214"/>
            <a:ext cx="2592288" cy="181588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id-ID" sz="2800" dirty="0" smtClean="0"/>
          </a:p>
          <a:p>
            <a:pPr algn="ctr"/>
            <a:r>
              <a:rPr lang="id-ID" sz="2800" b="1" dirty="0" smtClean="0"/>
              <a:t>PARAMETER</a:t>
            </a:r>
          </a:p>
          <a:p>
            <a:pPr algn="ctr"/>
            <a:r>
              <a:rPr lang="id-ID" sz="2800" b="1" dirty="0" smtClean="0"/>
              <a:t>(COMPETENCY)</a:t>
            </a:r>
          </a:p>
          <a:p>
            <a:pPr algn="ctr"/>
            <a:endParaRPr lang="id-ID" sz="2800" b="1" dirty="0"/>
          </a:p>
        </p:txBody>
      </p:sp>
      <p:sp>
        <p:nvSpPr>
          <p:cNvPr id="8" name="Left-Right Arrow Callout 7"/>
          <p:cNvSpPr/>
          <p:nvPr/>
        </p:nvSpPr>
        <p:spPr>
          <a:xfrm>
            <a:off x="3059832" y="2564904"/>
            <a:ext cx="3096344" cy="1584176"/>
          </a:xfrm>
          <a:prstGeom prst="leftRightArrow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3851920" y="306896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/>
              <a:t>PENILAI</a:t>
            </a:r>
            <a:endParaRPr lang="id-ID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00192" y="2477214"/>
            <a:ext cx="2592288" cy="163121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/>
              <a:t>FAKTA</a:t>
            </a:r>
          </a:p>
          <a:p>
            <a:pPr algn="ctr"/>
            <a:r>
              <a:rPr lang="id-ID" sz="2400" dirty="0" smtClean="0"/>
              <a:t>Data yg dkmpulkn dr brbagai sumber &amp; brbagai metode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3851920" y="4149080"/>
            <a:ext cx="1512168" cy="36004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2555776" y="5157192"/>
            <a:ext cx="4248472" cy="120032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/>
              <a:t>HASIL PENILAIAN</a:t>
            </a:r>
          </a:p>
          <a:p>
            <a:pPr algn="ctr"/>
            <a:r>
              <a:rPr lang="id-ID" sz="3200" dirty="0" smtClean="0"/>
              <a:t>(SKOR)</a:t>
            </a:r>
            <a:endParaRPr lang="id-ID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13</a:t>
            </a:fld>
            <a:endParaRPr lang="id-ID"/>
          </a:p>
        </p:txBody>
      </p:sp>
      <p:pic>
        <p:nvPicPr>
          <p:cNvPr id="1026" name="Picture 2" descr="http://3.bp.blogspot.com/-A4Bp7yXQmoA/Uincc-4EBJI/AAAAAAAAlno/0lILW6xgDfE/s320/THANK+YOU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4"/>
            <a:ext cx="7344816" cy="5256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372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PENGUKUR / ASESOR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6210"/>
            <a:ext cx="7560840" cy="3603030"/>
          </a:xfrm>
        </p:spPr>
        <p:txBody>
          <a:bodyPr/>
          <a:lstStyle/>
          <a:p>
            <a:pPr algn="ctr">
              <a:buNone/>
            </a:pPr>
            <a:r>
              <a:rPr lang="id-ID" dirty="0" smtClean="0"/>
              <a:t>	</a:t>
            </a:r>
            <a:r>
              <a:rPr lang="id-ID" sz="4400" dirty="0" smtClean="0"/>
              <a:t>Adalah orang/sekumpulan org yg melakukan kegiatan atau proses pengumpulan fakta/ data/bukti perilaku/evidence</a:t>
            </a:r>
            <a:endParaRPr lang="id-ID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KETRAMPILAN2 ASESOR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id-ID" dirty="0" smtClean="0"/>
              <a:t>MENGAMATI / OBSERVING SKILL</a:t>
            </a:r>
          </a:p>
          <a:p>
            <a:pPr>
              <a:spcAft>
                <a:spcPts val="1200"/>
              </a:spcAft>
            </a:pPr>
            <a:r>
              <a:rPr lang="id-ID" dirty="0" smtClean="0"/>
              <a:t>MENCATAT / RECORDING SKILL</a:t>
            </a:r>
          </a:p>
          <a:p>
            <a:pPr>
              <a:spcAft>
                <a:spcPts val="1200"/>
              </a:spcAft>
            </a:pPr>
            <a:r>
              <a:rPr lang="id-ID" dirty="0" smtClean="0"/>
              <a:t>MENGKLASIFIKASIKAN PERILAKU / CLASSIFYING SKILL</a:t>
            </a:r>
          </a:p>
          <a:p>
            <a:pPr>
              <a:spcAft>
                <a:spcPts val="1200"/>
              </a:spcAft>
            </a:pPr>
            <a:r>
              <a:rPr lang="id-ID" dirty="0" smtClean="0"/>
              <a:t>MENILAI / EVALUATING SKILL</a:t>
            </a:r>
          </a:p>
          <a:p>
            <a:pPr>
              <a:spcAft>
                <a:spcPts val="1200"/>
              </a:spcAft>
            </a:pPr>
            <a:r>
              <a:rPr lang="id-ID" dirty="0" smtClean="0"/>
              <a:t>MENDENGARKAN / LISTENING SKILL</a:t>
            </a:r>
          </a:p>
          <a:p>
            <a:pPr>
              <a:spcAft>
                <a:spcPts val="1200"/>
              </a:spcAft>
            </a:pPr>
            <a:r>
              <a:rPr lang="id-ID" dirty="0" smtClean="0"/>
              <a:t>BERTANYA / QUESTIONING SKILL</a:t>
            </a:r>
          </a:p>
          <a:p>
            <a:r>
              <a:rPr lang="id-ID" dirty="0" smtClean="0"/>
              <a:t>MEMBERI UMPAN BALIK / FEEDBACK SKILL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KETRAMPILAN DASAR ASESOR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6792"/>
            <a:ext cx="8299648" cy="4523333"/>
          </a:xfrm>
        </p:spPr>
        <p:txBody>
          <a:bodyPr/>
          <a:lstStyle/>
          <a:p>
            <a:pPr marL="540000" indent="-360000">
              <a:spcBef>
                <a:spcPts val="1200"/>
              </a:spcBef>
            </a:pPr>
            <a:r>
              <a:rPr lang="id-ID" b="1" dirty="0" smtClean="0">
                <a:solidFill>
                  <a:schemeClr val="accent6"/>
                </a:solidFill>
              </a:rPr>
              <a:t>O</a:t>
            </a:r>
            <a:r>
              <a:rPr lang="id-ID" dirty="0" smtClean="0">
                <a:solidFill>
                  <a:schemeClr val="tx1"/>
                </a:solidFill>
              </a:rPr>
              <a:t>-BSERVE</a:t>
            </a:r>
            <a:r>
              <a:rPr lang="id-ID" dirty="0" smtClean="0"/>
              <a:t> : Amati apa yg dilakukan &amp; katakan</a:t>
            </a:r>
          </a:p>
          <a:p>
            <a:pPr marL="540000" indent="-360000">
              <a:spcBef>
                <a:spcPts val="1200"/>
              </a:spcBef>
            </a:pPr>
            <a:r>
              <a:rPr lang="id-ID" b="1" dirty="0" smtClean="0">
                <a:solidFill>
                  <a:schemeClr val="accent6"/>
                </a:solidFill>
              </a:rPr>
              <a:t>R</a:t>
            </a:r>
            <a:r>
              <a:rPr lang="id-ID" dirty="0" smtClean="0">
                <a:solidFill>
                  <a:schemeClr val="tx1"/>
                </a:solidFill>
              </a:rPr>
              <a:t>-</a:t>
            </a:r>
            <a:r>
              <a:rPr lang="id-ID" dirty="0" smtClean="0"/>
              <a:t>ECORD : Catat apa yg dilakukan &amp; katakan</a:t>
            </a:r>
          </a:p>
          <a:p>
            <a:pPr marL="540000" indent="-360000">
              <a:spcBef>
                <a:spcPts val="1200"/>
              </a:spcBef>
            </a:pPr>
            <a:r>
              <a:rPr lang="id-ID" b="1" dirty="0" smtClean="0">
                <a:solidFill>
                  <a:schemeClr val="accent6"/>
                </a:solidFill>
              </a:rPr>
              <a:t>C</a:t>
            </a:r>
            <a:r>
              <a:rPr lang="id-ID" dirty="0" smtClean="0">
                <a:solidFill>
                  <a:schemeClr val="tx1"/>
                </a:solidFill>
              </a:rPr>
              <a:t>-lassification : Pilah kedlm perilaku/ kompetensi ttt.</a:t>
            </a:r>
          </a:p>
          <a:p>
            <a:pPr marL="540000" indent="-360000">
              <a:spcBef>
                <a:spcPts val="1200"/>
              </a:spcBef>
            </a:pPr>
            <a:r>
              <a:rPr lang="id-ID" b="1" dirty="0" smtClean="0">
                <a:solidFill>
                  <a:schemeClr val="accent6"/>
                </a:solidFill>
              </a:rPr>
              <a:t>E</a:t>
            </a:r>
            <a:r>
              <a:rPr lang="id-ID" dirty="0" smtClean="0">
                <a:solidFill>
                  <a:schemeClr val="tx1"/>
                </a:solidFill>
              </a:rPr>
              <a:t>-valuation : Nilai/tentukan seberapa efektif perilaku tsb dibandingkan standar</a:t>
            </a:r>
            <a:endParaRPr lang="id-ID" b="1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OBSERVASI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id-ID" dirty="0" smtClean="0"/>
              <a:t>Mengamati apa yg benar2 dilakukan dan diucapkan/dikatakan asesse, bkn melakukan evaluasi atau judgement.</a:t>
            </a:r>
          </a:p>
          <a:p>
            <a:r>
              <a:rPr lang="id-ID" dirty="0" smtClean="0"/>
              <a:t>Hambatan yg sering tjd:</a:t>
            </a:r>
          </a:p>
          <a:p>
            <a:pPr lvl="1"/>
            <a:r>
              <a:rPr lang="id-ID" dirty="0" smtClean="0"/>
              <a:t>Konsentrasi yg terganggu</a:t>
            </a:r>
          </a:p>
          <a:p>
            <a:pPr lvl="1"/>
            <a:r>
              <a:rPr lang="id-ID" dirty="0" smtClean="0"/>
              <a:t>Stereotype</a:t>
            </a:r>
          </a:p>
          <a:p>
            <a:pPr lvl="1"/>
            <a:r>
              <a:rPr lang="id-ID" dirty="0" smtClean="0"/>
              <a:t>Hallo effect dan Horn effects</a:t>
            </a:r>
          </a:p>
          <a:p>
            <a:pPr lvl="1"/>
            <a:r>
              <a:rPr lang="id-ID" dirty="0" smtClean="0"/>
              <a:t>The primary effects</a:t>
            </a:r>
          </a:p>
          <a:p>
            <a:pPr lvl="1"/>
            <a:r>
              <a:rPr lang="id-ID" dirty="0" smtClean="0"/>
              <a:t>Attribution theory</a:t>
            </a:r>
          </a:p>
          <a:p>
            <a:pPr lvl="1"/>
            <a:r>
              <a:rPr lang="id-ID" dirty="0" smtClean="0"/>
              <a:t>Prejudice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RECORDING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96855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id-ID" dirty="0" smtClean="0"/>
              <a:t>Proses pencatatan sedetil mungkin mgn perilaku yg sdg diamati.</a:t>
            </a:r>
          </a:p>
          <a:p>
            <a:pPr>
              <a:spcAft>
                <a:spcPts val="600"/>
              </a:spcAft>
            </a:pPr>
            <a:r>
              <a:rPr lang="id-ID" dirty="0" smtClean="0"/>
              <a:t>Alat bantu : tape, video, steno, alat tulis, form, arsip dokumen, dll.</a:t>
            </a:r>
          </a:p>
          <a:p>
            <a:r>
              <a:rPr lang="id-ID" dirty="0" smtClean="0"/>
              <a:t>Catatan yg teliti hrs dilakukan dg cara:</a:t>
            </a:r>
          </a:p>
          <a:p>
            <a:pPr lvl="1"/>
            <a:r>
              <a:rPr lang="id-ID" dirty="0" smtClean="0"/>
              <a:t>Fast note taking</a:t>
            </a:r>
          </a:p>
          <a:p>
            <a:pPr lvl="1"/>
            <a:r>
              <a:rPr lang="id-ID" dirty="0" smtClean="0"/>
              <a:t>Konsentrasi</a:t>
            </a:r>
          </a:p>
          <a:p>
            <a:pPr lvl="1"/>
            <a:r>
              <a:rPr lang="id-ID" dirty="0" smtClean="0"/>
              <a:t>Mencatat sec detil evidence perilaku</a:t>
            </a:r>
          </a:p>
          <a:p>
            <a:pPr lvl="1"/>
            <a:r>
              <a:rPr lang="id-ID" dirty="0" smtClean="0"/>
              <a:t>Mengandung info verbal: What was said</a:t>
            </a:r>
          </a:p>
          <a:p>
            <a:pPr lvl="1"/>
            <a:r>
              <a:rPr lang="id-ID" dirty="0" smtClean="0"/>
              <a:t>Mengandung info non verbal : What was done</a:t>
            </a:r>
          </a:p>
          <a:p>
            <a:pPr lvl="1"/>
            <a:r>
              <a:rPr lang="id-ID" dirty="0" smtClean="0"/>
              <a:t>Jumlah kontribusi</a:t>
            </a:r>
          </a:p>
          <a:p>
            <a:pPr lvl="1"/>
            <a:r>
              <a:rPr lang="id-ID" dirty="0" smtClean="0"/>
              <a:t>Tdk mengandung unsur judgement</a:t>
            </a:r>
          </a:p>
          <a:p>
            <a:pPr lvl="1"/>
            <a:r>
              <a:rPr lang="id-ID" dirty="0" smtClean="0"/>
              <a:t>Detil waktu (mis:berapa lama asesse diam)</a:t>
            </a:r>
          </a:p>
          <a:p>
            <a:pPr lvl="1"/>
            <a:r>
              <a:rPr lang="id-ID" dirty="0" smtClean="0"/>
              <a:t>Be active listening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Classifying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id-ID" dirty="0" smtClean="0"/>
              <a:t>Proses pengelompokkan bukti/fakta/evidence perilaku ke dalam kompetensi ttt.</a:t>
            </a:r>
          </a:p>
          <a:p>
            <a:r>
              <a:rPr lang="id-ID" dirty="0" smtClean="0"/>
              <a:t>Kecermatan klasifikasi akan sulit diperoleh bila:</a:t>
            </a:r>
          </a:p>
          <a:p>
            <a:pPr lvl="1"/>
            <a:r>
              <a:rPr lang="id-ID" dirty="0" smtClean="0"/>
              <a:t>Catatan yg diperoleh tdk memadai</a:t>
            </a:r>
          </a:p>
          <a:p>
            <a:pPr lvl="1"/>
            <a:r>
              <a:rPr lang="id-ID" dirty="0" smtClean="0"/>
              <a:t>Terbatasnya indikator perilaku</a:t>
            </a:r>
          </a:p>
          <a:p>
            <a:pPr lvl="1"/>
            <a:r>
              <a:rPr lang="id-ID" dirty="0" smtClean="0"/>
              <a:t>Catatan tdk jelas:bkn evidence, sifatnya umum dan non behavioral.</a:t>
            </a:r>
          </a:p>
          <a:p>
            <a:pPr lvl="1"/>
            <a:r>
              <a:rPr lang="id-ID" dirty="0" smtClean="0"/>
              <a:t>Pemahaman model kompetensi lemah.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11256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id-ID" dirty="0" smtClean="0"/>
              <a:t>Proses membandingkan bukti/fakta/evidence perilaku dg parameter/norma/grade/skala rating pd kompetensi ttt yg sdh diklasifikasikan sebelumnya.</a:t>
            </a:r>
          </a:p>
          <a:p>
            <a:pPr>
              <a:spcAft>
                <a:spcPts val="1200"/>
              </a:spcAft>
            </a:pPr>
            <a:r>
              <a:rPr lang="id-ID" dirty="0" smtClean="0"/>
              <a:t>Prinsip rating: kecermatan &amp; konsistensi</a:t>
            </a:r>
          </a:p>
          <a:p>
            <a:r>
              <a:rPr lang="id-ID" dirty="0" smtClean="0"/>
              <a:t>Hambatan dlm melakukan rating:</a:t>
            </a:r>
          </a:p>
          <a:p>
            <a:pPr lvl="1"/>
            <a:r>
              <a:rPr lang="id-ID" dirty="0" smtClean="0"/>
              <a:t>Restriction of range: tdk menggunakan seluruh skala grading/rating yg ada (central tendency).</a:t>
            </a:r>
          </a:p>
          <a:p>
            <a:pPr lvl="1"/>
            <a:r>
              <a:rPr lang="id-ID" dirty="0" smtClean="0"/>
              <a:t>Hallo effect.</a:t>
            </a:r>
          </a:p>
          <a:p>
            <a:pPr lvl="1"/>
            <a:r>
              <a:rPr lang="id-ID" dirty="0" smtClean="0"/>
              <a:t>Rancu membedakan antara “lack of evidence” dan “evidence of poor performance”.</a:t>
            </a:r>
          </a:p>
          <a:p>
            <a:pPr lvl="1"/>
            <a:r>
              <a:rPr lang="id-ID" dirty="0" smtClean="0"/>
              <a:t>Pemahaman dinamika kompetensi yg lemah.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evaluasi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11256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id-ID" b="1" dirty="0" smtClean="0">
                <a:solidFill>
                  <a:schemeClr val="accent6"/>
                </a:solidFill>
              </a:rPr>
              <a:t>Point Pot Analogy</a:t>
            </a:r>
            <a:r>
              <a:rPr lang="id-ID" dirty="0" smtClean="0"/>
              <a:t>, banyaknya perilaku yg muncul dalam simulasi selama kesempatan yg diberikan.</a:t>
            </a:r>
          </a:p>
          <a:p>
            <a:pPr>
              <a:spcAft>
                <a:spcPts val="600"/>
              </a:spcAft>
            </a:pPr>
            <a:r>
              <a:rPr lang="id-ID" dirty="0" smtClean="0"/>
              <a:t>Scale Analogy, perilaku dilihat/diamati melalui kemunculannya dg cara positif atau negatif performansinya. Evaluasi didasarkan pd proses pembobotan perilaku positif dibandingkan perilaku negatif utk melihat keseimbangannya.</a:t>
            </a:r>
          </a:p>
          <a:p>
            <a:pPr>
              <a:spcAft>
                <a:spcPts val="600"/>
              </a:spcAft>
            </a:pPr>
            <a:r>
              <a:rPr lang="id-ID" dirty="0" smtClean="0"/>
              <a:t>Rating Scale, menentukan perilaku pd titik/point/ rating yg tdp dlm skala.</a:t>
            </a:r>
          </a:p>
          <a:p>
            <a:r>
              <a:rPr lang="id-ID" dirty="0" smtClean="0"/>
              <a:t>Grading Scale, pembobotan perilaku berdasarkan pd intensitas /completeness tindakan, size of impact, complexity, dan amount of effort.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ASESMEN PSI /YENNY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09EEF-D30F-4C98-9C91-A78A708EE5AA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597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PowerPoint Presentation</vt:lpstr>
      <vt:lpstr>PENGUKUR / ASESOR</vt:lpstr>
      <vt:lpstr>KETRAMPILAN2 ASESOR</vt:lpstr>
      <vt:lpstr>KETRAMPILAN DASAR ASESOR</vt:lpstr>
      <vt:lpstr>OBSERVASI</vt:lpstr>
      <vt:lpstr>RECORDING</vt:lpstr>
      <vt:lpstr>Classifying</vt:lpstr>
      <vt:lpstr>evaluation</vt:lpstr>
      <vt:lpstr>Model evaluasi</vt:lpstr>
      <vt:lpstr>Kesalahan evaluasi</vt:lpstr>
      <vt:lpstr>Kesalahan evaluasi</vt:lpstr>
      <vt:lpstr>PROSES PENILAIAN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PENGUKURAN KOMPETENSI</dc:title>
  <dc:creator>YENNY</dc:creator>
  <cp:lastModifiedBy>Dispsiau 2013</cp:lastModifiedBy>
  <cp:revision>51</cp:revision>
  <dcterms:created xsi:type="dcterms:W3CDTF">2013-07-11T03:26:17Z</dcterms:created>
  <dcterms:modified xsi:type="dcterms:W3CDTF">2016-03-01T17:15:16Z</dcterms:modified>
</cp:coreProperties>
</file>