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6" r:id="rId2"/>
    <p:sldId id="257" r:id="rId3"/>
    <p:sldId id="364" r:id="rId4"/>
    <p:sldId id="335" r:id="rId5"/>
    <p:sldId id="373" r:id="rId6"/>
    <p:sldId id="365" r:id="rId7"/>
    <p:sldId id="366" r:id="rId8"/>
    <p:sldId id="367" r:id="rId9"/>
    <p:sldId id="368" r:id="rId10"/>
    <p:sldId id="369" r:id="rId11"/>
    <p:sldId id="370" r:id="rId12"/>
    <p:sldId id="371" r:id="rId13"/>
    <p:sldId id="37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87" d="100"/>
          <a:sy n="87" d="100"/>
        </p:scale>
        <p:origin x="-900" y="3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EFDE4BB-4F49-4CF7-9B25-5C01CD9F24C2}" type="datetimeFigureOut">
              <a:rPr lang="id-ID"/>
              <a:pPr>
                <a:defRPr/>
              </a:pPr>
              <a:t>12/09/2017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5716F3B-2449-4A6C-824C-9973C8B3AD08}"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281D79-7ADD-4111-8B69-24664B61B593}" type="slidenum">
              <a:rPr lang="id-ID" smtClean="0"/>
              <a:pPr fontAlgn="base">
                <a:spcBef>
                  <a:spcPct val="0"/>
                </a:spcBef>
                <a:spcAft>
                  <a:spcPct val="0"/>
                </a:spcAft>
                <a:defRPr/>
              </a:pPr>
              <a:t>2</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CE6280D-2601-4EF1-9729-1B158396DE7B}" type="slidenum">
              <a:rPr lang="id-ID" smtClean="0"/>
              <a:pPr>
                <a:defRPr/>
              </a:pPr>
              <a:t>12</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D4518F5-DD71-43AF-B917-39E4884FB45F}" type="slidenum">
              <a:rPr lang="id-ID" smtClean="0"/>
              <a:pPr>
                <a:defRPr/>
              </a:pPr>
              <a:t>13</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5624DF-FF49-4552-B44B-A48A3C99FF12}" type="slidenum">
              <a:rPr lang="id-ID" smtClean="0"/>
              <a:pPr fontAlgn="base">
                <a:spcBef>
                  <a:spcPct val="0"/>
                </a:spcBef>
                <a:spcAft>
                  <a:spcPct val="0"/>
                </a:spcAft>
                <a:defRPr/>
              </a:pPr>
              <a:t>3</a:t>
            </a:fld>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BC37FCE-6EF0-42D3-BABC-C45441B55F7C}"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20014D2-C8DB-4AAD-B705-46AF6AB009BC}" type="slidenum">
              <a:rPr lang="id-ID" smtClean="0"/>
              <a:pPr>
                <a:defRPr/>
              </a:pPr>
              <a:t>6</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908FBA1-A962-466A-9955-1D37A43E3CE2}" type="slidenum">
              <a:rPr lang="id-ID" smtClean="0"/>
              <a:pPr>
                <a:defRPr/>
              </a:pPr>
              <a:t>7</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7651DDB-F2C2-4B03-9F92-699006C0822B}" type="slidenum">
              <a:rPr lang="id-ID" smtClean="0"/>
              <a:pPr>
                <a:defRPr/>
              </a:pPr>
              <a:t>8</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403D050-78B6-4EF9-887A-87ED38A80F81}" type="slidenum">
              <a:rPr lang="id-ID" smtClean="0"/>
              <a:pPr>
                <a:defRPr/>
              </a:pPr>
              <a:t>9</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E89E037-3066-454A-A495-4DE7BC93C6CC}" type="slidenum">
              <a:rPr lang="id-ID" smtClean="0"/>
              <a:pPr>
                <a:defRPr/>
              </a:pPr>
              <a:t>10</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F569FE1-F719-441E-A701-CFA6BC9A8F1F}" type="slidenum">
              <a:rPr lang="id-ID" smtClean="0"/>
              <a:pPr>
                <a:defRPr/>
              </a:pPr>
              <a:t>11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89E4D87-D93D-49F9-9CBF-0656BB0A09C2}" type="datetime1">
              <a:rPr lang="en-US"/>
              <a:pPr>
                <a:defRPr/>
              </a:pPr>
              <a:t>9/12/2017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860D21-3A73-4804-BC23-B79A317C62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155CFD-9145-4922-9F46-1BF17D0BB8FC}" type="datetime1">
              <a:rPr lang="en-US"/>
              <a:pPr>
                <a:defRPr/>
              </a:pPr>
              <a:t>9/12/2017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A637F6-E413-45EB-B4E4-B10C61D7B9E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B72C09-5832-404A-BA05-B9796BB088A9}" type="datetime1">
              <a:rPr lang="en-US"/>
              <a:pPr>
                <a:defRPr/>
              </a:pPr>
              <a:t>9/12/2017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115D5A-2A70-44BA-BE98-DDCBE226D62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7660ED-3DBD-4F65-A9B7-4E2B3833D88C}" type="datetime1">
              <a:rPr lang="en-US"/>
              <a:pPr>
                <a:defRPr/>
              </a:pPr>
              <a:t>9/12/2017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8B5B32-C4CC-44D5-A569-3C8A8A9AE1F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365D5B-5CC2-4A3D-BA58-3F956DBB6514}" type="datetime1">
              <a:rPr lang="en-US"/>
              <a:pPr>
                <a:defRPr/>
              </a:pPr>
              <a:t>9/12/2017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0D5ADF-CE6C-47B1-B7DC-6E1FE71D062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41D3FEF-414E-4623-9CC0-0CB74A7ADBA7}" type="datetime1">
              <a:rPr lang="en-US"/>
              <a:pPr>
                <a:defRPr/>
              </a:pPr>
              <a:t>9/12/2017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10950E-5142-4116-8613-6D646EE9E7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239B89-26F6-414A-B396-D78A1AC771C2}" type="datetime1">
              <a:rPr lang="en-US"/>
              <a:pPr>
                <a:defRPr/>
              </a:pPr>
              <a:t>9/12/2017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56B6EFF-7480-4D74-A2F8-6B80387DF3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25932C0-00B6-4CD2-BBEA-AE4295186710}" type="datetime1">
              <a:rPr lang="en-US"/>
              <a:pPr>
                <a:defRPr/>
              </a:pPr>
              <a:t>9/12/2017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B0D60C6-B566-437C-8358-9FD549B52DA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945CFDF-6A1A-4B3D-A065-967AFB5C43C3}" type="datetime1">
              <a:rPr lang="en-US"/>
              <a:pPr>
                <a:defRPr/>
              </a:pPr>
              <a:t>9/12/2017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FCE43DE-4701-4264-AEEE-DC6218C11E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241A03-B1A9-4FC3-9602-1329D8B60A3A}" type="datetime1">
              <a:rPr lang="en-US"/>
              <a:pPr>
                <a:defRPr/>
              </a:pPr>
              <a:t>9/12/2017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789708-FBAE-43A0-B859-F3F7205E66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6681995-FF10-47A5-8415-5C043BF1946F}" type="datetime1">
              <a:rPr lang="en-US"/>
              <a:pPr>
                <a:defRPr/>
              </a:pPr>
              <a:t>9/12/2017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A6347A-ED76-4C6C-9C88-C293F73E102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85F9EA2-794E-4191-9AC9-B4F5B3B7374F}" type="datetime1">
              <a:rPr lang="en-US"/>
              <a:pPr>
                <a:defRPr/>
              </a:pPr>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6B5C95FB-86C9-4209-AED6-B852094787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4116388"/>
            <a:ext cx="5638800" cy="461665"/>
          </a:xfrm>
          <a:prstGeom prst="rect">
            <a:avLst/>
          </a:prstGeom>
          <a:noFill/>
          <a:ln w="9525">
            <a:noFill/>
            <a:miter lim="800000"/>
            <a:headEnd/>
            <a:tailEnd/>
          </a:ln>
        </p:spPr>
        <p:txBody>
          <a:bodyPr>
            <a:spAutoFit/>
          </a:bodyPr>
          <a:lstStyle/>
          <a:p>
            <a:pPr algn="ctr"/>
            <a:r>
              <a:rPr lang="id-ID" sz="2400" b="1" dirty="0" smtClean="0">
                <a:solidFill>
                  <a:schemeClr val="bg1"/>
                </a:solidFill>
              </a:rPr>
              <a:t>PSIKODIAGNOSTIKA 2 (OBSERVASI)</a:t>
            </a:r>
            <a:endParaRPr lang="en-US" sz="24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Kelemahan &amp; kelebihan Observasi</a:t>
            </a:r>
          </a:p>
        </p:txBody>
      </p:sp>
      <p:sp>
        <p:nvSpPr>
          <p:cNvPr id="10244" name="Content Placeholder 5"/>
          <p:cNvSpPr>
            <a:spLocks noGrp="1"/>
          </p:cNvSpPr>
          <p:nvPr>
            <p:ph idx="1"/>
          </p:nvPr>
        </p:nvSpPr>
        <p:spPr>
          <a:xfrm>
            <a:off x="457200" y="1524000"/>
            <a:ext cx="8229600" cy="4602163"/>
          </a:xfrm>
        </p:spPr>
        <p:txBody>
          <a:bodyPr/>
          <a:lstStyle/>
          <a:p>
            <a:r>
              <a:rPr lang="id-ID" sz="2400" dirty="0" smtClean="0"/>
              <a:t>Observasi sebagai salah satu alat dalam pemeriksaan psikologi, memiliki kelemahan tertentu. </a:t>
            </a:r>
          </a:p>
          <a:p>
            <a:pPr marL="914400" lvl="1" indent="-457200">
              <a:buAutoNum type="alphaLcPeriod"/>
            </a:pPr>
            <a:r>
              <a:rPr lang="id-ID" sz="2000" dirty="0" smtClean="0"/>
              <a:t>Hanya dengan observasi, tidak mungkin dapat mencapai kehidupan pribadi seseorang yang sangat rahasia. </a:t>
            </a:r>
          </a:p>
          <a:p>
            <a:pPr marL="914400" lvl="1" indent="-457200">
              <a:buNone/>
            </a:pPr>
            <a:endParaRPr lang="id-ID" sz="2000" dirty="0" smtClean="0"/>
          </a:p>
          <a:p>
            <a:pPr lvl="1">
              <a:buNone/>
            </a:pPr>
            <a:r>
              <a:rPr lang="id-ID" sz="2000" dirty="0" smtClean="0"/>
              <a:t>b.  Apabila seseorang mengetahui bahwa dirinya diobservasi, maka dengan sengaja akan menimbulkan kesan yang menyenangkan atau sebaliknya, sehingga data yang diperoleh tidak benar. </a:t>
            </a:r>
          </a:p>
          <a:p>
            <a:pPr lvl="1">
              <a:buNone/>
            </a:pPr>
            <a:endParaRPr lang="id-ID" sz="2000" dirty="0" smtClean="0"/>
          </a:p>
          <a:p>
            <a:pPr lvl="1">
              <a:buNone/>
            </a:pPr>
            <a:r>
              <a:rPr lang="id-ID" sz="2000" dirty="0" smtClean="0"/>
              <a:t>c.  Munculnya kejadian tidak selalu dapat diramalkan sehingga menunggu munculnya perilaku yang diharapkan secara spontan kerap kali memakan waktu yang panjang dan sangat membosankan. </a:t>
            </a:r>
          </a:p>
          <a:p>
            <a:pPr lvl="1">
              <a:buNone/>
            </a:pPr>
            <a:endParaRPr lang="id-ID" sz="2000" dirty="0" smtClean="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1268" name="Content Placeholder 5"/>
          <p:cNvSpPr>
            <a:spLocks noGrp="1"/>
          </p:cNvSpPr>
          <p:nvPr>
            <p:ph idx="1"/>
          </p:nvPr>
        </p:nvSpPr>
        <p:spPr>
          <a:xfrm>
            <a:off x="457200" y="1524000"/>
            <a:ext cx="8229600" cy="4602163"/>
          </a:xfrm>
        </p:spPr>
        <p:txBody>
          <a:bodyPr/>
          <a:lstStyle/>
          <a:p>
            <a:pPr lvl="1">
              <a:buNone/>
            </a:pPr>
            <a:r>
              <a:rPr lang="id-ID" sz="2000" dirty="0" smtClean="0"/>
              <a:t>d. Tugas observasi menjadi terganggu ketika ada peristiwa yang tak terduga, misalnya keadaan cuaca yang tidak mendukung saat melakukan observasi di lapangan. </a:t>
            </a:r>
          </a:p>
          <a:p>
            <a:pPr lvl="1">
              <a:buNone/>
            </a:pPr>
            <a:endParaRPr lang="id-ID" sz="2000" dirty="0" smtClean="0"/>
          </a:p>
          <a:p>
            <a:pPr lvl="1">
              <a:buNone/>
            </a:pPr>
            <a:r>
              <a:rPr lang="id-ID" sz="2000" dirty="0" smtClean="0"/>
              <a:t>e. Terbatasnya waktu berlangsungnya kejadian yang diobservasi, sehingga menyulitkan observer mengupulkan bahan-bahan yang diperlukan.</a:t>
            </a:r>
            <a:endParaRPr lang="id-ID" sz="2000" dirty="0" smtClean="0">
              <a:latin typeface="Arial" charset="0"/>
              <a:cs typeface="Arial"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id-ID" sz="2400" dirty="0" smtClean="0"/>
              <a:t>Observasi juga memiliki kelebihan dibanding alat psikodiagnostika lainnya. </a:t>
            </a:r>
          </a:p>
          <a:p>
            <a:pPr lvl="1">
              <a:buNone/>
            </a:pPr>
            <a:r>
              <a:rPr lang="id-ID" sz="2000" dirty="0" smtClean="0"/>
              <a:t>a. Observasi merupakan alat yang langsung dipakai untuk menyelidiki bermacam-macam gejala. </a:t>
            </a:r>
          </a:p>
          <a:p>
            <a:pPr lvl="1">
              <a:buNone/>
            </a:pPr>
            <a:r>
              <a:rPr lang="id-ID" sz="2000" dirty="0" smtClean="0"/>
              <a:t>b. Banyak aspek perilaku manusia yang hanya dapat diselidiki melalui jalan observasi secara langsung. </a:t>
            </a:r>
          </a:p>
          <a:p>
            <a:pPr lvl="1">
              <a:buNone/>
            </a:pPr>
            <a:r>
              <a:rPr lang="id-ID" sz="2000" dirty="0" smtClean="0"/>
              <a:t>c. Bagi subjek yang diselidiki, observasi ini lebih sedikit tuntutannya. Bagi seseorang yang selalu sibuk, mungkin tidak berkeberatan untuk diamati, sebaliknya akan berkeberatan untuk mengisi jawaban-jawaban dalam kuesioner. </a:t>
            </a:r>
          </a:p>
          <a:p>
            <a:pPr lvl="1">
              <a:buNone/>
            </a:pPr>
            <a:r>
              <a:rPr lang="id-ID" sz="2000" dirty="0" smtClean="0"/>
              <a:t>d. Observasi juga memungkinkan pencatatan yang serempak dengan terjadinya sesuatu gejala. Juga tidak tergantung pada </a:t>
            </a:r>
            <a:r>
              <a:rPr lang="id-ID" sz="2000" i="1" dirty="0" smtClean="0"/>
              <a:t>self report.</a:t>
            </a:r>
            <a:endParaRPr lang="id-ID" sz="2000" dirty="0" smtClean="0"/>
          </a:p>
          <a:p>
            <a:r>
              <a:rPr lang="id-ID" sz="2400" b="1" dirty="0" smtClean="0"/>
              <a:t> </a:t>
            </a:r>
            <a:endParaRPr lang="id-ID" sz="2400" dirty="0" smtClean="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Latihan Observasi </a:t>
            </a:r>
          </a:p>
        </p:txBody>
      </p:sp>
      <p:sp>
        <p:nvSpPr>
          <p:cNvPr id="13316" name="Content Placeholder 5"/>
          <p:cNvSpPr>
            <a:spLocks noGrp="1"/>
          </p:cNvSpPr>
          <p:nvPr>
            <p:ph idx="1"/>
          </p:nvPr>
        </p:nvSpPr>
        <p:spPr>
          <a:xfrm>
            <a:off x="457200" y="1524000"/>
            <a:ext cx="8229600" cy="4602163"/>
          </a:xfrm>
        </p:spPr>
        <p:txBody>
          <a:bodyPr/>
          <a:lstStyle/>
          <a:p>
            <a:r>
              <a:rPr lang="id-ID" sz="2400" dirty="0" smtClean="0"/>
              <a:t>Lakukan pengamatan terhadap interaksi 2 orang (A &amp; B) secara langsung atau melalui video.</a:t>
            </a:r>
          </a:p>
          <a:p>
            <a:pPr lvl="1"/>
            <a:r>
              <a:rPr lang="id-ID" sz="2000" dirty="0" smtClean="0"/>
              <a:t>Tujuan observasi: Bagaimana perputaran interaksi antara A dan B?</a:t>
            </a:r>
          </a:p>
          <a:p>
            <a:pPr lvl="1"/>
            <a:r>
              <a:rPr lang="id-ID" sz="2000" dirty="0" smtClean="0"/>
              <a:t>Pertanyaan teoretis: Apa yang dilakukan A? Apa yang dilakukan B?  </a:t>
            </a:r>
          </a:p>
          <a:p>
            <a:pPr lvl="1"/>
            <a:r>
              <a:rPr lang="id-ID" sz="2000" dirty="0" smtClean="0"/>
              <a:t>Perilaku konkritnya: (misalnya) berbincang, tersenyum, saling menatap, mengangguk, memberi isyarat dengan tangan dan lengan, dan sebagainya. </a:t>
            </a:r>
          </a:p>
          <a:p>
            <a:pPr lvl="1"/>
            <a:r>
              <a:rPr lang="id-ID" sz="2000" dirty="0" smtClean="0"/>
              <a:t>Pertanyaan permasalahan: Apakah A melakukan sesuatu sebagai respon atas apa yang dilakukan B atau sebaliknya?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6" descr="SUB#LIST copy.jpg"/>
          <p:cNvPicPr>
            <a:picLocks noChangeAspect="1"/>
          </p:cNvPicPr>
          <p:nvPr/>
        </p:nvPicPr>
        <p:blipFill>
          <a:blip r:embed="rId3" cstate="print"/>
          <a:srcRect/>
          <a:stretch>
            <a:fillRect/>
          </a:stretch>
        </p:blipFill>
        <p:spPr bwMode="auto">
          <a:xfrm>
            <a:off x="11113" y="3175"/>
            <a:ext cx="9144000" cy="6858000"/>
          </a:xfrm>
          <a:prstGeom prst="rect">
            <a:avLst/>
          </a:prstGeom>
          <a:noFill/>
          <a:ln w="9525">
            <a:noFill/>
            <a:miter lim="800000"/>
            <a:headEnd/>
            <a:tailEnd/>
          </a:ln>
        </p:spPr>
      </p:pic>
      <p:sp>
        <p:nvSpPr>
          <p:cNvPr id="6" name="Rectangle 5"/>
          <p:cNvSpPr/>
          <p:nvPr/>
        </p:nvSpPr>
        <p:spPr>
          <a:xfrm>
            <a:off x="3124200" y="2622550"/>
            <a:ext cx="3238500" cy="460375"/>
          </a:xfrm>
          <a:prstGeom prst="rect">
            <a:avLst/>
          </a:prstGeom>
          <a:noFill/>
          <a:effectLst/>
        </p:spPr>
        <p:txBody>
          <a:bodyPr>
            <a:spAutoFit/>
          </a:bodyPr>
          <a:lstStyle/>
          <a:p>
            <a:pPr algn="ctr" fontAlgn="auto">
              <a:spcBef>
                <a:spcPts val="0"/>
              </a:spcBef>
              <a:spcAft>
                <a:spcPts val="0"/>
              </a:spcAft>
              <a:defRPr/>
            </a:pPr>
            <a:r>
              <a:rPr lang="en-US" sz="2400" b="1" dirty="0" err="1">
                <a:ln w="18415" cmpd="sng">
                  <a:noFill/>
                  <a:prstDash val="solid"/>
                </a:ln>
                <a:solidFill>
                  <a:schemeClr val="tx1">
                    <a:lumMod val="75000"/>
                    <a:lumOff val="25000"/>
                  </a:schemeClr>
                </a:solidFill>
                <a:latin typeface="Arial" pitchFamily="34" charset="0"/>
                <a:cs typeface="Arial" pitchFamily="34" charset="0"/>
              </a:rPr>
              <a:t>Materi</a:t>
            </a:r>
            <a:r>
              <a:rPr lang="en-US" sz="2400" b="1" dirty="0">
                <a:ln w="18415" cmpd="sng">
                  <a:noFill/>
                  <a:prstDash val="solid"/>
                </a:ln>
                <a:solidFill>
                  <a:schemeClr val="tx1">
                    <a:lumMod val="75000"/>
                    <a:lumOff val="25000"/>
                  </a:schemeClr>
                </a:solidFill>
                <a:latin typeface="Arial" pitchFamily="34" charset="0"/>
                <a:cs typeface="Arial" pitchFamily="34" charset="0"/>
              </a:rPr>
              <a:t> </a:t>
            </a:r>
            <a:r>
              <a:rPr lang="en-US" sz="2400" b="1" dirty="0" err="1">
                <a:ln w="18415" cmpd="sng">
                  <a:noFill/>
                  <a:prstDash val="solid"/>
                </a:ln>
                <a:solidFill>
                  <a:schemeClr val="tx1">
                    <a:lumMod val="75000"/>
                    <a:lumOff val="25000"/>
                  </a:schemeClr>
                </a:solidFill>
                <a:latin typeface="Arial" pitchFamily="34" charset="0"/>
                <a:cs typeface="Arial" pitchFamily="34" charset="0"/>
              </a:rPr>
              <a:t>Sebelum</a:t>
            </a:r>
            <a:r>
              <a:rPr lang="en-US" sz="2400" b="1" dirty="0">
                <a:ln w="18415" cmpd="sng">
                  <a:noFill/>
                  <a:prstDash val="solid"/>
                </a:ln>
                <a:solidFill>
                  <a:schemeClr val="tx1">
                    <a:lumMod val="75000"/>
                    <a:lumOff val="25000"/>
                  </a:schemeClr>
                </a:solidFill>
                <a:latin typeface="Arial" pitchFamily="34" charset="0"/>
                <a:cs typeface="Arial" pitchFamily="34" charset="0"/>
              </a:rPr>
              <a:t> UTS </a:t>
            </a:r>
          </a:p>
        </p:txBody>
      </p:sp>
      <p:sp>
        <p:nvSpPr>
          <p:cNvPr id="8" name="Rectangle 7"/>
          <p:cNvSpPr/>
          <p:nvPr/>
        </p:nvSpPr>
        <p:spPr>
          <a:xfrm>
            <a:off x="3581400" y="3276600"/>
            <a:ext cx="1524000" cy="430887"/>
          </a:xfrm>
          <a:prstGeom prst="rect">
            <a:avLst/>
          </a:prstGeom>
          <a:noFill/>
          <a:ln>
            <a:noFill/>
          </a:ln>
          <a:effectLst/>
        </p:spPr>
        <p:txBody>
          <a:bodyPr>
            <a:spAutoFit/>
          </a:bodyPr>
          <a:lstStyle/>
          <a:p>
            <a:pPr algn="ctr" fontAlgn="auto">
              <a:spcBef>
                <a:spcPts val="0"/>
              </a:spcBef>
              <a:spcAft>
                <a:spcPts val="0"/>
              </a:spcAft>
              <a:defRPr/>
            </a:pPr>
            <a:r>
              <a:rPr lang="en-US" sz="2200" dirty="0">
                <a:ln w="18415" cmpd="sng">
                  <a:solidFill>
                    <a:srgbClr val="FFFFFF"/>
                  </a:solidFill>
                  <a:prstDash val="solid"/>
                </a:ln>
                <a:solidFill>
                  <a:srgbClr val="FFFFFF"/>
                </a:solidFill>
                <a:latin typeface="+mn-lt"/>
              </a:rPr>
              <a:t> </a:t>
            </a:r>
            <a:endParaRPr lang="en-US" dirty="0">
              <a:ln w="18415" cmpd="sng">
                <a:solidFill>
                  <a:srgbClr val="FFFFFF"/>
                </a:solidFill>
                <a:prstDash val="solid"/>
              </a:ln>
              <a:solidFill>
                <a:srgbClr val="FFFFFF"/>
              </a:solidFill>
              <a:latin typeface="+mn-lt"/>
            </a:endParaRPr>
          </a:p>
        </p:txBody>
      </p:sp>
      <p:sp>
        <p:nvSpPr>
          <p:cNvPr id="10" name="Rectangle 9"/>
          <p:cNvSpPr/>
          <p:nvPr/>
        </p:nvSpPr>
        <p:spPr>
          <a:xfrm>
            <a:off x="3633355" y="3647209"/>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02</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Pengamatan</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62400" y="4419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57400" y="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5562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038600" y="6019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40281" y="5600721"/>
            <a:ext cx="5105400" cy="369332"/>
          </a:xfrm>
          <a:prstGeom prst="rect">
            <a:avLst/>
          </a:prstGeom>
          <a:noFill/>
          <a:ln>
            <a:noFill/>
          </a:ln>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07</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Rincian pertanyaan pemeriksaan</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8" name="Rectangle 27"/>
          <p:cNvSpPr/>
          <p:nvPr/>
        </p:nvSpPr>
        <p:spPr>
          <a:xfrm>
            <a:off x="3636816" y="403860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03</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Reliabilitas dan validitas</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9" name="Rectangle 28"/>
          <p:cNvSpPr/>
          <p:nvPr/>
        </p:nvSpPr>
        <p:spPr>
          <a:xfrm>
            <a:off x="3647207" y="4402291"/>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04. </a:t>
            </a:r>
            <a:r>
              <a:rPr lang="id-ID" dirty="0" smtClean="0">
                <a:ln w="18415" cmpd="sng">
                  <a:solidFill>
                    <a:srgbClr val="FFFFFF"/>
                  </a:solidFill>
                  <a:prstDash val="solid"/>
                </a:ln>
                <a:solidFill>
                  <a:srgbClr val="FFFFFF"/>
                </a:solidFill>
                <a:latin typeface="Arial" pitchFamily="34" charset="0"/>
                <a:cs typeface="Arial" pitchFamily="34" charset="0"/>
              </a:rPr>
              <a:t>Pencatatan Observasi</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0" name="Rectangle 29"/>
          <p:cNvSpPr/>
          <p:nvPr/>
        </p:nvSpPr>
        <p:spPr>
          <a:xfrm>
            <a:off x="3647207" y="4776367"/>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05. </a:t>
            </a:r>
            <a:r>
              <a:rPr lang="id-ID" dirty="0" smtClean="0">
                <a:ln w="18415" cmpd="sng">
                  <a:solidFill>
                    <a:srgbClr val="FFFFFF"/>
                  </a:solidFill>
                  <a:prstDash val="solid"/>
                </a:ln>
                <a:solidFill>
                  <a:srgbClr val="FFFFFF"/>
                </a:solidFill>
                <a:latin typeface="Arial" pitchFamily="34" charset="0"/>
                <a:cs typeface="Arial" pitchFamily="34" charset="0"/>
              </a:rPr>
              <a:t>Cara/sistem Observasi</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1" name="Rectangle 30"/>
          <p:cNvSpPr/>
          <p:nvPr/>
        </p:nvSpPr>
        <p:spPr>
          <a:xfrm>
            <a:off x="3647207" y="518161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06</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Masalah dan pertanyaan pemeriksaan</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2" name="Rectangle 31"/>
          <p:cNvSpPr/>
          <p:nvPr/>
        </p:nvSpPr>
        <p:spPr>
          <a:xfrm>
            <a:off x="3647207" y="3248890"/>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01</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Pengantar Observasi</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6" descr="SUB#LIST copy.jpg"/>
          <p:cNvPicPr>
            <a:picLocks noChangeAspect="1"/>
          </p:cNvPicPr>
          <p:nvPr/>
        </p:nvPicPr>
        <p:blipFill>
          <a:blip r:embed="rId3" cstate="print"/>
          <a:srcRect/>
          <a:stretch>
            <a:fillRect/>
          </a:stretch>
        </p:blipFill>
        <p:spPr bwMode="auto">
          <a:xfrm>
            <a:off x="11113" y="-4763"/>
            <a:ext cx="9144000" cy="6858001"/>
          </a:xfrm>
          <a:prstGeom prst="rect">
            <a:avLst/>
          </a:prstGeom>
          <a:noFill/>
          <a:ln w="9525">
            <a:noFill/>
            <a:miter lim="800000"/>
            <a:headEnd/>
            <a:tailEnd/>
          </a:ln>
        </p:spPr>
      </p:pic>
      <p:sp>
        <p:nvSpPr>
          <p:cNvPr id="6" name="Rectangle 5"/>
          <p:cNvSpPr/>
          <p:nvPr/>
        </p:nvSpPr>
        <p:spPr>
          <a:xfrm>
            <a:off x="3124200" y="2622550"/>
            <a:ext cx="3238500" cy="461963"/>
          </a:xfrm>
          <a:prstGeom prst="rect">
            <a:avLst/>
          </a:prstGeom>
          <a:noFill/>
          <a:effectLst/>
        </p:spPr>
        <p:txBody>
          <a:bodyPr>
            <a:spAutoFit/>
          </a:bodyPr>
          <a:lstStyle/>
          <a:p>
            <a:pPr algn="ctr" fontAlgn="auto">
              <a:spcBef>
                <a:spcPts val="0"/>
              </a:spcBef>
              <a:spcAft>
                <a:spcPts val="0"/>
              </a:spcAft>
              <a:defRPr/>
            </a:pPr>
            <a:r>
              <a:rPr lang="en-US" sz="2400" b="1" dirty="0" err="1">
                <a:ln w="18415" cmpd="sng">
                  <a:noFill/>
                  <a:prstDash val="solid"/>
                </a:ln>
                <a:solidFill>
                  <a:schemeClr val="tx1">
                    <a:lumMod val="75000"/>
                    <a:lumOff val="25000"/>
                  </a:schemeClr>
                </a:solidFill>
                <a:latin typeface="Arial" pitchFamily="34" charset="0"/>
                <a:cs typeface="Arial" pitchFamily="34" charset="0"/>
              </a:rPr>
              <a:t>Materi</a:t>
            </a:r>
            <a:r>
              <a:rPr lang="en-US" sz="2400" b="1" dirty="0">
                <a:ln w="18415" cmpd="sng">
                  <a:noFill/>
                  <a:prstDash val="solid"/>
                </a:ln>
                <a:solidFill>
                  <a:schemeClr val="tx1">
                    <a:lumMod val="75000"/>
                    <a:lumOff val="25000"/>
                  </a:schemeClr>
                </a:solidFill>
                <a:latin typeface="Arial" pitchFamily="34" charset="0"/>
                <a:cs typeface="Arial" pitchFamily="34" charset="0"/>
              </a:rPr>
              <a:t> </a:t>
            </a:r>
            <a:r>
              <a:rPr lang="en-US" sz="2400" b="1" dirty="0" err="1">
                <a:ln w="18415" cmpd="sng">
                  <a:noFill/>
                  <a:prstDash val="solid"/>
                </a:ln>
                <a:solidFill>
                  <a:schemeClr val="tx1">
                    <a:lumMod val="75000"/>
                    <a:lumOff val="25000"/>
                  </a:schemeClr>
                </a:solidFill>
                <a:latin typeface="Arial" pitchFamily="34" charset="0"/>
                <a:cs typeface="Arial" pitchFamily="34" charset="0"/>
              </a:rPr>
              <a:t>Setelah</a:t>
            </a:r>
            <a:r>
              <a:rPr lang="en-US" sz="2400" b="1" dirty="0">
                <a:ln w="18415" cmpd="sng">
                  <a:noFill/>
                  <a:prstDash val="solid"/>
                </a:ln>
                <a:solidFill>
                  <a:schemeClr val="tx1">
                    <a:lumMod val="75000"/>
                    <a:lumOff val="25000"/>
                  </a:schemeClr>
                </a:solidFill>
                <a:latin typeface="Arial" pitchFamily="34" charset="0"/>
                <a:cs typeface="Arial" pitchFamily="34" charset="0"/>
              </a:rPr>
              <a:t> UTS </a:t>
            </a:r>
          </a:p>
        </p:txBody>
      </p:sp>
      <p:sp>
        <p:nvSpPr>
          <p:cNvPr id="8" name="Rectangle 7"/>
          <p:cNvSpPr/>
          <p:nvPr/>
        </p:nvSpPr>
        <p:spPr>
          <a:xfrm>
            <a:off x="3581400" y="3276600"/>
            <a:ext cx="1524000" cy="430887"/>
          </a:xfrm>
          <a:prstGeom prst="rect">
            <a:avLst/>
          </a:prstGeom>
          <a:noFill/>
          <a:ln>
            <a:noFill/>
          </a:ln>
          <a:effectLst/>
        </p:spPr>
        <p:txBody>
          <a:bodyPr>
            <a:spAutoFit/>
          </a:bodyPr>
          <a:lstStyle/>
          <a:p>
            <a:pPr algn="ctr" fontAlgn="auto">
              <a:spcBef>
                <a:spcPts val="0"/>
              </a:spcBef>
              <a:spcAft>
                <a:spcPts val="0"/>
              </a:spcAft>
              <a:defRPr/>
            </a:pPr>
            <a:r>
              <a:rPr lang="en-US" sz="2200" dirty="0">
                <a:ln w="18415" cmpd="sng">
                  <a:solidFill>
                    <a:srgbClr val="FFFFFF"/>
                  </a:solidFill>
                  <a:prstDash val="solid"/>
                </a:ln>
                <a:solidFill>
                  <a:srgbClr val="FFFFFF"/>
                </a:solidFill>
                <a:latin typeface="+mn-lt"/>
              </a:rPr>
              <a:t> </a:t>
            </a:r>
            <a:endParaRPr lang="en-US" dirty="0">
              <a:ln w="18415" cmpd="sng">
                <a:solidFill>
                  <a:srgbClr val="FFFFFF"/>
                </a:solidFill>
                <a:prstDash val="solid"/>
              </a:ln>
              <a:solidFill>
                <a:srgbClr val="FFFFFF"/>
              </a:solidFill>
              <a:latin typeface="+mn-lt"/>
            </a:endParaRPr>
          </a:p>
        </p:txBody>
      </p:sp>
      <p:sp>
        <p:nvSpPr>
          <p:cNvPr id="10" name="Rectangle 9"/>
          <p:cNvSpPr/>
          <p:nvPr/>
        </p:nvSpPr>
        <p:spPr>
          <a:xfrm>
            <a:off x="3633355" y="3647209"/>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09</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Formulasi pernyataan observasi</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cxnSp>
        <p:nvCxnSpPr>
          <p:cNvPr id="19" name="Straight Connector 18"/>
          <p:cNvCxnSpPr/>
          <p:nvPr/>
        </p:nvCxnSpPr>
        <p:spPr>
          <a:xfrm>
            <a:off x="3962400" y="3657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62400" y="4419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962400" y="48006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62400" y="5181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57400" y="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5562600"/>
            <a:ext cx="4648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038600" y="6019800"/>
            <a:ext cx="47244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640281" y="5600721"/>
            <a:ext cx="5105400" cy="369332"/>
          </a:xfrm>
          <a:prstGeom prst="rect">
            <a:avLst/>
          </a:prstGeom>
          <a:noFill/>
          <a:ln>
            <a:noFill/>
          </a:ln>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14</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Rangkuman Teknik Observasi</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8" name="Rectangle 27"/>
          <p:cNvSpPr/>
          <p:nvPr/>
        </p:nvSpPr>
        <p:spPr>
          <a:xfrm>
            <a:off x="3636816" y="403860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10</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Penilaian/skoring &amp; perankingan</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29" name="Rectangle 28"/>
          <p:cNvSpPr/>
          <p:nvPr/>
        </p:nvSpPr>
        <p:spPr>
          <a:xfrm>
            <a:off x="3647207" y="4402291"/>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11</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Dasar interpretasi observasi</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0" name="Rectangle 29"/>
          <p:cNvSpPr/>
          <p:nvPr/>
        </p:nvSpPr>
        <p:spPr>
          <a:xfrm>
            <a:off x="3647207" y="4776367"/>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12</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Sistem Pelaporan</a:t>
            </a:r>
            <a:r>
              <a:rPr lang="en-US" dirty="0" smtClean="0">
                <a:ln w="18415" cmpd="sng">
                  <a:solidFill>
                    <a:srgbClr val="FFFFFF"/>
                  </a:solidFill>
                  <a:prstDash val="solid"/>
                </a:ln>
                <a:solidFill>
                  <a:srgbClr val="FFFFFF"/>
                </a:solidFill>
                <a:latin typeface="Arial" pitchFamily="34" charset="0"/>
                <a:cs typeface="Arial" pitchFamily="34" charset="0"/>
              </a:rPr>
              <a:t> </a:t>
            </a:r>
            <a:r>
              <a:rPr lang="id-ID" dirty="0" smtClean="0">
                <a:ln w="18415" cmpd="sng">
                  <a:solidFill>
                    <a:srgbClr val="FFFFFF"/>
                  </a:solidFill>
                  <a:prstDash val="solid"/>
                </a:ln>
                <a:solidFill>
                  <a:srgbClr val="FFFFFF"/>
                </a:solidFill>
                <a:latin typeface="Arial" pitchFamily="34" charset="0"/>
                <a:cs typeface="Arial" pitchFamily="34" charset="0"/>
              </a:rPr>
              <a:t>Observasi</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1" name="Rectangle 30"/>
          <p:cNvSpPr/>
          <p:nvPr/>
        </p:nvSpPr>
        <p:spPr>
          <a:xfrm>
            <a:off x="3647207" y="5181616"/>
            <a:ext cx="5105400" cy="369332"/>
          </a:xfrm>
          <a:prstGeom prst="rect">
            <a:avLst/>
          </a:prstGeom>
          <a:noFill/>
          <a:ln>
            <a:noFill/>
          </a:ln>
          <a:effectLst/>
        </p:spPr>
        <p:txBody>
          <a:bodyPr>
            <a:spAutoFit/>
          </a:bodyPr>
          <a:lstStyle/>
          <a:p>
            <a:pPr fontAlgn="auto">
              <a:spcBef>
                <a:spcPts val="0"/>
              </a:spcBef>
              <a:spcAft>
                <a:spcPts val="0"/>
              </a:spcAft>
              <a:defRPr/>
            </a:pPr>
            <a:r>
              <a:rPr lang="en-US" dirty="0">
                <a:ln w="18415" cmpd="sng">
                  <a:solidFill>
                    <a:srgbClr val="FFFFFF"/>
                  </a:solidFill>
                  <a:prstDash val="solid"/>
                </a:ln>
                <a:solidFill>
                  <a:srgbClr val="FFFFFF"/>
                </a:solidFill>
                <a:latin typeface="Arial" pitchFamily="34" charset="0"/>
                <a:cs typeface="Arial" pitchFamily="34" charset="0"/>
              </a:rPr>
              <a:t> 13</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Etika Observasi</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
        <p:nvSpPr>
          <p:cNvPr id="32" name="Rectangle 31"/>
          <p:cNvSpPr/>
          <p:nvPr/>
        </p:nvSpPr>
        <p:spPr>
          <a:xfrm>
            <a:off x="3647207" y="3248890"/>
            <a:ext cx="5105400" cy="415498"/>
          </a:xfrm>
          <a:prstGeom prst="rect">
            <a:avLst/>
          </a:prstGeom>
          <a:noFill/>
          <a:ln>
            <a:noFill/>
          </a:ln>
          <a:effectLst/>
        </p:spPr>
        <p:txBody>
          <a:bodyPr>
            <a:spAutoFit/>
          </a:bodyPr>
          <a:lstStyle/>
          <a:p>
            <a:pPr fontAlgn="auto">
              <a:spcBef>
                <a:spcPts val="0"/>
              </a:spcBef>
              <a:spcAft>
                <a:spcPts val="0"/>
              </a:spcAft>
              <a:defRPr/>
            </a:pPr>
            <a:r>
              <a:rPr lang="en-US" sz="2100" dirty="0">
                <a:ln w="18415" cmpd="sng">
                  <a:solidFill>
                    <a:srgbClr val="FFFFFF"/>
                  </a:solidFill>
                  <a:prstDash val="solid"/>
                </a:ln>
                <a:solidFill>
                  <a:srgbClr val="FFFFFF"/>
                </a:solidFill>
                <a:latin typeface="+mn-lt"/>
              </a:rPr>
              <a:t> </a:t>
            </a:r>
            <a:r>
              <a:rPr lang="en-US" dirty="0">
                <a:ln w="18415" cmpd="sng">
                  <a:solidFill>
                    <a:srgbClr val="FFFFFF"/>
                  </a:solidFill>
                  <a:prstDash val="solid"/>
                </a:ln>
                <a:solidFill>
                  <a:srgbClr val="FFFFFF"/>
                </a:solidFill>
                <a:latin typeface="Arial" pitchFamily="34" charset="0"/>
                <a:cs typeface="Arial" pitchFamily="34" charset="0"/>
              </a:rPr>
              <a:t>08</a:t>
            </a:r>
            <a:r>
              <a:rPr lang="en-US" dirty="0" smtClean="0">
                <a:ln w="18415" cmpd="sng">
                  <a:solidFill>
                    <a:srgbClr val="FFFFFF"/>
                  </a:solidFill>
                  <a:prstDash val="solid"/>
                </a:ln>
                <a:solidFill>
                  <a:srgbClr val="FFFFFF"/>
                </a:solidFill>
                <a:latin typeface="Arial" pitchFamily="34" charset="0"/>
                <a:cs typeface="Arial" pitchFamily="34" charset="0"/>
              </a:rPr>
              <a:t>.</a:t>
            </a:r>
            <a:r>
              <a:rPr lang="id-ID" dirty="0" smtClean="0">
                <a:ln w="18415" cmpd="sng">
                  <a:solidFill>
                    <a:srgbClr val="FFFFFF"/>
                  </a:solidFill>
                  <a:prstDash val="solid"/>
                </a:ln>
                <a:solidFill>
                  <a:srgbClr val="FFFFFF"/>
                </a:solidFill>
                <a:latin typeface="Arial" pitchFamily="34" charset="0"/>
                <a:cs typeface="Arial" pitchFamily="34" charset="0"/>
              </a:rPr>
              <a:t> Penentuan unit, domain, variabel observasi </a:t>
            </a:r>
            <a:r>
              <a:rPr lang="en-US" dirty="0" smtClean="0">
                <a:ln w="18415" cmpd="sng">
                  <a:solidFill>
                    <a:srgbClr val="FFFFFF"/>
                  </a:solidFill>
                  <a:prstDash val="solid"/>
                </a:ln>
                <a:solidFill>
                  <a:srgbClr val="FFFFFF"/>
                </a:solidFill>
                <a:latin typeface="Arial" pitchFamily="34" charset="0"/>
                <a:cs typeface="Arial" pitchFamily="34" charset="0"/>
              </a:rPr>
              <a:t>  </a:t>
            </a:r>
            <a:endParaRPr lang="en-US" dirty="0">
              <a:ln w="18415" cmpd="sng">
                <a:solidFill>
                  <a:srgbClr val="FFFFFF"/>
                </a:solidFill>
                <a:prstDash val="solid"/>
              </a:ln>
              <a:solidFill>
                <a:srgbClr val="FFFFFF"/>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Arti Observasi</a:t>
            </a:r>
          </a:p>
        </p:txBody>
      </p:sp>
      <p:sp>
        <p:nvSpPr>
          <p:cNvPr id="5124" name="Content Placeholder 5"/>
          <p:cNvSpPr>
            <a:spLocks noGrp="1"/>
          </p:cNvSpPr>
          <p:nvPr>
            <p:ph idx="1"/>
          </p:nvPr>
        </p:nvSpPr>
        <p:spPr>
          <a:xfrm>
            <a:off x="457200" y="1524000"/>
            <a:ext cx="8229600" cy="4602163"/>
          </a:xfrm>
        </p:spPr>
        <p:txBody>
          <a:bodyPr/>
          <a:lstStyle/>
          <a:p>
            <a:r>
              <a:rPr lang="id-ID" sz="2400" dirty="0" smtClean="0"/>
              <a:t>Observasi adalah pengamatan yang dilakukan secara sadar dan terkendali dengan menggunakan alat indera.</a:t>
            </a:r>
          </a:p>
          <a:p>
            <a:r>
              <a:rPr lang="id-ID" sz="2400" i="1" dirty="0" smtClean="0"/>
              <a:t>Observe </a:t>
            </a:r>
            <a:r>
              <a:rPr lang="id-ID" sz="2400" dirty="0" smtClean="0"/>
              <a:t>artinya bagian depan atau bagian muka (John M Echols, </a:t>
            </a:r>
            <a:r>
              <a:rPr lang="id-ID" sz="2400" i="1" dirty="0" smtClean="0"/>
              <a:t>Kamus Inggris Indonesia, </a:t>
            </a:r>
            <a:r>
              <a:rPr lang="id-ID" sz="2400" dirty="0" smtClean="0"/>
              <a:t>Gramedia Jakarta)</a:t>
            </a:r>
          </a:p>
          <a:p>
            <a:r>
              <a:rPr lang="id-ID" sz="2400" i="1" dirty="0" smtClean="0"/>
              <a:t>Observation </a:t>
            </a:r>
            <a:r>
              <a:rPr lang="id-ID" sz="2400" dirty="0" smtClean="0"/>
              <a:t>artinya adalah 1) pengujian dengan maksud atau tujuan tertentu mengenai sesuatu, khususnya dengan tujuan untuk mengumpulkan fakta; 2) satu skor atau nilai; 3) satu verbalisasi atau pengungkapan dengan kata-kata segala sesuatu yang telah diamati (J.P. Chaplin </a:t>
            </a:r>
            <a:r>
              <a:rPr lang="id-ID" sz="2400" i="1" dirty="0" smtClean="0"/>
              <a:t>Kamus Lengkap Psikologi, </a:t>
            </a:r>
            <a:r>
              <a:rPr lang="id-ID" sz="2400" dirty="0" smtClean="0"/>
              <a:t>RajaGrafindo Persada).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sz="2800" dirty="0" smtClean="0"/>
              <a:t>Sebagai metode ilmiah, observasi diartikan sebagai pengamatan dan pencatatan yang sistematik tentang fenomena-fenomena yang diselidiki atau diobservasi. Dalam arti sempit, observasi diartikan sebagai pengamatan secara langsung terhadap gejala yang diselidiki, sedangkan dalam arti luas dapat diartikan sebagai pengamatan yang dilakukan baik secara langsung maupun tidak langsung. Observasi tidak langsung biasanya dilakukan melalui kuesioner atau tes.</a:t>
            </a:r>
            <a:endParaRPr lang="id-ID"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914400"/>
          </a:xfrm>
        </p:spPr>
        <p:txBody>
          <a:bodyPr/>
          <a:lstStyle/>
          <a:p>
            <a:pPr>
              <a:spcBef>
                <a:spcPct val="50000"/>
              </a:spcBef>
            </a:pPr>
            <a:r>
              <a:rPr lang="id-ID" sz="3200" dirty="0" smtClean="0">
                <a:latin typeface="Arial" charset="0"/>
                <a:cs typeface="Arial" charset="0"/>
              </a:rPr>
              <a:t>Jenis-jenis Observasi </a:t>
            </a:r>
            <a:br>
              <a:rPr lang="id-ID" sz="3200" dirty="0" smtClean="0">
                <a:latin typeface="Arial" charset="0"/>
                <a:cs typeface="Arial" charset="0"/>
              </a:rPr>
            </a:br>
            <a:r>
              <a:rPr lang="id-ID" sz="3200" dirty="0" smtClean="0">
                <a:latin typeface="Arial" charset="0"/>
                <a:cs typeface="Arial" charset="0"/>
              </a:rPr>
              <a:t>(</a:t>
            </a:r>
            <a:r>
              <a:rPr lang="id-ID" sz="3200" dirty="0" smtClean="0"/>
              <a:t>Petra de Bill, 2009)</a:t>
            </a:r>
            <a:endParaRPr lang="id-ID" sz="3200" dirty="0" smtClean="0">
              <a:latin typeface="Arial" charset="0"/>
              <a:cs typeface="Arial" charset="0"/>
            </a:endParaRPr>
          </a:p>
        </p:txBody>
      </p:sp>
      <p:sp>
        <p:nvSpPr>
          <p:cNvPr id="6148" name="Content Placeholder 5"/>
          <p:cNvSpPr>
            <a:spLocks noGrp="1"/>
          </p:cNvSpPr>
          <p:nvPr>
            <p:ph idx="1"/>
          </p:nvPr>
        </p:nvSpPr>
        <p:spPr>
          <a:xfrm>
            <a:off x="457200" y="1981200"/>
            <a:ext cx="8229600" cy="4144963"/>
          </a:xfrm>
        </p:spPr>
        <p:txBody>
          <a:bodyPr/>
          <a:lstStyle/>
          <a:p>
            <a:pPr lvl="0"/>
            <a:r>
              <a:rPr lang="id-ID" sz="2400" dirty="0" smtClean="0"/>
              <a:t>Observasi perilaku</a:t>
            </a:r>
          </a:p>
          <a:p>
            <a:pPr lvl="0"/>
            <a:r>
              <a:rPr lang="id-ID" sz="2400" dirty="0" smtClean="0"/>
              <a:t>Observasi sehari-hari</a:t>
            </a:r>
          </a:p>
          <a:p>
            <a:pPr lvl="0"/>
            <a:r>
              <a:rPr lang="id-ID" sz="2400" dirty="0" smtClean="0"/>
              <a:t>Observasi sistematis</a:t>
            </a:r>
          </a:p>
          <a:p>
            <a:pPr lvl="0"/>
            <a:r>
              <a:rPr lang="id-ID" sz="2400" dirty="0" smtClean="0"/>
              <a:t>Observasi partisipasi</a:t>
            </a:r>
          </a:p>
          <a:p>
            <a:pPr lvl="0"/>
            <a:r>
              <a:rPr lang="id-ID" sz="2400" dirty="0" smtClean="0"/>
              <a:t>Observasi diri sendiri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Tujuan/Sasaran Observasi</a:t>
            </a:r>
          </a:p>
        </p:txBody>
      </p:sp>
      <p:sp>
        <p:nvSpPr>
          <p:cNvPr id="7172" name="Content Placeholder 5"/>
          <p:cNvSpPr>
            <a:spLocks noGrp="1"/>
          </p:cNvSpPr>
          <p:nvPr>
            <p:ph idx="1"/>
          </p:nvPr>
        </p:nvSpPr>
        <p:spPr>
          <a:xfrm>
            <a:off x="457200" y="1524000"/>
            <a:ext cx="8229600" cy="4602163"/>
          </a:xfrm>
        </p:spPr>
        <p:txBody>
          <a:bodyPr/>
          <a:lstStyle/>
          <a:p>
            <a:r>
              <a:rPr lang="id-ID" sz="2400" dirty="0" smtClean="0"/>
              <a:t>Di dalam bidang psikologi, observasi dilakukan untuk tujuan tertentu. Antara lain:</a:t>
            </a:r>
          </a:p>
          <a:p>
            <a:pPr lvl="1"/>
            <a:r>
              <a:rPr lang="id-ID" sz="2000" dirty="0" smtClean="0"/>
              <a:t>untuk memahami dan memperoleh pengetahuan tentang gejala perilaku; </a:t>
            </a:r>
          </a:p>
          <a:p>
            <a:pPr lvl="1"/>
            <a:r>
              <a:rPr lang="id-ID" sz="2000" dirty="0" smtClean="0"/>
              <a:t>untuk seleksi, yaitu mengumpulkan fakta-fakta yang diamati sebelum, selama dan sesudah pemeriksaan psikologi; </a:t>
            </a:r>
          </a:p>
          <a:p>
            <a:pPr lvl="1"/>
            <a:r>
              <a:rPr lang="id-ID" sz="2000" dirty="0" smtClean="0"/>
              <a:t>untuk mengambil suatu keputusan atau diagnosa atas suatu gejala psikologis.</a:t>
            </a:r>
          </a:p>
          <a:p>
            <a:pPr>
              <a:buNone/>
            </a:pPr>
            <a:endParaRPr lang="id-ID" sz="2400" dirty="0" smtClean="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r>
              <a:rPr lang="id-ID" sz="2400" dirty="0" smtClean="0"/>
              <a:t>Observasi adalah pengamatan yang terkendali, oleh karena itu ada beberapa pertanyaan yang perlu dijawab sebelum melakukan observasi, yakni:</a:t>
            </a:r>
          </a:p>
          <a:p>
            <a:pPr lvl="1"/>
            <a:r>
              <a:rPr lang="id-ID" sz="2000" dirty="0" smtClean="0"/>
              <a:t>Apa tujuan observasi? Hal ini terkait dengan pertanyaan pemeriksaan. Data apa yang akan dikumpulkan.</a:t>
            </a:r>
          </a:p>
          <a:p>
            <a:pPr lvl="1"/>
            <a:r>
              <a:rPr lang="id-ID" sz="2000" dirty="0" smtClean="0"/>
              <a:t>Seperti apa formulasi pertanyaan observasinya?</a:t>
            </a:r>
          </a:p>
          <a:p>
            <a:pPr lvl="1"/>
            <a:r>
              <a:rPr lang="id-ID" sz="2000" dirty="0" smtClean="0"/>
              <a:t>Peristiwa apa saja yang akan diobservasi?</a:t>
            </a:r>
          </a:p>
          <a:p>
            <a:pPr lvl="1"/>
            <a:r>
              <a:rPr lang="id-ID" sz="2000" dirty="0" smtClean="0"/>
              <a:t>Bagaimana menentukan situasi awalnya?</a:t>
            </a:r>
          </a:p>
          <a:p>
            <a:pPr lvl="1"/>
            <a:r>
              <a:rPr lang="id-ID" sz="2000" dirty="0" smtClean="0"/>
              <a:t>Bagaimana pencatatan datanya?</a:t>
            </a:r>
          </a:p>
          <a:p>
            <a:pPr lvl="1"/>
            <a:r>
              <a:rPr lang="id-ID" sz="2000" dirty="0" smtClean="0"/>
              <a:t>Bahasa apa yang akan digunakan untuk pelaporan?</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Teknik Observasi dlm ruang lingkup kerja psikologi</a:t>
            </a:r>
          </a:p>
        </p:txBody>
      </p:sp>
      <p:sp>
        <p:nvSpPr>
          <p:cNvPr id="9220" name="Content Placeholder 5"/>
          <p:cNvSpPr>
            <a:spLocks noGrp="1"/>
          </p:cNvSpPr>
          <p:nvPr>
            <p:ph idx="1"/>
          </p:nvPr>
        </p:nvSpPr>
        <p:spPr>
          <a:xfrm>
            <a:off x="457200" y="1676400"/>
            <a:ext cx="8229600" cy="4449763"/>
          </a:xfrm>
        </p:spPr>
        <p:txBody>
          <a:bodyPr/>
          <a:lstStyle/>
          <a:p>
            <a:r>
              <a:rPr lang="id-ID" sz="2400" dirty="0" smtClean="0"/>
              <a:t>Ruang lingkup ilmu psikologi dan kaitannya dengan dunia kerja dapat dikelompokkan ke dalam beberapa area. Antara lain: </a:t>
            </a:r>
          </a:p>
          <a:p>
            <a:pPr lvl="1"/>
            <a:r>
              <a:rPr lang="id-ID" sz="2000" dirty="0" smtClean="0"/>
              <a:t>klinis, </a:t>
            </a:r>
          </a:p>
          <a:p>
            <a:pPr lvl="1"/>
            <a:r>
              <a:rPr lang="id-ID" sz="2000" dirty="0" smtClean="0"/>
              <a:t>perkembangan, </a:t>
            </a:r>
          </a:p>
          <a:p>
            <a:pPr lvl="1"/>
            <a:r>
              <a:rPr lang="id-ID" sz="2000" dirty="0" smtClean="0"/>
              <a:t>sosial, </a:t>
            </a:r>
          </a:p>
          <a:p>
            <a:pPr lvl="1"/>
            <a:r>
              <a:rPr lang="id-ID" sz="2000" dirty="0" smtClean="0"/>
              <a:t>industri, </a:t>
            </a:r>
          </a:p>
          <a:p>
            <a:pPr lvl="1"/>
            <a:r>
              <a:rPr lang="id-ID" sz="2000" dirty="0" smtClean="0"/>
              <a:t>pendidikan, </a:t>
            </a:r>
          </a:p>
          <a:p>
            <a:pPr lvl="1"/>
            <a:r>
              <a:rPr lang="id-ID" sz="2000" dirty="0" smtClean="0"/>
              <a:t>penelitian.</a:t>
            </a:r>
          </a:p>
          <a:p>
            <a:pPr>
              <a:buNone/>
            </a:pPr>
            <a:endParaRPr lang="id-ID" sz="2400" dirty="0" smtClean="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1237</TotalTime>
  <Words>730</Words>
  <Application>Microsoft Office PowerPoint</Application>
  <PresentationFormat>On-screen Show (4:3)</PresentationFormat>
  <Paragraphs>83</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Arti Observasi</vt:lpstr>
      <vt:lpstr>Slide 5</vt:lpstr>
      <vt:lpstr>Jenis-jenis Observasi  (Petra de Bill, 2009)</vt:lpstr>
      <vt:lpstr>Tujuan/Sasaran Observasi</vt:lpstr>
      <vt:lpstr>Slide 8</vt:lpstr>
      <vt:lpstr>Teknik Observasi dlm ruang lingkup kerja psikologi</vt:lpstr>
      <vt:lpstr>Kelemahan &amp; kelebihan Observasi</vt:lpstr>
      <vt:lpstr>Slide 11</vt:lpstr>
      <vt:lpstr>Slide 12</vt:lpstr>
      <vt:lpstr>Latihan Observasi </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214</cp:revision>
  <dcterms:created xsi:type="dcterms:W3CDTF">2010-08-24T06:47:44Z</dcterms:created>
  <dcterms:modified xsi:type="dcterms:W3CDTF">2017-09-12T13:10:33Z</dcterms:modified>
</cp:coreProperties>
</file>