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68" r:id="rId4"/>
    <p:sldId id="365" r:id="rId5"/>
    <p:sldId id="370" r:id="rId6"/>
    <p:sldId id="366" r:id="rId7"/>
    <p:sldId id="371" r:id="rId8"/>
    <p:sldId id="367" r:id="rId9"/>
    <p:sldId id="379" r:id="rId10"/>
    <p:sldId id="3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0" d="100"/>
          <a:sy n="80" d="100"/>
        </p:scale>
        <p:origin x="-1026"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26/11/2017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69B16B-71D9-423D-9A8D-2B92FD742B1A}" type="datetime1">
              <a:rPr lang="en-US" smtClean="0"/>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4E8A1-3224-4EC9-AC1F-C788A6387F59}" type="datetime1">
              <a:rPr lang="en-US" smtClean="0"/>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5E469A-36AE-413B-B46E-C6186D912E3C}" type="datetime1">
              <a:rPr lang="en-US" smtClean="0"/>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8994CC-8048-4795-A57C-A08FF2968D34}" type="datetime1">
              <a:rPr lang="en-US" smtClean="0"/>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2E55B-E574-4ECE-A169-71B995978AD5}" type="datetime1">
              <a:rPr lang="en-US" smtClean="0"/>
              <a:pPr>
                <a:defRPr/>
              </a:pPr>
              <a:t>11/26/2017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29E69D-0EDB-474A-92E8-28319B2B814A}" type="datetime1">
              <a:rPr lang="en-US" smtClean="0"/>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92B091-1FC1-4753-BE3D-676885553C13}" type="datetime1">
              <a:rPr lang="en-US" smtClean="0"/>
              <a:pPr>
                <a:defRPr/>
              </a:pPr>
              <a:t>11/26/2017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70DE55-9F03-4C4E-998B-BC4BA29761E2}" type="datetime1">
              <a:rPr lang="en-US" smtClean="0"/>
              <a:pPr>
                <a:defRPr/>
              </a:pPr>
              <a:t>11/26/2017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D88D6-EFE0-4477-AF07-4B5B08DCDF93}" type="datetime1">
              <a:rPr lang="en-US" smtClean="0"/>
              <a:pPr>
                <a:defRPr/>
              </a:pPr>
              <a:t>11/26/2017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AE5918-52E3-4E00-89A3-DC3A3D453CA2}" type="datetime1">
              <a:rPr lang="en-US" smtClean="0"/>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89D3D0-C564-49FC-8FC3-30D56BA619B4}" type="datetime1">
              <a:rPr lang="en-US" smtClean="0"/>
              <a:pPr>
                <a:defRPr/>
              </a:pPr>
              <a:t>11/26/2017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wien/psi-obs/2016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F9FB49A-CB24-447C-B34C-C8C00A8DCCA8}" type="datetime1">
              <a:rPr lang="en-US" smtClean="0"/>
              <a:pPr>
                <a:defRPr/>
              </a:pPr>
              <a:t>11/26/2017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wien/psi-obs/2016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4116388"/>
            <a:ext cx="5638800" cy="830997"/>
          </a:xfrm>
          <a:prstGeom prst="rect">
            <a:avLst/>
          </a:prstGeom>
          <a:noFill/>
          <a:ln w="9525">
            <a:noFill/>
            <a:miter lim="800000"/>
            <a:headEnd/>
            <a:tailEnd/>
          </a:ln>
        </p:spPr>
        <p:txBody>
          <a:bodyPr>
            <a:spAutoFit/>
          </a:bodyPr>
          <a:lstStyle/>
          <a:p>
            <a:pPr algn="ctr"/>
            <a:r>
              <a:rPr lang="id-ID" sz="2400" b="1" dirty="0" smtClean="0">
                <a:solidFill>
                  <a:schemeClr val="bg1"/>
                </a:solidFill>
              </a:rPr>
              <a:t>PENILAIAN / SKORING DAN PERANGKINGAN</a:t>
            </a:r>
            <a:endParaRPr lang="en-US" sz="2400" b="1" dirty="0">
              <a:solidFill>
                <a:schemeClr val="bg1"/>
              </a:solidFill>
            </a:endParaRPr>
          </a:p>
        </p:txBody>
      </p:sp>
      <p:sp>
        <p:nvSpPr>
          <p:cNvPr id="4" name="Date Placeholder 3"/>
          <p:cNvSpPr>
            <a:spLocks noGrp="1"/>
          </p:cNvSpPr>
          <p:nvPr>
            <p:ph type="dt" sz="half" idx="10"/>
          </p:nvPr>
        </p:nvSpPr>
        <p:spPr/>
        <p:txBody>
          <a:bodyPr/>
          <a:lstStyle/>
          <a:p>
            <a:pPr>
              <a:defRPr/>
            </a:pPr>
            <a:fld id="{EB14F608-5FD8-4074-B0E0-3FB554B2D1B0}" type="datetime1">
              <a:rPr lang="en-US" smtClean="0"/>
              <a:pPr>
                <a:defRPr/>
              </a:pPr>
              <a:t>11/26/2017</a:t>
            </a:fld>
            <a:endParaRPr lang="en-US"/>
          </a:p>
        </p:txBody>
      </p:sp>
      <p:sp>
        <p:nvSpPr>
          <p:cNvPr id="5" name="Slide Number Placeholder 4"/>
          <p:cNvSpPr>
            <a:spLocks noGrp="1"/>
          </p:cNvSpPr>
          <p:nvPr>
            <p:ph type="sldNum" sz="quarter" idx="12"/>
          </p:nvPr>
        </p:nvSpPr>
        <p:spPr/>
        <p:txBody>
          <a:bodyPr/>
          <a:lstStyle/>
          <a:p>
            <a:pPr>
              <a:defRPr/>
            </a:pPr>
            <a:fld id="{1F72B481-A8E9-4DAF-BEDA-F10E840064F6}"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Contoh: Variabel Agresifitas</a:t>
            </a:r>
            <a:endParaRPr lang="id-ID"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marL="0" indent="0">
              <a:buNone/>
            </a:pPr>
            <a:r>
              <a:rPr lang="id-ID" sz="2400" dirty="0" smtClean="0"/>
              <a:t>Variabel “agresivitas”, </a:t>
            </a:r>
            <a:r>
              <a:rPr lang="id-ID" sz="2400" dirty="0" smtClean="0"/>
              <a:t>dapat diteliti secara kualitatif maupun kuantitatif, dengan berbagai macam data yang berbeda. Perhatikan kalimat-kalimat di bawah ini:</a:t>
            </a:r>
          </a:p>
          <a:p>
            <a:pPr marL="273050" indent="-273050">
              <a:buNone/>
            </a:pPr>
            <a:r>
              <a:rPr lang="id-ID" sz="2000" dirty="0" smtClean="0"/>
              <a:t>1. Gambaran agresivitas mahasiswa </a:t>
            </a:r>
            <a:r>
              <a:rPr lang="id-ID" sz="2000" dirty="0" smtClean="0"/>
              <a:t>psikologi UEU (deskripsinya bgm?)</a:t>
            </a:r>
            <a:endParaRPr lang="id-ID" sz="2000" dirty="0" smtClean="0"/>
          </a:p>
          <a:p>
            <a:pPr marL="273050" indent="-273050">
              <a:buNone/>
            </a:pPr>
            <a:r>
              <a:rPr lang="id-ID" sz="2000" dirty="0" smtClean="0"/>
              <a:t>2. Proses terbentuknya agresivitas mahasiswa </a:t>
            </a:r>
            <a:r>
              <a:rPr lang="id-ID" sz="2000" dirty="0" smtClean="0"/>
              <a:t>UEU (bagaimana prosesnya?).</a:t>
            </a:r>
            <a:endParaRPr lang="id-ID" sz="2000" dirty="0" smtClean="0"/>
          </a:p>
          <a:p>
            <a:pPr marL="273050" indent="-273050">
              <a:buNone/>
            </a:pPr>
            <a:r>
              <a:rPr lang="id-ID" sz="2000" dirty="0" smtClean="0"/>
              <a:t>3. Dinamika agresivitas mahasiswa psikologi </a:t>
            </a:r>
            <a:r>
              <a:rPr lang="id-ID" sz="2000" dirty="0" smtClean="0"/>
              <a:t>UEU </a:t>
            </a:r>
            <a:r>
              <a:rPr lang="id-ID" sz="2000" dirty="0" smtClean="0"/>
              <a:t>(bagaimana </a:t>
            </a:r>
            <a:r>
              <a:rPr lang="id-ID" sz="2000" dirty="0" smtClean="0"/>
              <a:t>dinamika dari </a:t>
            </a:r>
            <a:r>
              <a:rPr lang="id-ID" sz="2000" dirty="0" smtClean="0"/>
              <a:t>tidak agresif menjadi agresif dan </a:t>
            </a:r>
            <a:r>
              <a:rPr lang="id-ID" sz="2000" dirty="0" smtClean="0"/>
              <a:t>mungkin menjadi </a:t>
            </a:r>
            <a:r>
              <a:rPr lang="id-ID" sz="2000" dirty="0" smtClean="0"/>
              <a:t>tidak agresif lagi, atau sebaliknya?).</a:t>
            </a:r>
          </a:p>
          <a:p>
            <a:pPr marL="273050" indent="-273050">
              <a:buNone/>
            </a:pPr>
            <a:r>
              <a:rPr lang="id-ID" sz="2000" dirty="0" smtClean="0"/>
              <a:t>4. </a:t>
            </a:r>
            <a:r>
              <a:rPr lang="id-ID" sz="2000" dirty="0" smtClean="0"/>
              <a:t>Tipe atau jenis </a:t>
            </a:r>
            <a:r>
              <a:rPr lang="id-ID" sz="2000" dirty="0" smtClean="0"/>
              <a:t>agresivitas mahasiswa </a:t>
            </a:r>
            <a:r>
              <a:rPr lang="id-ID" sz="2000" dirty="0" smtClean="0"/>
              <a:t>psikologi UEU (umumnya </a:t>
            </a:r>
            <a:r>
              <a:rPr lang="id-ID" sz="2000" dirty="0" smtClean="0"/>
              <a:t>jenis </a:t>
            </a:r>
            <a:r>
              <a:rPr lang="id-ID" sz="2000" dirty="0" smtClean="0"/>
              <a:t>atau tipe yg </a:t>
            </a:r>
            <a:r>
              <a:rPr lang="id-ID" sz="2000" dirty="0" smtClean="0"/>
              <a:t>mana? fisikkah, verbalkah, hostile-kah, dll).</a:t>
            </a:r>
          </a:p>
          <a:p>
            <a:pPr marL="273050" indent="-273050">
              <a:buNone/>
            </a:pPr>
            <a:r>
              <a:rPr lang="id-ID" sz="2000" dirty="0" smtClean="0"/>
              <a:t>5. Tingkat agresivitas mahasiswa </a:t>
            </a:r>
            <a:r>
              <a:rPr lang="id-ID" sz="2000" dirty="0" smtClean="0"/>
              <a:t>psikologi </a:t>
            </a:r>
            <a:r>
              <a:rPr lang="id-ID" sz="2000" smtClean="0"/>
              <a:t>UEU (kebanyakan berada </a:t>
            </a:r>
            <a:r>
              <a:rPr lang="id-ID" sz="2000" dirty="0" smtClean="0"/>
              <a:t>pada tingkat yang mana? rendah, sedang atau tinggi, dll?).</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Keputusan tentang bagaimana perilaku itu dicatat </a:t>
            </a:r>
            <a:r>
              <a:rPr lang="id-ID" sz="2400" dirty="0" smtClean="0"/>
              <a:t>bergantung </a:t>
            </a:r>
            <a:r>
              <a:rPr lang="id-ID" sz="2400" dirty="0" smtClean="0"/>
              <a:t>pada apakah peneliti sedang melakukan penelitian kualitatif atau kuantitatif. </a:t>
            </a:r>
            <a:endParaRPr lang="id-ID" sz="2400" dirty="0" smtClean="0"/>
          </a:p>
          <a:p>
            <a:r>
              <a:rPr lang="id-ID" sz="2400" dirty="0" smtClean="0"/>
              <a:t>Hasil-hasil </a:t>
            </a:r>
            <a:r>
              <a:rPr lang="id-ID" sz="2400" dirty="0" smtClean="0"/>
              <a:t>sebuah penelitian kualitatif disajikan lebih banyak dalam bentuk deskripsi verbal dan argumen logis. </a:t>
            </a:r>
            <a:endParaRPr lang="id-ID" sz="2400" dirty="0" smtClean="0"/>
          </a:p>
          <a:p>
            <a:r>
              <a:rPr lang="id-ID" sz="2400" dirty="0" smtClean="0"/>
              <a:t>Laporan </a:t>
            </a:r>
            <a:r>
              <a:rPr lang="id-ID" sz="2400" dirty="0" smtClean="0"/>
              <a:t>penelitian kuantitatif terutama menekankan pada deskripsi statistik dan analisis data untuk mendukung kesimpulan sebuah studi.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7AB531BD-692C-4B43-A5F8-F00489EF93E3}"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400" dirty="0" smtClean="0"/>
              <a:t>Alat </a:t>
            </a:r>
            <a:r>
              <a:rPr lang="id-ID" sz="2400" dirty="0" smtClean="0"/>
              <a:t>pengumpul data yang biasanya digunakan dalam penelitian psikologi, yakni interview, observasi, kuesioner, dan tes. </a:t>
            </a:r>
            <a:endParaRPr lang="id-ID" sz="2400" dirty="0" smtClean="0"/>
          </a:p>
          <a:p>
            <a:r>
              <a:rPr lang="id-ID" sz="2400" dirty="0" smtClean="0"/>
              <a:t>Interview, umumnya </a:t>
            </a:r>
            <a:r>
              <a:rPr lang="id-ID" sz="2400" dirty="0" smtClean="0"/>
              <a:t>digunakan untuk mengumpulkan data kualitatif, sedangkan kuesioner akan digunakan untuk mengumpulkan data kuantitatif. </a:t>
            </a:r>
            <a:endParaRPr lang="id-ID" sz="2400" dirty="0" smtClean="0"/>
          </a:p>
          <a:p>
            <a:r>
              <a:rPr lang="id-ID" sz="2400" dirty="0" smtClean="0"/>
              <a:t>Tes digunakan </a:t>
            </a:r>
            <a:r>
              <a:rPr lang="id-ID" sz="2400" dirty="0" smtClean="0"/>
              <a:t>untuk mengumpulkan data kuantitatif atau kualitatif, tergantung tesnya. </a:t>
            </a:r>
            <a:endParaRPr lang="id-ID" sz="2400" dirty="0" smtClean="0"/>
          </a:p>
          <a:p>
            <a:r>
              <a:rPr lang="id-ID" sz="2400" dirty="0" smtClean="0"/>
              <a:t>Lantas </a:t>
            </a:r>
            <a:r>
              <a:rPr lang="id-ID" sz="2400" dirty="0" smtClean="0"/>
              <a:t>bagaimana dengan observasi? Data dari metode observasi, dapat berupa data kualitatif maupun kuantitatif, tergantung bagaimana cara data itu dikumpulkan.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EAA5897-FA48-405D-B144-1E4F0F39606E}"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Cara Penilaian / Skoring</a:t>
            </a:r>
          </a:p>
        </p:txBody>
      </p:sp>
      <p:sp>
        <p:nvSpPr>
          <p:cNvPr id="4100" name="Content Placeholder 5"/>
          <p:cNvSpPr>
            <a:spLocks noGrp="1"/>
          </p:cNvSpPr>
          <p:nvPr>
            <p:ph idx="1"/>
          </p:nvPr>
        </p:nvSpPr>
        <p:spPr>
          <a:xfrm>
            <a:off x="457200" y="1524000"/>
            <a:ext cx="8229600" cy="4602163"/>
          </a:xfrm>
        </p:spPr>
        <p:txBody>
          <a:bodyPr/>
          <a:lstStyle/>
          <a:p>
            <a:r>
              <a:rPr lang="id-ID" sz="2400" dirty="0" smtClean="0"/>
              <a:t>Jika penelitiannya kualitatif, maka data yang diperoleh dari hasil interview maupun observasi kemudian diolah sesuai dengan tujuan penelitian. </a:t>
            </a:r>
            <a:endParaRPr lang="id-ID" sz="2400" dirty="0" smtClean="0"/>
          </a:p>
          <a:p>
            <a:pPr lvl="1"/>
            <a:r>
              <a:rPr lang="id-ID" sz="2000" dirty="0" smtClean="0"/>
              <a:t>Apakah </a:t>
            </a:r>
            <a:r>
              <a:rPr lang="id-ID" sz="2000" dirty="0" smtClean="0"/>
              <a:t>akan mendeskripsikan variabel (penelitian deskriptif)? </a:t>
            </a:r>
            <a:endParaRPr lang="id-ID" sz="2000" dirty="0" smtClean="0"/>
          </a:p>
          <a:p>
            <a:pPr lvl="1"/>
            <a:r>
              <a:rPr lang="id-ID" sz="2000" dirty="0" smtClean="0"/>
              <a:t>Apakah </a:t>
            </a:r>
            <a:r>
              <a:rPr lang="id-ID" sz="2000" dirty="0" smtClean="0"/>
              <a:t>akan menjelaskan proses, yang umumnya berupa tahapan-tahapan atau langkah-langkah yang tercakup dalam variabel, dan data yang ditemukan menjelaskan sampai dimana prosesnya? </a:t>
            </a:r>
            <a:endParaRPr lang="id-ID" sz="2000" dirty="0" smtClean="0"/>
          </a:p>
          <a:p>
            <a:pPr lvl="1"/>
            <a:r>
              <a:rPr lang="id-ID" sz="2000" dirty="0" smtClean="0"/>
              <a:t>Apakah </a:t>
            </a:r>
            <a:r>
              <a:rPr lang="id-ID" sz="2000" dirty="0" smtClean="0"/>
              <a:t>akan menjelaskan tentang dinamika variabel, yakni saling keterkaitan antara hal satu dengan hal lainnya dalam variabel tersebut, sehingga jelas gambaran utuh saling keterkaitannya?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1DA578A7-2CF9-4C69-B77A-9526C6104F34}"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r>
              <a:rPr lang="id-ID" sz="2400" dirty="0" smtClean="0"/>
              <a:t>Namun jika penelitiannya berjenis kuantitatif, maka data yang umumnya diperoleh dengan </a:t>
            </a:r>
            <a:r>
              <a:rPr lang="id-ID" sz="2400" dirty="0" smtClean="0"/>
              <a:t>kuesioner </a:t>
            </a:r>
            <a:r>
              <a:rPr lang="id-ID" sz="2400" dirty="0" smtClean="0"/>
              <a:t>maupun observasi akan dikuantifikasikan. </a:t>
            </a:r>
            <a:endParaRPr lang="id-ID" sz="2400" dirty="0" smtClean="0"/>
          </a:p>
          <a:p>
            <a:r>
              <a:rPr lang="id-ID" sz="2400" dirty="0" smtClean="0"/>
              <a:t>Ukuran-ukuran </a:t>
            </a:r>
            <a:r>
              <a:rPr lang="id-ID" sz="2400" dirty="0" smtClean="0"/>
              <a:t>kuantitatif perilaku berbeda bergantung pada skala pengukuran yang digunakan. Jadi, penting untuk mengenal dengan baik skala-skala pengukuran perilaku. </a:t>
            </a:r>
            <a:endParaRPr lang="id-ID" sz="2400" dirty="0" smtClean="0"/>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27CC18F0-9CC7-4C2B-89D5-D40EFC9F4A1B}"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Jenis-jenis Skala Nilai</a:t>
            </a:r>
          </a:p>
        </p:txBody>
      </p:sp>
      <p:sp>
        <p:nvSpPr>
          <p:cNvPr id="5124" name="Content Placeholder 5"/>
          <p:cNvSpPr>
            <a:spLocks noGrp="1"/>
          </p:cNvSpPr>
          <p:nvPr>
            <p:ph idx="1"/>
          </p:nvPr>
        </p:nvSpPr>
        <p:spPr>
          <a:xfrm>
            <a:off x="457200" y="1524000"/>
            <a:ext cx="8229600" cy="4602163"/>
          </a:xfrm>
        </p:spPr>
        <p:txBody>
          <a:bodyPr/>
          <a:lstStyle/>
          <a:p>
            <a:r>
              <a:rPr lang="id-ID" sz="2400" dirty="0" smtClean="0"/>
              <a:t>Skala pengukuran merepresentasikan berbagai tingkat perilaku yang nantinya mempengaruhi cara menganalisis data </a:t>
            </a:r>
            <a:r>
              <a:rPr lang="id-ID" sz="2400" dirty="0" smtClean="0"/>
              <a:t>perilaku, apakah </a:t>
            </a:r>
            <a:r>
              <a:rPr lang="id-ID" sz="2400" dirty="0" smtClean="0"/>
              <a:t>berupa data nominal, ordinal, interval, atau rasio. </a:t>
            </a:r>
            <a:endParaRPr lang="id-ID" sz="2400" dirty="0" smtClean="0"/>
          </a:p>
          <a:p>
            <a:r>
              <a:rPr lang="id-ID" sz="2400" dirty="0" smtClean="0"/>
              <a:t>Keempat </a:t>
            </a:r>
            <a:r>
              <a:rPr lang="id-ID" sz="2400" dirty="0" smtClean="0"/>
              <a:t>jenis data itu perlu diingat pada saat memilih prosedur statistik untuk menganalisis data kuantitatif (Ingat kembali mata kuliah statistik!). </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A7D62ACA-DBAE-4793-944E-DA03F2017BD9}"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86548339-71DD-414D-A30C-33485FF20594}"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graphicFrame>
        <p:nvGraphicFramePr>
          <p:cNvPr id="10" name="Content Placeholder 9"/>
          <p:cNvGraphicFramePr>
            <a:graphicFrameLocks noGrp="1"/>
          </p:cNvGraphicFramePr>
          <p:nvPr>
            <p:ph idx="1"/>
          </p:nvPr>
        </p:nvGraphicFramePr>
        <p:xfrm>
          <a:off x="457200" y="1600200"/>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id-ID" sz="1800" b="1" kern="1200" dirty="0" smtClean="0">
                          <a:solidFill>
                            <a:schemeClr val="lt1"/>
                          </a:solidFill>
                          <a:latin typeface="+mn-lt"/>
                          <a:ea typeface="+mn-ea"/>
                          <a:cs typeface="+mn-cs"/>
                        </a:rPr>
                        <a:t>Tipe Skala</a:t>
                      </a:r>
                      <a:endParaRPr lang="id-ID" dirty="0"/>
                    </a:p>
                  </a:txBody>
                  <a:tcPr/>
                </a:tc>
                <a:tc>
                  <a:txBody>
                    <a:bodyPr/>
                    <a:lstStyle/>
                    <a:p>
                      <a:r>
                        <a:rPr lang="id-ID" sz="1800" b="1" kern="1200" dirty="0" smtClean="0">
                          <a:solidFill>
                            <a:schemeClr val="lt1"/>
                          </a:solidFill>
                          <a:latin typeface="+mn-lt"/>
                          <a:ea typeface="+mn-ea"/>
                          <a:cs typeface="+mn-cs"/>
                        </a:rPr>
                        <a:t>Operasi (statistik)</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b="1" kern="1200" dirty="0" smtClean="0">
                          <a:solidFill>
                            <a:schemeClr val="lt1"/>
                          </a:solidFill>
                          <a:latin typeface="+mn-lt"/>
                          <a:ea typeface="+mn-ea"/>
                          <a:cs typeface="+mn-cs"/>
                        </a:rPr>
                        <a:t>Tujuan</a:t>
                      </a:r>
                      <a:endParaRPr lang="id-ID" dirty="0"/>
                    </a:p>
                  </a:txBody>
                  <a:tcPr/>
                </a:tc>
              </a:tr>
              <a:tr h="370840">
                <a:tc>
                  <a:txBody>
                    <a:bodyPr/>
                    <a:lstStyle/>
                    <a:p>
                      <a:r>
                        <a:rPr lang="id-ID" dirty="0" smtClean="0"/>
                        <a:t>Nominal</a:t>
                      </a:r>
                    </a:p>
                    <a:p>
                      <a:endParaRPr lang="id-ID" dirty="0" smtClean="0"/>
                    </a:p>
                    <a:p>
                      <a:endParaRPr lang="id-ID" dirty="0" smtClean="0"/>
                    </a:p>
                    <a:p>
                      <a:r>
                        <a:rPr lang="id-ID" dirty="0" smtClean="0"/>
                        <a:t>Ordinal</a:t>
                      </a:r>
                    </a:p>
                    <a:p>
                      <a:endParaRPr lang="id-ID" dirty="0" smtClean="0"/>
                    </a:p>
                    <a:p>
                      <a:endParaRPr lang="id-ID" dirty="0" smtClean="0"/>
                    </a:p>
                    <a:p>
                      <a:r>
                        <a:rPr lang="id-ID" dirty="0" smtClean="0"/>
                        <a:t>Interval</a:t>
                      </a:r>
                    </a:p>
                    <a:p>
                      <a:endParaRPr lang="id-ID" dirty="0" smtClean="0"/>
                    </a:p>
                    <a:p>
                      <a:endParaRPr lang="id-ID" dirty="0" smtClean="0"/>
                    </a:p>
                    <a:p>
                      <a:r>
                        <a:rPr lang="id-ID" dirty="0" smtClean="0"/>
                        <a:t>Rasio</a:t>
                      </a:r>
                      <a:endParaRPr lang="id-ID" dirty="0"/>
                    </a:p>
                  </a:txBody>
                  <a:tcPr/>
                </a:tc>
                <a:tc>
                  <a:txBody>
                    <a:bodyPr/>
                    <a:lstStyle/>
                    <a:p>
                      <a:r>
                        <a:rPr lang="id-ID" sz="1800" kern="1200" dirty="0" smtClean="0">
                          <a:solidFill>
                            <a:schemeClr val="dk1"/>
                          </a:solidFill>
                          <a:latin typeface="+mn-lt"/>
                          <a:ea typeface="+mn-ea"/>
                          <a:cs typeface="+mn-cs"/>
                        </a:rPr>
                        <a:t>Sama dengan/Tidak sama dengan.</a:t>
                      </a:r>
                    </a:p>
                    <a:p>
                      <a:endParaRPr lang="id-ID"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Lebih besar/lebih kecil daripada.</a:t>
                      </a:r>
                    </a:p>
                    <a:p>
                      <a:endParaRPr lang="id-ID"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Penambahan/perkalian/</a:t>
                      </a:r>
                    </a:p>
                    <a:p>
                      <a:r>
                        <a:rPr lang="id-ID" sz="1800" kern="1200" dirty="0" smtClean="0">
                          <a:solidFill>
                            <a:schemeClr val="dk1"/>
                          </a:solidFill>
                          <a:latin typeface="+mn-lt"/>
                          <a:ea typeface="+mn-ea"/>
                          <a:cs typeface="+mn-cs"/>
                        </a:rPr>
                        <a:t>pengurangan/pembagian.</a:t>
                      </a:r>
                    </a:p>
                    <a:p>
                      <a:endParaRPr lang="id-ID" sz="1800" kern="1200" dirty="0" smtClean="0">
                        <a:solidFill>
                          <a:schemeClr val="dk1"/>
                        </a:solidFill>
                        <a:latin typeface="+mn-lt"/>
                        <a:ea typeface="+mn-ea"/>
                        <a:cs typeface="+mn-cs"/>
                      </a:endParaRPr>
                    </a:p>
                    <a:p>
                      <a:r>
                        <a:rPr lang="id-ID" sz="1800" kern="1200" dirty="0" smtClean="0">
                          <a:solidFill>
                            <a:schemeClr val="dk1"/>
                          </a:solidFill>
                          <a:latin typeface="+mn-lt"/>
                          <a:ea typeface="+mn-ea"/>
                          <a:cs typeface="+mn-cs"/>
                        </a:rPr>
                        <a:t>Penambahan/perkalian/</a:t>
                      </a:r>
                    </a:p>
                    <a:p>
                      <a:r>
                        <a:rPr lang="id-ID" sz="1800" kern="1200" dirty="0" smtClean="0">
                          <a:solidFill>
                            <a:schemeClr val="dk1"/>
                          </a:solidFill>
                          <a:latin typeface="+mn-lt"/>
                          <a:ea typeface="+mn-ea"/>
                          <a:cs typeface="+mn-cs"/>
                        </a:rPr>
                        <a:t>pengurangan/pembagian/</a:t>
                      </a:r>
                    </a:p>
                    <a:p>
                      <a:r>
                        <a:rPr lang="id-ID" sz="1800" kern="1200" dirty="0" smtClean="0">
                          <a:solidFill>
                            <a:schemeClr val="dk1"/>
                          </a:solidFill>
                          <a:latin typeface="+mn-lt"/>
                          <a:ea typeface="+mn-ea"/>
                          <a:cs typeface="+mn-cs"/>
                        </a:rPr>
                        <a:t>formasi rasio nilai.</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smtClean="0">
                          <a:solidFill>
                            <a:schemeClr val="dk1"/>
                          </a:solidFill>
                          <a:latin typeface="+mn-lt"/>
                          <a:ea typeface="+mn-ea"/>
                          <a:cs typeface="+mn-cs"/>
                        </a:rPr>
                        <a:t>Menyortir stimulus menjadi kategori</a:t>
                      </a:r>
                      <a:r>
                        <a:rPr lang="id-ID" sz="1800" kern="1200" baseline="0" dirty="0" smtClean="0">
                          <a:solidFill>
                            <a:schemeClr val="dk1"/>
                          </a:solidFill>
                          <a:latin typeface="+mn-lt"/>
                          <a:ea typeface="+mn-ea"/>
                          <a:cs typeface="+mn-cs"/>
                        </a:rPr>
                        <a:t> </a:t>
                      </a:r>
                      <a:r>
                        <a:rPr lang="id-ID" sz="1800" kern="1200" dirty="0" smtClean="0">
                          <a:solidFill>
                            <a:schemeClr val="dk1"/>
                          </a:solidFill>
                          <a:latin typeface="+mn-lt"/>
                          <a:ea typeface="+mn-ea"/>
                          <a:cs typeface="+mn-cs"/>
                        </a:rPr>
                        <a:t>diskrit (dua kategori).</a:t>
                      </a:r>
                    </a:p>
                    <a:p>
                      <a:r>
                        <a:rPr lang="id-ID" sz="1800" kern="1200" dirty="0" smtClean="0">
                          <a:solidFill>
                            <a:schemeClr val="dk1"/>
                          </a:solidFill>
                          <a:latin typeface="+mn-lt"/>
                          <a:ea typeface="+mn-ea"/>
                          <a:cs typeface="+mn-cs"/>
                        </a:rPr>
                        <a:t>Menetapkan peringkat stimuli pd sebuah dimensi tunggal.</a:t>
                      </a:r>
                    </a:p>
                    <a:p>
                      <a:r>
                        <a:rPr lang="id-ID" sz="1800" kern="1200" dirty="0" smtClean="0">
                          <a:solidFill>
                            <a:schemeClr val="dk1"/>
                          </a:solidFill>
                          <a:latin typeface="+mn-lt"/>
                          <a:ea typeface="+mn-ea"/>
                          <a:cs typeface="+mn-cs"/>
                        </a:rPr>
                        <a:t>Menetapkan jarak antar stimuli pada sebuah dimensi tertentu.</a:t>
                      </a:r>
                    </a:p>
                    <a:p>
                      <a:r>
                        <a:rPr lang="id-ID" sz="1800" kern="1200" dirty="0" smtClean="0">
                          <a:solidFill>
                            <a:schemeClr val="dk1"/>
                          </a:solidFill>
                          <a:latin typeface="+mn-lt"/>
                          <a:ea typeface="+mn-ea"/>
                          <a:cs typeface="+mn-cs"/>
                        </a:rPr>
                        <a:t>Menetapkan jarak antar stimuli pada sebuah dimensi tertentu dan menyatakan rasio dari nilai-nilai skala.</a:t>
                      </a:r>
                      <a:endParaRPr lang="id-ID"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Variabel terkait data kuantitatif</a:t>
            </a:r>
            <a:endParaRPr lang="id-ID"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lvl="0"/>
            <a:r>
              <a:rPr lang="id-ID" sz="2400" dirty="0" smtClean="0"/>
              <a:t>Terkait </a:t>
            </a:r>
            <a:r>
              <a:rPr lang="id-ID" sz="2400" dirty="0" smtClean="0"/>
              <a:t>data nominal. Umumnya variabel berupa tipe, pola, atau jenis tertentu. </a:t>
            </a:r>
            <a:endParaRPr lang="id-ID" sz="2400" dirty="0" smtClean="0"/>
          </a:p>
          <a:p>
            <a:pPr lvl="1"/>
            <a:r>
              <a:rPr lang="id-ID" sz="2000" dirty="0" smtClean="0"/>
              <a:t>Misal </a:t>
            </a:r>
            <a:r>
              <a:rPr lang="id-ID" sz="2000" dirty="0" smtClean="0"/>
              <a:t>tipe kepribadian, pola asuh, jenis hobby, jenis minat, dll. </a:t>
            </a:r>
            <a:endParaRPr lang="id-ID" sz="2000" dirty="0" smtClean="0"/>
          </a:p>
          <a:p>
            <a:pPr lvl="1"/>
            <a:r>
              <a:rPr lang="id-ID" sz="2000" dirty="0" smtClean="0"/>
              <a:t>Kata </a:t>
            </a:r>
            <a:r>
              <a:rPr lang="id-ID" sz="2000" dirty="0" smtClean="0"/>
              <a:t>kuncinya adalah “jenis-jenis.... atau tipe-tipe ......”. </a:t>
            </a:r>
            <a:endParaRPr lang="id-ID" sz="2000" dirty="0" smtClean="0"/>
          </a:p>
          <a:p>
            <a:pPr lvl="1"/>
            <a:r>
              <a:rPr lang="id-ID" sz="2000" dirty="0" smtClean="0"/>
              <a:t>Kemungkinan </a:t>
            </a:r>
            <a:r>
              <a:rPr lang="id-ID" sz="2000" dirty="0" smtClean="0"/>
              <a:t>besar datanya adalah nominal, karena jenis atau tipe hanya sekedar membedakan bentuk, tidak ada peringkat mana yang lebih baik dan yang lebih buruk. Kuantifikasi (angka) yang diperoleh dalam data nantinya hanya sebagai tanda jenis tertentu saja. </a:t>
            </a: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Variabel terkait data kuantitatif</a:t>
            </a:r>
            <a:endParaRPr lang="id-ID" sz="3200"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lvl="0"/>
            <a:r>
              <a:rPr lang="id-ID" sz="2400" dirty="0" smtClean="0"/>
              <a:t>Terkait </a:t>
            </a:r>
            <a:r>
              <a:rPr lang="id-ID" sz="2400" dirty="0" smtClean="0"/>
              <a:t>data ordinal. Umumnya variabel akan dilihat tingkatannya. </a:t>
            </a:r>
            <a:endParaRPr lang="id-ID" sz="2400" dirty="0" smtClean="0"/>
          </a:p>
          <a:p>
            <a:pPr lvl="1"/>
            <a:r>
              <a:rPr lang="id-ID" sz="2000" dirty="0" smtClean="0"/>
              <a:t>Misalnya </a:t>
            </a:r>
            <a:r>
              <a:rPr lang="id-ID" sz="2000" dirty="0" smtClean="0"/>
              <a:t>tingkat kecemasan, tingkat agresivitas, dll. </a:t>
            </a:r>
            <a:endParaRPr lang="id-ID" sz="2000" dirty="0" smtClean="0"/>
          </a:p>
          <a:p>
            <a:pPr lvl="1"/>
            <a:r>
              <a:rPr lang="id-ID" sz="2000" dirty="0" smtClean="0"/>
              <a:t>Kata kunci </a:t>
            </a:r>
            <a:r>
              <a:rPr lang="id-ID" sz="2000" dirty="0" smtClean="0"/>
              <a:t>untuk definisi </a:t>
            </a:r>
            <a:r>
              <a:rPr lang="id-ID" sz="2000" dirty="0" smtClean="0"/>
              <a:t>operasional: “</a:t>
            </a:r>
            <a:r>
              <a:rPr lang="id-ID" sz="2000" dirty="0" smtClean="0"/>
              <a:t>skor yang menggambarkan tingkat </a:t>
            </a:r>
            <a:r>
              <a:rPr lang="id-ID" sz="2000" dirty="0" smtClean="0"/>
              <a:t>(variabel), </a:t>
            </a:r>
            <a:r>
              <a:rPr lang="id-ID" sz="2000" dirty="0" smtClean="0"/>
              <a:t>semakin tinggi skor menggambarkan </a:t>
            </a:r>
            <a:r>
              <a:rPr lang="id-ID" sz="2000" dirty="0" smtClean="0"/>
              <a:t>(apa), </a:t>
            </a:r>
            <a:r>
              <a:rPr lang="id-ID" sz="2000" dirty="0" smtClean="0"/>
              <a:t>semakin rendah skor menggambarkan </a:t>
            </a:r>
            <a:r>
              <a:rPr lang="id-ID" sz="2000" dirty="0" smtClean="0"/>
              <a:t>(apa)”. </a:t>
            </a:r>
            <a:endParaRPr lang="id-ID" sz="2000" dirty="0" smtClean="0"/>
          </a:p>
          <a:p>
            <a:pPr lvl="0"/>
            <a:r>
              <a:rPr lang="id-ID" sz="2400" dirty="0" smtClean="0"/>
              <a:t>Terkait data interval. Hampir sama dengan data ordinal, dalam hal ini akan melihat tingkatannya. Namun demikian, jarak antara skor yang satu dengan skor yang </a:t>
            </a:r>
            <a:r>
              <a:rPr lang="id-ID" sz="2400" dirty="0" smtClean="0"/>
              <a:t>lain adalah tetap atau teratur, jadi ada intervalnya.</a:t>
            </a:r>
          </a:p>
          <a:p>
            <a:pPr lvl="0"/>
            <a:r>
              <a:rPr lang="id-ID" sz="2400" dirty="0" smtClean="0"/>
              <a:t>Sedangkan untuk data rasio, dalam penelitian psikologi jarang ada. Biasanya ada dalam penelitian ekonomi (keuangan).</a:t>
            </a:r>
          </a:p>
          <a:p>
            <a:endParaRPr lang="id-ID" sz="22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9E9AF58-58CA-4A9E-ABF0-3DBDB29EE6D1}" type="datetime1">
              <a:rPr lang="en-US" smtClean="0"/>
              <a:pPr>
                <a:defRPr/>
              </a:pPr>
              <a:t>11/26/2017</a:t>
            </a:fld>
            <a:endParaRPr lang="en-US"/>
          </a:p>
        </p:txBody>
      </p:sp>
      <p:sp>
        <p:nvSpPr>
          <p:cNvPr id="6" name="Slide Number Placeholder 5"/>
          <p:cNvSpPr>
            <a:spLocks noGrp="1"/>
          </p:cNvSpPr>
          <p:nvPr>
            <p:ph type="sldNum" sz="quarter" idx="12"/>
          </p:nvPr>
        </p:nvSpPr>
        <p:spPr/>
        <p:txBody>
          <a:bodyPr/>
          <a:lstStyle/>
          <a:p>
            <a:pPr>
              <a:defRPr/>
            </a:pPr>
            <a:fld id="{4F977640-66DD-42A4-8A01-F31C5BE85865}"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wien/psi-obs/2016</a:t>
            </a:r>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733</Words>
  <Application>Microsoft Office PowerPoint</Application>
  <PresentationFormat>On-screen Show (4:3)</PresentationFormat>
  <Paragraphs>102</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Cara Penilaian / Skoring</vt:lpstr>
      <vt:lpstr>Slide 5</vt:lpstr>
      <vt:lpstr>Jenis-jenis Skala Nilai</vt:lpstr>
      <vt:lpstr>Slide 7</vt:lpstr>
      <vt:lpstr>Variabel terkait data kuantitatif</vt:lpstr>
      <vt:lpstr>Variabel terkait data kuantitatif</vt:lpstr>
      <vt:lpstr>Contoh: Variabel Agresifitas</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218</cp:revision>
  <dcterms:created xsi:type="dcterms:W3CDTF">2010-08-24T06:47:44Z</dcterms:created>
  <dcterms:modified xsi:type="dcterms:W3CDTF">2017-11-26T14:50:10Z</dcterms:modified>
</cp:coreProperties>
</file>