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16" r:id="rId2"/>
    <p:sldId id="335" r:id="rId3"/>
    <p:sldId id="365" r:id="rId4"/>
    <p:sldId id="380" r:id="rId5"/>
    <p:sldId id="379" r:id="rId6"/>
    <p:sldId id="366" r:id="rId7"/>
    <p:sldId id="367" r:id="rId8"/>
    <p:sldId id="368" r:id="rId9"/>
    <p:sldId id="370" r:id="rId10"/>
    <p:sldId id="369"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92" autoAdjust="0"/>
    <p:restoredTop sz="93190" autoAdjust="0"/>
  </p:normalViewPr>
  <p:slideViewPr>
    <p:cSldViewPr>
      <p:cViewPr>
        <p:scale>
          <a:sx n="87" d="100"/>
          <a:sy n="87" d="100"/>
        </p:scale>
        <p:origin x="-816" y="4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BAD9994-8B66-42A9-843D-4EDD41EEFC37}" type="datetimeFigureOut">
              <a:rPr lang="id-ID"/>
              <a:pPr>
                <a:defRPr/>
              </a:pPr>
              <a:t>06/12/2017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3D63DFF-B590-44B9-9E8F-00F9905D4A27}"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CA52EA2-B26A-4DCA-B03B-0A57599F80EE}" type="slidenum">
              <a:rPr lang="id-ID" smtClean="0"/>
              <a:pPr>
                <a:defRPr/>
              </a:pPr>
              <a:t>2</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F87481A-8BA2-4682-8026-FACF8A2CBB28}" type="slidenum">
              <a:rPr lang="id-ID" smtClean="0"/>
              <a:pPr>
                <a:defRPr/>
              </a:pPr>
              <a:t>3</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CA52EA2-B26A-4DCA-B03B-0A57599F80EE}" type="slidenum">
              <a:rPr lang="id-ID" smtClean="0"/>
              <a:pPr>
                <a:defRPr/>
              </a:pPr>
              <a:t>4</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CA52EA2-B26A-4DCA-B03B-0A57599F80EE}" type="slidenum">
              <a:rPr lang="id-ID" smtClean="0"/>
              <a:pPr>
                <a:defRPr/>
              </a:pPr>
              <a:t>5</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7B7DE62-EDA4-47CC-84F7-F27639E2FC06}" type="slidenum">
              <a:rPr lang="id-ID" smtClean="0"/>
              <a:pPr>
                <a:defRPr/>
              </a:pPr>
              <a:t>6</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8A467ED-646B-4F87-8EDF-39E130249183}" type="slidenum">
              <a:rPr lang="id-ID" smtClean="0"/>
              <a:pPr>
                <a:defRPr/>
              </a:pPr>
              <a:t>7</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3664C3F-DB19-4B2F-AEE5-75CC8B5EBDA8}" type="slidenum">
              <a:rPr lang="id-ID" smtClean="0"/>
              <a:pPr>
                <a:defRPr/>
              </a:pPr>
              <a:t>8</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2EA8F09-C3FF-439F-ABBA-DFEA7E10416E}" type="slidenum">
              <a:rPr lang="id-ID" smtClean="0"/>
              <a:pPr>
                <a:defRPr/>
              </a:pPr>
              <a:t>9</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990B743-B831-45A9-BF78-62D196B636F3}" type="slidenum">
              <a:rPr lang="id-ID" smtClean="0"/>
              <a:pPr>
                <a:defRPr/>
              </a:pPr>
              <a:t>10</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569B16B-71D9-423D-9A8D-2B92FD742B1A}" type="datetime1">
              <a:rPr lang="en-US" smtClean="0"/>
              <a:pPr>
                <a:defRPr/>
              </a:pPr>
              <a:t>12/6/2017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6" name="Slide Number Placeholder 5"/>
          <p:cNvSpPr>
            <a:spLocks noGrp="1"/>
          </p:cNvSpPr>
          <p:nvPr>
            <p:ph type="sldNum" sz="quarter" idx="12"/>
          </p:nvPr>
        </p:nvSpPr>
        <p:spPr/>
        <p:txBody>
          <a:bodyPr/>
          <a:lstStyle>
            <a:lvl1pPr>
              <a:defRPr/>
            </a:lvl1pPr>
          </a:lstStyle>
          <a:p>
            <a:pPr>
              <a:defRPr/>
            </a:pPr>
            <a:fld id="{1F72B481-A8E9-4DAF-BEDA-F10E840064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E84E8A1-3224-4EC9-AC1F-C788A6387F59}" type="datetime1">
              <a:rPr lang="en-US" smtClean="0"/>
              <a:pPr>
                <a:defRPr/>
              </a:pPr>
              <a:t>12/6/2017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6" name="Slide Number Placeholder 5"/>
          <p:cNvSpPr>
            <a:spLocks noGrp="1"/>
          </p:cNvSpPr>
          <p:nvPr>
            <p:ph type="sldNum" sz="quarter" idx="12"/>
          </p:nvPr>
        </p:nvSpPr>
        <p:spPr/>
        <p:txBody>
          <a:bodyPr/>
          <a:lstStyle>
            <a:lvl1pPr>
              <a:defRPr/>
            </a:lvl1pPr>
          </a:lstStyle>
          <a:p>
            <a:pPr>
              <a:defRPr/>
            </a:pPr>
            <a:fld id="{C2D6902F-9E75-418D-90DB-543D546187B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C5E469A-36AE-413B-B46E-C6186D912E3C}" type="datetime1">
              <a:rPr lang="en-US" smtClean="0"/>
              <a:pPr>
                <a:defRPr/>
              </a:pPr>
              <a:t>12/6/2017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6" name="Slide Number Placeholder 5"/>
          <p:cNvSpPr>
            <a:spLocks noGrp="1"/>
          </p:cNvSpPr>
          <p:nvPr>
            <p:ph type="sldNum" sz="quarter" idx="12"/>
          </p:nvPr>
        </p:nvSpPr>
        <p:spPr/>
        <p:txBody>
          <a:bodyPr/>
          <a:lstStyle>
            <a:lvl1pPr>
              <a:defRPr/>
            </a:lvl1pPr>
          </a:lstStyle>
          <a:p>
            <a:pPr>
              <a:defRPr/>
            </a:pPr>
            <a:fld id="{3016A1D6-F776-47F5-A482-2E4731E6489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68994CC-8048-4795-A57C-A08FF2968D34}" type="datetime1">
              <a:rPr lang="en-US" smtClean="0"/>
              <a:pPr>
                <a:defRPr/>
              </a:pPr>
              <a:t>12/6/2017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6" name="Slide Number Placeholder 5"/>
          <p:cNvSpPr>
            <a:spLocks noGrp="1"/>
          </p:cNvSpPr>
          <p:nvPr>
            <p:ph type="sldNum" sz="quarter" idx="12"/>
          </p:nvPr>
        </p:nvSpPr>
        <p:spPr/>
        <p:txBody>
          <a:bodyPr/>
          <a:lstStyle>
            <a:lvl1pPr>
              <a:defRPr/>
            </a:lvl1pPr>
          </a:lstStyle>
          <a:p>
            <a:pPr>
              <a:defRPr/>
            </a:pPr>
            <a:fld id="{4F977640-66DD-42A4-8A01-F31C5BE8586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2E55B-E574-4ECE-A169-71B995978AD5}" type="datetime1">
              <a:rPr lang="en-US" smtClean="0"/>
              <a:pPr>
                <a:defRPr/>
              </a:pPr>
              <a:t>12/6/2017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6" name="Slide Number Placeholder 5"/>
          <p:cNvSpPr>
            <a:spLocks noGrp="1"/>
          </p:cNvSpPr>
          <p:nvPr>
            <p:ph type="sldNum" sz="quarter" idx="12"/>
          </p:nvPr>
        </p:nvSpPr>
        <p:spPr/>
        <p:txBody>
          <a:bodyPr/>
          <a:lstStyle>
            <a:lvl1pPr>
              <a:defRPr/>
            </a:lvl1pPr>
          </a:lstStyle>
          <a:p>
            <a:pPr>
              <a:defRPr/>
            </a:pPr>
            <a:fld id="{D61FA8C5-378E-4F19-832C-C7736A2FC6E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A29E69D-0EDB-474A-92E8-28319B2B814A}" type="datetime1">
              <a:rPr lang="en-US" smtClean="0"/>
              <a:pPr>
                <a:defRPr/>
              </a:pPr>
              <a:t>12/6/2017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7" name="Slide Number Placeholder 5"/>
          <p:cNvSpPr>
            <a:spLocks noGrp="1"/>
          </p:cNvSpPr>
          <p:nvPr>
            <p:ph type="sldNum" sz="quarter" idx="12"/>
          </p:nvPr>
        </p:nvSpPr>
        <p:spPr/>
        <p:txBody>
          <a:bodyPr/>
          <a:lstStyle>
            <a:lvl1pPr>
              <a:defRPr/>
            </a:lvl1pPr>
          </a:lstStyle>
          <a:p>
            <a:pPr>
              <a:defRPr/>
            </a:pPr>
            <a:fld id="{4F3AD7CF-5B4E-4B94-BBA4-37D5E4CE29C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B92B091-1FC1-4753-BE3D-676885553C13}" type="datetime1">
              <a:rPr lang="en-US" smtClean="0"/>
              <a:pPr>
                <a:defRPr/>
              </a:pPr>
              <a:t>12/6/2017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9" name="Slide Number Placeholder 5"/>
          <p:cNvSpPr>
            <a:spLocks noGrp="1"/>
          </p:cNvSpPr>
          <p:nvPr>
            <p:ph type="sldNum" sz="quarter" idx="12"/>
          </p:nvPr>
        </p:nvSpPr>
        <p:spPr/>
        <p:txBody>
          <a:bodyPr/>
          <a:lstStyle>
            <a:lvl1pPr>
              <a:defRPr/>
            </a:lvl1pPr>
          </a:lstStyle>
          <a:p>
            <a:pPr>
              <a:defRPr/>
            </a:pPr>
            <a:fld id="{F4A5EE42-2A33-44D2-AB36-04E0F72C56A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470DE55-9F03-4C4E-998B-BC4BA29761E2}" type="datetime1">
              <a:rPr lang="en-US" smtClean="0"/>
              <a:pPr>
                <a:defRPr/>
              </a:pPr>
              <a:t>12/6/2017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5" name="Slide Number Placeholder 5"/>
          <p:cNvSpPr>
            <a:spLocks noGrp="1"/>
          </p:cNvSpPr>
          <p:nvPr>
            <p:ph type="sldNum" sz="quarter" idx="12"/>
          </p:nvPr>
        </p:nvSpPr>
        <p:spPr/>
        <p:txBody>
          <a:bodyPr/>
          <a:lstStyle>
            <a:lvl1pPr>
              <a:defRPr/>
            </a:lvl1pPr>
          </a:lstStyle>
          <a:p>
            <a:pPr>
              <a:defRPr/>
            </a:pPr>
            <a:fld id="{96E5B86C-FA6E-4157-9BBA-F4FFE33FD9F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D1D88D6-EFE0-4477-AF07-4B5B08DCDF93}" type="datetime1">
              <a:rPr lang="en-US" smtClean="0"/>
              <a:pPr>
                <a:defRPr/>
              </a:pPr>
              <a:t>12/6/2017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4" name="Slide Number Placeholder 5"/>
          <p:cNvSpPr>
            <a:spLocks noGrp="1"/>
          </p:cNvSpPr>
          <p:nvPr>
            <p:ph type="sldNum" sz="quarter" idx="12"/>
          </p:nvPr>
        </p:nvSpPr>
        <p:spPr/>
        <p:txBody>
          <a:bodyPr/>
          <a:lstStyle>
            <a:lvl1pPr>
              <a:defRPr/>
            </a:lvl1pPr>
          </a:lstStyle>
          <a:p>
            <a:pPr>
              <a:defRPr/>
            </a:pPr>
            <a:fld id="{128EDACA-6DBA-4838-8D60-FD435A871E8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AAE5918-52E3-4E00-89A3-DC3A3D453CA2}" type="datetime1">
              <a:rPr lang="en-US" smtClean="0"/>
              <a:pPr>
                <a:defRPr/>
              </a:pPr>
              <a:t>12/6/2017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7" name="Slide Number Placeholder 5"/>
          <p:cNvSpPr>
            <a:spLocks noGrp="1"/>
          </p:cNvSpPr>
          <p:nvPr>
            <p:ph type="sldNum" sz="quarter" idx="12"/>
          </p:nvPr>
        </p:nvSpPr>
        <p:spPr/>
        <p:txBody>
          <a:bodyPr/>
          <a:lstStyle>
            <a:lvl1pPr>
              <a:defRPr/>
            </a:lvl1pPr>
          </a:lstStyle>
          <a:p>
            <a:pPr>
              <a:defRPr/>
            </a:pPr>
            <a:fld id="{AF51C48A-639A-4654-9CBB-79980C6765E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789D3D0-C564-49FC-8FC3-30D56BA619B4}" type="datetime1">
              <a:rPr lang="en-US" smtClean="0"/>
              <a:pPr>
                <a:defRPr/>
              </a:pPr>
              <a:t>12/6/2017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7" name="Slide Number Placeholder 5"/>
          <p:cNvSpPr>
            <a:spLocks noGrp="1"/>
          </p:cNvSpPr>
          <p:nvPr>
            <p:ph type="sldNum" sz="quarter" idx="12"/>
          </p:nvPr>
        </p:nvSpPr>
        <p:spPr/>
        <p:txBody>
          <a:bodyPr/>
          <a:lstStyle>
            <a:lvl1pPr>
              <a:defRPr/>
            </a:lvl1pPr>
          </a:lstStyle>
          <a:p>
            <a:pPr>
              <a:defRPr/>
            </a:pPr>
            <a:fld id="{0A996401-F507-4367-BA2F-AD58952E062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F9FB49A-CB24-447C-B34C-C8C00A8DCCA8}" type="datetime1">
              <a:rPr lang="en-US" smtClean="0"/>
              <a:pPr>
                <a:defRPr/>
              </a:pPr>
              <a:t>12/6/2017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US" smtClean="0"/>
              <a:t>wien/psi-obs/2016</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4E04CCB9-7BB7-4521-9C44-9C86662B55E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cstate="print"/>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200400" y="4116388"/>
            <a:ext cx="5638800" cy="461665"/>
          </a:xfrm>
          <a:prstGeom prst="rect">
            <a:avLst/>
          </a:prstGeom>
          <a:noFill/>
          <a:ln w="9525">
            <a:noFill/>
            <a:miter lim="800000"/>
            <a:headEnd/>
            <a:tailEnd/>
          </a:ln>
        </p:spPr>
        <p:txBody>
          <a:bodyPr>
            <a:spAutoFit/>
          </a:bodyPr>
          <a:lstStyle/>
          <a:p>
            <a:pPr algn="ctr"/>
            <a:r>
              <a:rPr lang="id-ID" sz="2400" b="1" dirty="0" smtClean="0">
                <a:solidFill>
                  <a:schemeClr val="bg1"/>
                </a:solidFill>
              </a:rPr>
              <a:t>DASAR INTERPRETASI OBSERVASI</a:t>
            </a:r>
            <a:endParaRPr lang="en-US" sz="2400" b="1" dirty="0">
              <a:solidFill>
                <a:schemeClr val="bg1"/>
              </a:solidFill>
            </a:endParaRPr>
          </a:p>
        </p:txBody>
      </p:sp>
      <p:sp>
        <p:nvSpPr>
          <p:cNvPr id="4" name="Date Placeholder 3"/>
          <p:cNvSpPr>
            <a:spLocks noGrp="1"/>
          </p:cNvSpPr>
          <p:nvPr>
            <p:ph type="dt" sz="half" idx="10"/>
          </p:nvPr>
        </p:nvSpPr>
        <p:spPr/>
        <p:txBody>
          <a:bodyPr/>
          <a:lstStyle/>
          <a:p>
            <a:pPr>
              <a:defRPr/>
            </a:pPr>
            <a:fld id="{EB14F608-5FD8-4074-B0E0-3FB554B2D1B0}" type="datetime1">
              <a:rPr lang="en-US" smtClean="0"/>
              <a:pPr>
                <a:defRPr/>
              </a:pPr>
              <a:t>12/6/2017</a:t>
            </a:fld>
            <a:endParaRPr lang="en-US"/>
          </a:p>
        </p:txBody>
      </p:sp>
      <p:sp>
        <p:nvSpPr>
          <p:cNvPr id="5" name="Slide Number Placeholder 4"/>
          <p:cNvSpPr>
            <a:spLocks noGrp="1"/>
          </p:cNvSpPr>
          <p:nvPr>
            <p:ph type="sldNum" sz="quarter" idx="12"/>
          </p:nvPr>
        </p:nvSpPr>
        <p:spPr/>
        <p:txBody>
          <a:bodyPr/>
          <a:lstStyle/>
          <a:p>
            <a:pPr>
              <a:defRPr/>
            </a:pPr>
            <a:fld id="{1F72B481-A8E9-4DAF-BEDA-F10E840064F6}" type="slidenum">
              <a:rPr lang="en-US" smtClean="0"/>
              <a:pPr>
                <a:defRPr/>
              </a:pPr>
              <a:t>1</a:t>
            </a:fld>
            <a:endParaRPr lang="en-US"/>
          </a:p>
        </p:txBody>
      </p:sp>
      <p:sp>
        <p:nvSpPr>
          <p:cNvPr id="6" name="Footer Placeholder 5"/>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8195"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Latihan</a:t>
            </a:r>
          </a:p>
        </p:txBody>
      </p:sp>
      <p:sp>
        <p:nvSpPr>
          <p:cNvPr id="8196" name="Content Placeholder 5"/>
          <p:cNvSpPr>
            <a:spLocks noGrp="1"/>
          </p:cNvSpPr>
          <p:nvPr>
            <p:ph idx="1"/>
          </p:nvPr>
        </p:nvSpPr>
        <p:spPr>
          <a:xfrm>
            <a:off x="457200" y="1524000"/>
            <a:ext cx="8229600" cy="4602163"/>
          </a:xfrm>
        </p:spPr>
        <p:txBody>
          <a:bodyPr/>
          <a:lstStyle/>
          <a:p>
            <a:r>
              <a:rPr lang="id-ID" sz="2200" dirty="0" smtClean="0">
                <a:latin typeface="Arial" charset="0"/>
                <a:cs typeface="Arial" charset="0"/>
              </a:rPr>
              <a:t>Menyaksikan video (real life) dan lakukan observasi serta interpretasinya.</a:t>
            </a:r>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6C00932B-CAA4-4B6E-9BCF-F614C28F9A0F}" type="datetime1">
              <a:rPr lang="en-US" smtClean="0"/>
              <a:pPr>
                <a:defRPr/>
              </a:pPr>
              <a:t>12/6/2017</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10</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Dasar etika interpretasi</a:t>
            </a:r>
            <a:endParaRPr lang="id-ID" sz="3200" dirty="0" smtClean="0">
              <a:latin typeface="Arial" charset="0"/>
              <a:cs typeface="Arial" charset="0"/>
            </a:endParaRPr>
          </a:p>
        </p:txBody>
      </p:sp>
      <p:sp>
        <p:nvSpPr>
          <p:cNvPr id="3076" name="Content Placeholder 5"/>
          <p:cNvSpPr>
            <a:spLocks noGrp="1"/>
          </p:cNvSpPr>
          <p:nvPr>
            <p:ph idx="1"/>
          </p:nvPr>
        </p:nvSpPr>
        <p:spPr>
          <a:xfrm>
            <a:off x="457200" y="1524000"/>
            <a:ext cx="8229600" cy="4602163"/>
          </a:xfrm>
        </p:spPr>
        <p:txBody>
          <a:bodyPr/>
          <a:lstStyle/>
          <a:p>
            <a:r>
              <a:rPr lang="id-ID" sz="2400" dirty="0" smtClean="0"/>
              <a:t>Pada pasal 65 kode etik psikologi Indonesia, dinyatakan bahwa psikolog dalam menginterpretasi hasil asesmen psikologi harus mempertimbangkan berbagai faktor dari instrumen yang digunakan, karakteristik peserta asesmen seperti keadaan situasional yang bersangkutan, bahasa dan perbedaan budaya yang mungkin kesemua ini dapat mempengaruhi ketepatan interpretasi sehingga dapat mempengaruhi keputusan. </a:t>
            </a:r>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7AB531BD-692C-4B43-A5F8-F00489EF93E3}" type="datetime1">
              <a:rPr lang="en-US" smtClean="0"/>
              <a:pPr>
                <a:defRPr/>
              </a:pPr>
              <a:t>12/6/2017</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2</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4099"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Perbedaan Observasi dan Interpretasi</a:t>
            </a:r>
          </a:p>
        </p:txBody>
      </p:sp>
      <p:sp>
        <p:nvSpPr>
          <p:cNvPr id="4100" name="Content Placeholder 5"/>
          <p:cNvSpPr>
            <a:spLocks noGrp="1"/>
          </p:cNvSpPr>
          <p:nvPr>
            <p:ph idx="1"/>
          </p:nvPr>
        </p:nvSpPr>
        <p:spPr>
          <a:xfrm>
            <a:off x="457200" y="1524000"/>
            <a:ext cx="8229600" cy="4602163"/>
          </a:xfrm>
        </p:spPr>
        <p:txBody>
          <a:bodyPr/>
          <a:lstStyle/>
          <a:p>
            <a:r>
              <a:rPr lang="id-ID" sz="2400" dirty="0" smtClean="0"/>
              <a:t>Pengamatan adalah </a:t>
            </a:r>
            <a:r>
              <a:rPr lang="id-ID" sz="2400" dirty="0" smtClean="0"/>
              <a:t>deskripsi </a:t>
            </a:r>
            <a:r>
              <a:rPr lang="id-ID" sz="2400" dirty="0" smtClean="0"/>
              <a:t>perilaku konkrit yang telah anda amati. Interpretasi adalah kesimpulan yang anda dapatkan dari pengamatan itu, yang berisi semua elemen </a:t>
            </a:r>
            <a:r>
              <a:rPr lang="id-ID" sz="2400" dirty="0" smtClean="0"/>
              <a:t>penafsiran </a:t>
            </a:r>
            <a:r>
              <a:rPr lang="id-ID" sz="2400" dirty="0" smtClean="0"/>
              <a:t>subjektif. </a:t>
            </a:r>
            <a:endParaRPr lang="id-ID" sz="2400" dirty="0" smtClean="0"/>
          </a:p>
          <a:p>
            <a:r>
              <a:rPr lang="id-ID" sz="2400" dirty="0" smtClean="0"/>
              <a:t>Bagaimana </a:t>
            </a:r>
            <a:r>
              <a:rPr lang="id-ID" sz="2400" dirty="0" smtClean="0"/>
              <a:t>anda menafsirkan atau menginterpretasi, tergantung pada diri anda. Ide atau gagasan, pengandaian, kemampuan asosiasi, pengalaman dan pendapat memainkan peran penting dalam hal ini. Anda harus menjaga agar unsur subjektif ini sekecil mungkin dalam menginterpretasi.</a:t>
            </a:r>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1DA578A7-2CF9-4C69-B77A-9526C6104F34}" type="datetime1">
              <a:rPr lang="en-US" smtClean="0"/>
              <a:pPr>
                <a:defRPr/>
              </a:pPr>
              <a:t>12/6/2017</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3</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3076" name="Content Placeholder 5"/>
          <p:cNvSpPr>
            <a:spLocks noGrp="1"/>
          </p:cNvSpPr>
          <p:nvPr>
            <p:ph idx="1"/>
          </p:nvPr>
        </p:nvSpPr>
        <p:spPr>
          <a:xfrm>
            <a:off x="457200" y="1524000"/>
            <a:ext cx="8229600" cy="4602163"/>
          </a:xfrm>
        </p:spPr>
        <p:txBody>
          <a:bodyPr/>
          <a:lstStyle/>
          <a:p>
            <a:r>
              <a:rPr lang="id-ID" sz="2400" dirty="0" smtClean="0"/>
              <a:t>Kesalahan terbesar saat mengamati suatu situasi adalah ketika pada saat yang bersamaan juga menafsirkan situasi atau menginterpretasi. </a:t>
            </a:r>
            <a:endParaRPr lang="id-ID" sz="2400" dirty="0" smtClean="0"/>
          </a:p>
          <a:p>
            <a:r>
              <a:rPr lang="id-ID" sz="2400" dirty="0" smtClean="0"/>
              <a:t>Mengobservasi adalah mengamati secara sadar dan bertujuan, sedangkan menginterpretasi adalah menafsirkan hasil pengamatan dan ada penjelasan tentang tafsiran. Saat </a:t>
            </a:r>
            <a:r>
              <a:rPr lang="id-ID" sz="2400" dirty="0" smtClean="0"/>
              <a:t>menafsirkan pengamatan, pemahaman akan maksud penelitian yang telah ditetapkan sebelumnya menjadi sangat penting.  </a:t>
            </a:r>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7AB531BD-692C-4B43-A5F8-F00489EF93E3}" type="datetime1">
              <a:rPr lang="en-US" smtClean="0"/>
              <a:pPr>
                <a:defRPr/>
              </a:pPr>
              <a:t>12/6/2017</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4</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graphicFrame>
        <p:nvGraphicFramePr>
          <p:cNvPr id="8" name="Content Placeholder 7"/>
          <p:cNvGraphicFramePr>
            <a:graphicFrameLocks noGrp="1"/>
          </p:cNvGraphicFramePr>
          <p:nvPr>
            <p:ph idx="1"/>
          </p:nvPr>
        </p:nvGraphicFramePr>
        <p:xfrm>
          <a:off x="457200" y="1524000"/>
          <a:ext cx="8229600" cy="372364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id-ID" dirty="0" smtClean="0"/>
                        <a:t>Observasi:</a:t>
                      </a:r>
                      <a:endParaRPr lang="id-ID" dirty="0"/>
                    </a:p>
                  </a:txBody>
                  <a:tcPr/>
                </a:tc>
                <a:tc>
                  <a:txBody>
                    <a:bodyPr/>
                    <a:lstStyle/>
                    <a:p>
                      <a:r>
                        <a:rPr lang="id-ID" dirty="0" smtClean="0"/>
                        <a:t>     Interpretasi:</a:t>
                      </a:r>
                      <a:endParaRPr lang="id-ID" dirty="0"/>
                    </a:p>
                  </a:txBody>
                  <a:tcPr/>
                </a:tc>
              </a:tr>
              <a:tr h="370840">
                <a:tc>
                  <a:txBody>
                    <a:bodyPr/>
                    <a:lstStyle/>
                    <a:p>
                      <a:pPr algn="just">
                        <a:spcAft>
                          <a:spcPts val="0"/>
                        </a:spcAft>
                      </a:pPr>
                      <a:r>
                        <a:rPr lang="id-ID" sz="2000" dirty="0">
                          <a:latin typeface="Times New Roman"/>
                          <a:ea typeface="Times New Roman"/>
                        </a:rPr>
                        <a:t>Andi makan sepuluh tusuk sate dan nasi sepiring</a:t>
                      </a:r>
                      <a:r>
                        <a:rPr lang="id-ID" sz="2000" dirty="0" smtClean="0">
                          <a:latin typeface="Times New Roman"/>
                          <a:ea typeface="Times New Roman"/>
                        </a:rPr>
                        <a:t>.</a:t>
                      </a:r>
                    </a:p>
                    <a:p>
                      <a:pPr algn="just">
                        <a:spcAft>
                          <a:spcPts val="0"/>
                        </a:spcAft>
                      </a:pPr>
                      <a:endParaRPr lang="id-ID" sz="2000" dirty="0">
                        <a:latin typeface="Times New Roman"/>
                        <a:ea typeface="Times New Roman"/>
                      </a:endParaRPr>
                    </a:p>
                    <a:p>
                      <a:pPr algn="just">
                        <a:spcAft>
                          <a:spcPts val="0"/>
                        </a:spcAft>
                      </a:pPr>
                      <a:r>
                        <a:rPr lang="id-ID" sz="2000" dirty="0">
                          <a:latin typeface="Times New Roman"/>
                          <a:ea typeface="Times New Roman"/>
                        </a:rPr>
                        <a:t>Bibi melempar piring ke Hari.</a:t>
                      </a:r>
                    </a:p>
                    <a:p>
                      <a:pPr algn="just">
                        <a:spcAft>
                          <a:spcPts val="0"/>
                        </a:spcAft>
                      </a:pPr>
                      <a:endParaRPr lang="id-ID" sz="2000" dirty="0" smtClean="0">
                        <a:latin typeface="Times New Roman"/>
                        <a:ea typeface="Times New Roman"/>
                      </a:endParaRPr>
                    </a:p>
                    <a:p>
                      <a:pPr algn="just">
                        <a:spcAft>
                          <a:spcPts val="0"/>
                        </a:spcAft>
                      </a:pPr>
                      <a:r>
                        <a:rPr lang="id-ID" sz="2000" dirty="0" smtClean="0">
                          <a:latin typeface="Times New Roman"/>
                          <a:ea typeface="Times New Roman"/>
                        </a:rPr>
                        <a:t>Cadir </a:t>
                      </a:r>
                      <a:r>
                        <a:rPr lang="id-ID" sz="2000" dirty="0">
                          <a:latin typeface="Times New Roman"/>
                          <a:ea typeface="Times New Roman"/>
                        </a:rPr>
                        <a:t>telah muntah kali.</a:t>
                      </a:r>
                    </a:p>
                    <a:p>
                      <a:pPr algn="just">
                        <a:spcAft>
                          <a:spcPts val="0"/>
                        </a:spcAft>
                      </a:pPr>
                      <a:endParaRPr lang="id-ID" sz="2000" dirty="0" smtClean="0">
                        <a:latin typeface="Times New Roman"/>
                        <a:ea typeface="Times New Roman"/>
                      </a:endParaRPr>
                    </a:p>
                    <a:p>
                      <a:pPr algn="just">
                        <a:spcAft>
                          <a:spcPts val="0"/>
                        </a:spcAft>
                      </a:pPr>
                      <a:r>
                        <a:rPr lang="id-ID" sz="2000" dirty="0" smtClean="0">
                          <a:latin typeface="Times New Roman"/>
                          <a:ea typeface="Times New Roman"/>
                        </a:rPr>
                        <a:t>Malam </a:t>
                      </a:r>
                      <a:r>
                        <a:rPr lang="id-ID" sz="2000" dirty="0">
                          <a:latin typeface="Times New Roman"/>
                          <a:ea typeface="Times New Roman"/>
                        </a:rPr>
                        <a:t>itu bulan bersinar terang.</a:t>
                      </a:r>
                    </a:p>
                    <a:p>
                      <a:pPr algn="just">
                        <a:spcAft>
                          <a:spcPts val="0"/>
                        </a:spcAft>
                      </a:pPr>
                      <a:endParaRPr lang="id-ID" sz="2000" dirty="0" smtClean="0">
                        <a:latin typeface="Times New Roman"/>
                        <a:ea typeface="Times New Roman"/>
                      </a:endParaRPr>
                    </a:p>
                    <a:p>
                      <a:pPr algn="just">
                        <a:spcAft>
                          <a:spcPts val="0"/>
                        </a:spcAft>
                      </a:pPr>
                      <a:r>
                        <a:rPr lang="id-ID" sz="2000" dirty="0" smtClean="0">
                          <a:latin typeface="Times New Roman"/>
                          <a:ea typeface="Times New Roman"/>
                        </a:rPr>
                        <a:t>Erni </a:t>
                      </a:r>
                      <a:r>
                        <a:rPr lang="id-ID" sz="2000" dirty="0">
                          <a:latin typeface="Times New Roman"/>
                          <a:ea typeface="Times New Roman"/>
                        </a:rPr>
                        <a:t>telah tertawa tujuh kali dalam pertemuan itu.</a:t>
                      </a:r>
                    </a:p>
                  </a:txBody>
                  <a:tcPr marL="68580" marR="68580" marT="0" marB="0"/>
                </a:tc>
                <a:tc>
                  <a:txBody>
                    <a:bodyPr/>
                    <a:lstStyle/>
                    <a:p>
                      <a:pPr marL="291465" algn="just">
                        <a:spcAft>
                          <a:spcPts val="0"/>
                        </a:spcAft>
                      </a:pPr>
                      <a:r>
                        <a:rPr lang="id-ID" sz="2000" dirty="0">
                          <a:latin typeface="Times New Roman"/>
                          <a:ea typeface="Times New Roman"/>
                        </a:rPr>
                        <a:t>Andi sedang lapar.</a:t>
                      </a:r>
                    </a:p>
                    <a:p>
                      <a:pPr marL="291465" algn="just">
                        <a:spcAft>
                          <a:spcPts val="0"/>
                        </a:spcAft>
                      </a:pPr>
                      <a:endParaRPr lang="id-ID" sz="2000" dirty="0" smtClean="0">
                        <a:latin typeface="Times New Roman"/>
                        <a:ea typeface="Times New Roman"/>
                      </a:endParaRPr>
                    </a:p>
                    <a:p>
                      <a:pPr marL="291465" algn="just">
                        <a:spcAft>
                          <a:spcPts val="0"/>
                        </a:spcAft>
                      </a:pPr>
                      <a:endParaRPr lang="id-ID" sz="2000" dirty="0" smtClean="0">
                        <a:latin typeface="Times New Roman"/>
                        <a:ea typeface="Times New Roman"/>
                      </a:endParaRPr>
                    </a:p>
                    <a:p>
                      <a:pPr marL="291465" algn="just">
                        <a:spcAft>
                          <a:spcPts val="0"/>
                        </a:spcAft>
                      </a:pPr>
                      <a:r>
                        <a:rPr lang="id-ID" sz="2000" dirty="0" smtClean="0">
                          <a:latin typeface="Times New Roman"/>
                          <a:ea typeface="Times New Roman"/>
                        </a:rPr>
                        <a:t>Bibi </a:t>
                      </a:r>
                      <a:r>
                        <a:rPr lang="id-ID" sz="2000" dirty="0">
                          <a:latin typeface="Times New Roman"/>
                          <a:ea typeface="Times New Roman"/>
                        </a:rPr>
                        <a:t>menjadi agresif pada Hari.</a:t>
                      </a:r>
                    </a:p>
                    <a:p>
                      <a:pPr marL="291465" algn="just">
                        <a:spcAft>
                          <a:spcPts val="0"/>
                        </a:spcAft>
                      </a:pPr>
                      <a:endParaRPr lang="id-ID" sz="2000" dirty="0" smtClean="0">
                        <a:latin typeface="Times New Roman"/>
                        <a:ea typeface="Times New Roman"/>
                      </a:endParaRPr>
                    </a:p>
                    <a:p>
                      <a:pPr marL="291465" algn="just">
                        <a:spcAft>
                          <a:spcPts val="0"/>
                        </a:spcAft>
                      </a:pPr>
                      <a:r>
                        <a:rPr lang="id-ID" sz="2000" dirty="0" smtClean="0">
                          <a:latin typeface="Times New Roman"/>
                          <a:ea typeface="Times New Roman"/>
                        </a:rPr>
                        <a:t>Cadir </a:t>
                      </a:r>
                      <a:r>
                        <a:rPr lang="id-ID" sz="2000" dirty="0">
                          <a:latin typeface="Times New Roman"/>
                          <a:ea typeface="Times New Roman"/>
                        </a:rPr>
                        <a:t>mabuk.</a:t>
                      </a:r>
                    </a:p>
                    <a:p>
                      <a:pPr marL="291465" algn="just">
                        <a:spcAft>
                          <a:spcPts val="0"/>
                        </a:spcAft>
                      </a:pPr>
                      <a:endParaRPr lang="id-ID" sz="2000" dirty="0" smtClean="0">
                        <a:latin typeface="Times New Roman"/>
                        <a:ea typeface="Times New Roman"/>
                      </a:endParaRPr>
                    </a:p>
                    <a:p>
                      <a:pPr marL="291465" algn="just">
                        <a:spcAft>
                          <a:spcPts val="0"/>
                        </a:spcAft>
                      </a:pPr>
                      <a:r>
                        <a:rPr lang="id-ID" sz="2000" dirty="0" smtClean="0">
                          <a:latin typeface="Times New Roman"/>
                          <a:ea typeface="Times New Roman"/>
                        </a:rPr>
                        <a:t>Malam </a:t>
                      </a:r>
                      <a:r>
                        <a:rPr lang="id-ID" sz="2000" dirty="0">
                          <a:latin typeface="Times New Roman"/>
                          <a:ea typeface="Times New Roman"/>
                        </a:rPr>
                        <a:t>itu indah.</a:t>
                      </a:r>
                    </a:p>
                    <a:p>
                      <a:pPr marL="291465" algn="just">
                        <a:spcAft>
                          <a:spcPts val="0"/>
                        </a:spcAft>
                      </a:pPr>
                      <a:endParaRPr lang="id-ID" sz="2000" dirty="0" smtClean="0">
                        <a:latin typeface="Times New Roman"/>
                        <a:ea typeface="Times New Roman"/>
                      </a:endParaRPr>
                    </a:p>
                    <a:p>
                      <a:pPr marL="291465" algn="just">
                        <a:spcAft>
                          <a:spcPts val="0"/>
                        </a:spcAft>
                      </a:pPr>
                      <a:r>
                        <a:rPr lang="id-ID" sz="2000" dirty="0" smtClean="0">
                          <a:latin typeface="Times New Roman"/>
                          <a:ea typeface="Times New Roman"/>
                        </a:rPr>
                        <a:t>Erni </a:t>
                      </a:r>
                      <a:r>
                        <a:rPr lang="id-ID" sz="2000" dirty="0">
                          <a:latin typeface="Times New Roman"/>
                          <a:ea typeface="Times New Roman"/>
                        </a:rPr>
                        <a:t>begitu ceria.</a:t>
                      </a:r>
                    </a:p>
                  </a:txBody>
                  <a:tcPr marL="68580" marR="68580" marT="0" marB="0"/>
                </a:tc>
              </a:tr>
            </a:tbl>
          </a:graphicData>
        </a:graphic>
      </p:graphicFrame>
      <p:sp>
        <p:nvSpPr>
          <p:cNvPr id="5" name="Date Placeholder 4"/>
          <p:cNvSpPr>
            <a:spLocks noGrp="1"/>
          </p:cNvSpPr>
          <p:nvPr>
            <p:ph type="dt" sz="half" idx="10"/>
          </p:nvPr>
        </p:nvSpPr>
        <p:spPr/>
        <p:txBody>
          <a:bodyPr/>
          <a:lstStyle/>
          <a:p>
            <a:pPr>
              <a:defRPr/>
            </a:pPr>
            <a:fld id="{7AB531BD-692C-4B43-A5F8-F00489EF93E3}" type="datetime1">
              <a:rPr lang="en-US" smtClean="0"/>
              <a:pPr>
                <a:defRPr/>
              </a:pPr>
              <a:t>12/6/2017</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5</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5123"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Hubungan Sebab Akibat</a:t>
            </a:r>
          </a:p>
        </p:txBody>
      </p:sp>
      <p:sp>
        <p:nvSpPr>
          <p:cNvPr id="5124" name="Content Placeholder 5"/>
          <p:cNvSpPr>
            <a:spLocks noGrp="1"/>
          </p:cNvSpPr>
          <p:nvPr>
            <p:ph idx="1"/>
          </p:nvPr>
        </p:nvSpPr>
        <p:spPr>
          <a:xfrm>
            <a:off x="457200" y="1524000"/>
            <a:ext cx="8229600" cy="4602163"/>
          </a:xfrm>
        </p:spPr>
        <p:txBody>
          <a:bodyPr/>
          <a:lstStyle/>
          <a:p>
            <a:r>
              <a:rPr lang="id-ID" sz="2400" dirty="0" smtClean="0"/>
              <a:t>Setelah observasi, lalu dilakukan interpretasi. Dengan demikian diasumsikan bahwa ada hubungan kausal atau hubungan sebab akibat. </a:t>
            </a:r>
            <a:endParaRPr lang="id-ID" sz="2400" dirty="0" smtClean="0"/>
          </a:p>
          <a:p>
            <a:r>
              <a:rPr lang="id-ID" sz="2400" dirty="0" smtClean="0"/>
              <a:t>Misalnya</a:t>
            </a:r>
            <a:r>
              <a:rPr lang="id-ID" sz="2400" dirty="0" smtClean="0"/>
              <a:t>, sedang menyelidiki perilaku minum obat dan perilaku konkrit setelahnya adalah lama tidur, banyak makan, banyak tertawa, maka dapat diinterpretasikan ada hubungan antara penggunaan obat dan perilaku yang disebutkan berikutnya.</a:t>
            </a:r>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A7D62ACA-DBAE-4793-944E-DA03F2017BD9}" type="datetime1">
              <a:rPr lang="en-US" smtClean="0"/>
              <a:pPr>
                <a:defRPr/>
              </a:pPr>
              <a:t>12/6/2017</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6</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6147" name="Title 5"/>
          <p:cNvSpPr>
            <a:spLocks noGrp="1"/>
          </p:cNvSpPr>
          <p:nvPr>
            <p:ph type="title"/>
          </p:nvPr>
        </p:nvSpPr>
        <p:spPr>
          <a:xfrm>
            <a:off x="533400" y="685800"/>
            <a:ext cx="8229600" cy="457200"/>
          </a:xfrm>
        </p:spPr>
        <p:txBody>
          <a:bodyPr/>
          <a:lstStyle/>
          <a:p>
            <a:pPr>
              <a:spcBef>
                <a:spcPct val="50000"/>
              </a:spcBef>
            </a:pPr>
            <a:r>
              <a:rPr lang="id-ID" sz="3200" dirty="0" smtClean="0">
                <a:latin typeface="Arial" charset="0"/>
                <a:cs typeface="Arial" charset="0"/>
              </a:rPr>
              <a:t>Transparansi Interpretasi</a:t>
            </a:r>
          </a:p>
        </p:txBody>
      </p:sp>
      <p:sp>
        <p:nvSpPr>
          <p:cNvPr id="6148" name="Content Placeholder 5"/>
          <p:cNvSpPr>
            <a:spLocks noGrp="1"/>
          </p:cNvSpPr>
          <p:nvPr>
            <p:ph idx="1"/>
          </p:nvPr>
        </p:nvSpPr>
        <p:spPr>
          <a:xfrm>
            <a:off x="457200" y="1295400"/>
            <a:ext cx="8229600" cy="4830763"/>
          </a:xfrm>
        </p:spPr>
        <p:txBody>
          <a:bodyPr/>
          <a:lstStyle/>
          <a:p>
            <a:r>
              <a:rPr lang="id-ID" sz="2400" dirty="0" smtClean="0"/>
              <a:t>Interpretasi </a:t>
            </a:r>
            <a:r>
              <a:rPr lang="id-ID" sz="2400" dirty="0" smtClean="0"/>
              <a:t>yang dibuat berdasarkan pada pengamatan harus </a:t>
            </a:r>
            <a:r>
              <a:rPr lang="id-ID" sz="2400" dirty="0" smtClean="0"/>
              <a:t>transparan, atau dapat </a:t>
            </a:r>
            <a:r>
              <a:rPr lang="id-ID" sz="2400" dirty="0" smtClean="0"/>
              <a:t>diikuti oleh semua orang. </a:t>
            </a:r>
            <a:endParaRPr lang="id-ID" sz="2400" dirty="0" smtClean="0"/>
          </a:p>
          <a:p>
            <a:r>
              <a:rPr lang="id-ID" sz="2400" dirty="0" smtClean="0"/>
              <a:t>Transparansi </a:t>
            </a:r>
            <a:r>
              <a:rPr lang="id-ID" sz="2400" dirty="0" smtClean="0"/>
              <a:t>interpretasi dapat dicapai melalui hal-hal berikut:</a:t>
            </a:r>
          </a:p>
          <a:p>
            <a:pPr lvl="1"/>
            <a:r>
              <a:rPr lang="id-ID" sz="2000" dirty="0" smtClean="0"/>
              <a:t>Merumuskan pertanyaan utama penyelidikan dengan jelas.</a:t>
            </a:r>
          </a:p>
          <a:p>
            <a:pPr lvl="1"/>
            <a:r>
              <a:rPr lang="id-ID" sz="2000" dirty="0" smtClean="0"/>
              <a:t>Merumuskan sub pertanyaan penyelidikan dengan jelas.</a:t>
            </a:r>
          </a:p>
          <a:p>
            <a:pPr lvl="1"/>
            <a:r>
              <a:rPr lang="id-ID" sz="2000" dirty="0" smtClean="0"/>
              <a:t>Konsep dari pertanyaan utama dan sub pertanyaan penyelidikan dibuat konkrit dan didefinisikan dengan jelas.</a:t>
            </a:r>
          </a:p>
          <a:p>
            <a:pPr lvl="1"/>
            <a:r>
              <a:rPr lang="id-ID" sz="2000" dirty="0" smtClean="0"/>
              <a:t>Menunjukkan terlebih dahulu pada hasil yang mana anda akan memiliki interpretasi tertentu.</a:t>
            </a:r>
          </a:p>
          <a:p>
            <a:pPr lvl="1"/>
            <a:r>
              <a:rPr lang="id-ID" sz="2000" dirty="0" smtClean="0"/>
              <a:t>Pengukuran-0 (batas munculnya perilaku baru) dicatat, jika ada.</a:t>
            </a:r>
          </a:p>
          <a:p>
            <a:pPr lvl="1"/>
            <a:r>
              <a:rPr lang="id-ID" sz="2000" dirty="0" smtClean="0"/>
              <a:t>Hubungan kausal atau sebab akibat mana yang anda tunjuk.</a:t>
            </a:r>
          </a:p>
          <a:p>
            <a:pPr lvl="1"/>
            <a:r>
              <a:rPr lang="id-ID" sz="2000" dirty="0" smtClean="0"/>
              <a:t>Selalu membuat perbedaan antara observasi dan interpretasi.</a:t>
            </a:r>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69E9AF58-58CA-4A9E-ABF0-3DBDB29EE6D1}" type="datetime1">
              <a:rPr lang="en-US" smtClean="0"/>
              <a:pPr>
                <a:defRPr/>
              </a:pPr>
              <a:t>12/6/2017</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7</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Penggunaan Bahasa dalam Interpretasi</a:t>
            </a:r>
          </a:p>
        </p:txBody>
      </p:sp>
      <p:sp>
        <p:nvSpPr>
          <p:cNvPr id="7172" name="Content Placeholder 5"/>
          <p:cNvSpPr>
            <a:spLocks noGrp="1"/>
          </p:cNvSpPr>
          <p:nvPr>
            <p:ph idx="1"/>
          </p:nvPr>
        </p:nvSpPr>
        <p:spPr>
          <a:xfrm>
            <a:off x="457200" y="1524000"/>
            <a:ext cx="8229600" cy="4602163"/>
          </a:xfrm>
        </p:spPr>
        <p:txBody>
          <a:bodyPr/>
          <a:lstStyle/>
          <a:p>
            <a:r>
              <a:rPr lang="id-ID" sz="2400" dirty="0" smtClean="0"/>
              <a:t>Jika observasi harus terpisah dari interpretasi, dan jika interpretasi harus transparan, maka penggunaan bahasa menjadi sangat penting. </a:t>
            </a:r>
            <a:endParaRPr lang="id-ID" sz="2400" dirty="0" smtClean="0"/>
          </a:p>
          <a:p>
            <a:r>
              <a:rPr lang="id-ID" sz="2400" dirty="0" smtClean="0"/>
              <a:t>Saat </a:t>
            </a:r>
            <a:r>
              <a:rPr lang="id-ID" sz="2400" dirty="0" smtClean="0"/>
              <a:t>pencatatan observasi, hanya kata-kata yang bebas interpretasi yang bisa digunakan. Itu sangat sulit. Banyak yang akhirnya memutuskan interpretasi tertentu. Bahkan hanya jika mengambil kata-kata seperti “sering” dan “sangat”.  Apa itu sering? Apa itu sangat? Di sana setiap orang memberi interpretasi tersendiri. Juga kata-kata “ceria” dan “murung”, adalah subjektif.</a:t>
            </a:r>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1EAA5897-FA48-405D-B144-1E4F0F39606E}" type="datetime1">
              <a:rPr lang="en-US" smtClean="0"/>
              <a:pPr>
                <a:defRPr/>
              </a:pPr>
              <a:t>12/6/2017</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8</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9219"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Referensi Teori untuk Interpretasi</a:t>
            </a:r>
          </a:p>
        </p:txBody>
      </p:sp>
      <p:sp>
        <p:nvSpPr>
          <p:cNvPr id="9220" name="Content Placeholder 5"/>
          <p:cNvSpPr>
            <a:spLocks noGrp="1"/>
          </p:cNvSpPr>
          <p:nvPr>
            <p:ph idx="1"/>
          </p:nvPr>
        </p:nvSpPr>
        <p:spPr>
          <a:xfrm>
            <a:off x="457200" y="1524000"/>
            <a:ext cx="8229600" cy="4602163"/>
          </a:xfrm>
        </p:spPr>
        <p:txBody>
          <a:bodyPr/>
          <a:lstStyle/>
          <a:p>
            <a:r>
              <a:rPr lang="id-ID" sz="2400" dirty="0" smtClean="0"/>
              <a:t>Kerangka referensi teori psikodinamika</a:t>
            </a:r>
          </a:p>
          <a:p>
            <a:r>
              <a:rPr lang="id-ID" sz="2400" dirty="0" smtClean="0"/>
              <a:t>Kerangka referensi teori belajar.</a:t>
            </a:r>
          </a:p>
          <a:p>
            <a:r>
              <a:rPr lang="id-ID" sz="2400" dirty="0" smtClean="0"/>
              <a:t>Kerangka referensi terapi perilaku.</a:t>
            </a:r>
          </a:p>
          <a:p>
            <a:r>
              <a:rPr lang="id-ID" sz="2400" dirty="0" smtClean="0"/>
              <a:t>Kerangka </a:t>
            </a:r>
            <a:r>
              <a:rPr lang="id-ID" sz="2400" dirty="0" smtClean="0"/>
              <a:t>referensi </a:t>
            </a:r>
            <a:r>
              <a:rPr lang="id-ID" sz="2400" dirty="0" smtClean="0"/>
              <a:t>teori system.</a:t>
            </a:r>
          </a:p>
          <a:p>
            <a:r>
              <a:rPr lang="id-ID" sz="2400" dirty="0" smtClean="0"/>
              <a:t>Kerangka referensi berorientasi klien.</a:t>
            </a:r>
          </a:p>
          <a:p>
            <a:r>
              <a:rPr lang="id-ID" sz="2400" dirty="0" smtClean="0"/>
              <a:t>Kerangka referensi diri sendiri</a:t>
            </a:r>
            <a:r>
              <a:rPr lang="id-ID" sz="2400" dirty="0" smtClean="0"/>
              <a:t>.</a:t>
            </a:r>
          </a:p>
          <a:p>
            <a:endParaRPr lang="id-ID" sz="2400" dirty="0" smtClean="0"/>
          </a:p>
          <a:p>
            <a:pPr marL="174625" indent="-174625">
              <a:buNone/>
            </a:pPr>
            <a:r>
              <a:rPr lang="id-ID" sz="2200" dirty="0" smtClean="0">
                <a:latin typeface="Arial" charset="0"/>
                <a:cs typeface="Arial" charset="0"/>
              </a:rPr>
              <a:t>(Catatan: perlu pemahaman teori-teori kepribadian, dan arti bahasa </a:t>
            </a:r>
            <a:r>
              <a:rPr lang="id-ID" sz="2200" smtClean="0">
                <a:latin typeface="Arial" charset="0"/>
                <a:cs typeface="Arial" charset="0"/>
              </a:rPr>
              <a:t>non-verbal).</a:t>
            </a:r>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27CC18F0-9CC7-4C2B-89D5-D40EFC9F4A1B}" type="datetime1">
              <a:rPr lang="en-US" smtClean="0"/>
              <a:pPr>
                <a:defRPr/>
              </a:pPr>
              <a:t>12/6/2017</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9</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1225</TotalTime>
  <Words>587</Words>
  <Application>Microsoft Office PowerPoint</Application>
  <PresentationFormat>On-screen Show (4:3)</PresentationFormat>
  <Paragraphs>95</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Dasar etika interpretasi</vt:lpstr>
      <vt:lpstr>Perbedaan Observasi dan Interpretasi</vt:lpstr>
      <vt:lpstr>Slide 4</vt:lpstr>
      <vt:lpstr>Slide 5</vt:lpstr>
      <vt:lpstr>Hubungan Sebab Akibat</vt:lpstr>
      <vt:lpstr>Transparansi Interpretasi</vt:lpstr>
      <vt:lpstr>Penggunaan Bahasa dalam Interpretasi</vt:lpstr>
      <vt:lpstr>Referensi Teori untuk Interpretasi</vt:lpstr>
      <vt:lpstr>Latihan</vt:lpstr>
    </vt:vector>
  </TitlesOfParts>
  <Company>signDesign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user</cp:lastModifiedBy>
  <cp:revision>217</cp:revision>
  <dcterms:created xsi:type="dcterms:W3CDTF">2010-08-24T06:47:44Z</dcterms:created>
  <dcterms:modified xsi:type="dcterms:W3CDTF">2017-12-06T01:51:57Z</dcterms:modified>
</cp:coreProperties>
</file>