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16" r:id="rId2"/>
    <p:sldId id="335" r:id="rId3"/>
    <p:sldId id="379" r:id="rId4"/>
    <p:sldId id="366" r:id="rId5"/>
    <p:sldId id="367" r:id="rId6"/>
    <p:sldId id="368" r:id="rId7"/>
    <p:sldId id="372" r:id="rId8"/>
    <p:sldId id="371" r:id="rId9"/>
    <p:sldId id="373" r:id="rId10"/>
    <p:sldId id="377"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autoAdjust="0"/>
    <p:restoredTop sz="93190" autoAdjust="0"/>
  </p:normalViewPr>
  <p:slideViewPr>
    <p:cSldViewPr>
      <p:cViewPr>
        <p:scale>
          <a:sx n="70" d="100"/>
          <a:sy n="70" d="100"/>
        </p:scale>
        <p:origin x="-132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AD9994-8B66-42A9-843D-4EDD41EEFC37}" type="datetimeFigureOut">
              <a:rPr lang="id-ID"/>
              <a:pPr>
                <a:defRPr/>
              </a:pPr>
              <a:t>13/12/2017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3D63DFF-B590-44B9-9E8F-00F9905D4A27}"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07A898F-DD74-406A-BD44-581C6CCC1C49}"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7B7DE62-EDA4-47CC-84F7-F27639E2FC06}"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8A467ED-646B-4F87-8EDF-39E130249183}"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07A898F-DD74-406A-BD44-581C6CCC1C49}"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A786645-2B25-4B56-A667-334AD0A464AA}"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AFE424C-5AE5-47A7-860F-C09DAFD8E39E}"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E0CD2F9-C36A-494D-BE84-944A467C84D9}"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569B16B-71D9-423D-9A8D-2B92FD742B1A}" type="datetime1">
              <a:rPr lang="en-US" smtClean="0"/>
              <a:pPr>
                <a:defRPr/>
              </a:pPr>
              <a:t>12/13/2017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1F72B481-A8E9-4DAF-BEDA-F10E84006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E84E8A1-3224-4EC9-AC1F-C788A6387F59}" type="datetime1">
              <a:rPr lang="en-US" smtClean="0"/>
              <a:pPr>
                <a:defRPr/>
              </a:pPr>
              <a:t>12/13/2017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C2D6902F-9E75-418D-90DB-543D546187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5E469A-36AE-413B-B46E-C6186D912E3C}" type="datetime1">
              <a:rPr lang="en-US" smtClean="0"/>
              <a:pPr>
                <a:defRPr/>
              </a:pPr>
              <a:t>12/13/2017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3016A1D6-F776-47F5-A482-2E4731E648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68994CC-8048-4795-A57C-A08FF2968D34}" type="datetime1">
              <a:rPr lang="en-US" smtClean="0"/>
              <a:pPr>
                <a:defRPr/>
              </a:pPr>
              <a:t>12/13/2017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4F977640-66DD-42A4-8A01-F31C5BE858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2E55B-E574-4ECE-A169-71B995978AD5}" type="datetime1">
              <a:rPr lang="en-US" smtClean="0"/>
              <a:pPr>
                <a:defRPr/>
              </a:pPr>
              <a:t>12/13/2017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D61FA8C5-378E-4F19-832C-C7736A2FC6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A29E69D-0EDB-474A-92E8-28319B2B814A}" type="datetime1">
              <a:rPr lang="en-US" smtClean="0"/>
              <a:pPr>
                <a:defRPr/>
              </a:pPr>
              <a:t>12/13/2017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7" name="Slide Number Placeholder 5"/>
          <p:cNvSpPr>
            <a:spLocks noGrp="1"/>
          </p:cNvSpPr>
          <p:nvPr>
            <p:ph type="sldNum" sz="quarter" idx="12"/>
          </p:nvPr>
        </p:nvSpPr>
        <p:spPr/>
        <p:txBody>
          <a:bodyPr/>
          <a:lstStyle>
            <a:lvl1pPr>
              <a:defRPr/>
            </a:lvl1pPr>
          </a:lstStyle>
          <a:p>
            <a:pPr>
              <a:defRPr/>
            </a:pPr>
            <a:fld id="{4F3AD7CF-5B4E-4B94-BBA4-37D5E4CE29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B92B091-1FC1-4753-BE3D-676885553C13}" type="datetime1">
              <a:rPr lang="en-US" smtClean="0"/>
              <a:pPr>
                <a:defRPr/>
              </a:pPr>
              <a:t>12/13/2017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9" name="Slide Number Placeholder 5"/>
          <p:cNvSpPr>
            <a:spLocks noGrp="1"/>
          </p:cNvSpPr>
          <p:nvPr>
            <p:ph type="sldNum" sz="quarter" idx="12"/>
          </p:nvPr>
        </p:nvSpPr>
        <p:spPr/>
        <p:txBody>
          <a:bodyPr/>
          <a:lstStyle>
            <a:lvl1pPr>
              <a:defRPr/>
            </a:lvl1pPr>
          </a:lstStyle>
          <a:p>
            <a:pPr>
              <a:defRPr/>
            </a:pPr>
            <a:fld id="{F4A5EE42-2A33-44D2-AB36-04E0F72C56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470DE55-9F03-4C4E-998B-BC4BA29761E2}" type="datetime1">
              <a:rPr lang="en-US" smtClean="0"/>
              <a:pPr>
                <a:defRPr/>
              </a:pPr>
              <a:t>12/13/2017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5" name="Slide Number Placeholder 5"/>
          <p:cNvSpPr>
            <a:spLocks noGrp="1"/>
          </p:cNvSpPr>
          <p:nvPr>
            <p:ph type="sldNum" sz="quarter" idx="12"/>
          </p:nvPr>
        </p:nvSpPr>
        <p:spPr/>
        <p:txBody>
          <a:bodyPr/>
          <a:lstStyle>
            <a:lvl1pPr>
              <a:defRPr/>
            </a:lvl1pPr>
          </a:lstStyle>
          <a:p>
            <a:pPr>
              <a:defRPr/>
            </a:pPr>
            <a:fld id="{96E5B86C-FA6E-4157-9BBA-F4FFE33FD9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D1D88D6-EFE0-4477-AF07-4B5B08DCDF93}" type="datetime1">
              <a:rPr lang="en-US" smtClean="0"/>
              <a:pPr>
                <a:defRPr/>
              </a:pPr>
              <a:t>12/13/2017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4" name="Slide Number Placeholder 5"/>
          <p:cNvSpPr>
            <a:spLocks noGrp="1"/>
          </p:cNvSpPr>
          <p:nvPr>
            <p:ph type="sldNum" sz="quarter" idx="12"/>
          </p:nvPr>
        </p:nvSpPr>
        <p:spPr/>
        <p:txBody>
          <a:bodyPr/>
          <a:lstStyle>
            <a:lvl1pPr>
              <a:defRPr/>
            </a:lvl1pPr>
          </a:lstStyle>
          <a:p>
            <a:pPr>
              <a:defRPr/>
            </a:pPr>
            <a:fld id="{128EDACA-6DBA-4838-8D60-FD435A871E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AAE5918-52E3-4E00-89A3-DC3A3D453CA2}" type="datetime1">
              <a:rPr lang="en-US" smtClean="0"/>
              <a:pPr>
                <a:defRPr/>
              </a:pPr>
              <a:t>12/13/2017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7" name="Slide Number Placeholder 5"/>
          <p:cNvSpPr>
            <a:spLocks noGrp="1"/>
          </p:cNvSpPr>
          <p:nvPr>
            <p:ph type="sldNum" sz="quarter" idx="12"/>
          </p:nvPr>
        </p:nvSpPr>
        <p:spPr/>
        <p:txBody>
          <a:bodyPr/>
          <a:lstStyle>
            <a:lvl1pPr>
              <a:defRPr/>
            </a:lvl1pPr>
          </a:lstStyle>
          <a:p>
            <a:pPr>
              <a:defRPr/>
            </a:pPr>
            <a:fld id="{AF51C48A-639A-4654-9CBB-79980C6765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89D3D0-C564-49FC-8FC3-30D56BA619B4}" type="datetime1">
              <a:rPr lang="en-US" smtClean="0"/>
              <a:pPr>
                <a:defRPr/>
              </a:pPr>
              <a:t>12/13/2017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7" name="Slide Number Placeholder 5"/>
          <p:cNvSpPr>
            <a:spLocks noGrp="1"/>
          </p:cNvSpPr>
          <p:nvPr>
            <p:ph type="sldNum" sz="quarter" idx="12"/>
          </p:nvPr>
        </p:nvSpPr>
        <p:spPr/>
        <p:txBody>
          <a:bodyPr/>
          <a:lstStyle>
            <a:lvl1pPr>
              <a:defRPr/>
            </a:lvl1pPr>
          </a:lstStyle>
          <a:p>
            <a:pPr>
              <a:defRPr/>
            </a:pPr>
            <a:fld id="{0A996401-F507-4367-BA2F-AD58952E06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F9FB49A-CB24-447C-B34C-C8C00A8DCCA8}" type="datetime1">
              <a:rPr lang="en-US" smtClean="0"/>
              <a:pPr>
                <a:defRPr/>
              </a:pPr>
              <a:t>12/13/2017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smtClean="0"/>
              <a:t>wien/psi-obs/2016</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4E04CCB9-7BB7-4521-9C44-9C86662B5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4116388"/>
            <a:ext cx="5638800" cy="461665"/>
          </a:xfrm>
          <a:prstGeom prst="rect">
            <a:avLst/>
          </a:prstGeom>
          <a:noFill/>
          <a:ln w="9525">
            <a:noFill/>
            <a:miter lim="800000"/>
            <a:headEnd/>
            <a:tailEnd/>
          </a:ln>
        </p:spPr>
        <p:txBody>
          <a:bodyPr>
            <a:spAutoFit/>
          </a:bodyPr>
          <a:lstStyle/>
          <a:p>
            <a:pPr algn="ctr"/>
            <a:r>
              <a:rPr lang="id-ID" sz="2400" b="1" dirty="0" smtClean="0">
                <a:solidFill>
                  <a:schemeClr val="bg1"/>
                </a:solidFill>
              </a:rPr>
              <a:t>SISTEM PELAPORAN OBSERVASI</a:t>
            </a:r>
            <a:endParaRPr lang="en-US" sz="2400" b="1" dirty="0">
              <a:solidFill>
                <a:schemeClr val="bg1"/>
              </a:solidFill>
            </a:endParaRPr>
          </a:p>
        </p:txBody>
      </p:sp>
      <p:sp>
        <p:nvSpPr>
          <p:cNvPr id="4" name="Date Placeholder 3"/>
          <p:cNvSpPr>
            <a:spLocks noGrp="1"/>
          </p:cNvSpPr>
          <p:nvPr>
            <p:ph type="dt" sz="half" idx="10"/>
          </p:nvPr>
        </p:nvSpPr>
        <p:spPr/>
        <p:txBody>
          <a:bodyPr/>
          <a:lstStyle/>
          <a:p>
            <a:pPr>
              <a:defRPr/>
            </a:pPr>
            <a:fld id="{EB14F608-5FD8-4074-B0E0-3FB554B2D1B0}" type="datetime1">
              <a:rPr lang="en-US" smtClean="0"/>
              <a:pPr>
                <a:defRPr/>
              </a:pPr>
              <a:t>12/13/2017</a:t>
            </a:fld>
            <a:endParaRPr lang="en-US"/>
          </a:p>
        </p:txBody>
      </p:sp>
      <p:sp>
        <p:nvSpPr>
          <p:cNvPr id="5" name="Slide Number Placeholder 4"/>
          <p:cNvSpPr>
            <a:spLocks noGrp="1"/>
          </p:cNvSpPr>
          <p:nvPr>
            <p:ph type="sldNum" sz="quarter" idx="12"/>
          </p:nvPr>
        </p:nvSpPr>
        <p:spPr/>
        <p:txBody>
          <a:bodyPr/>
          <a:lstStyle/>
          <a:p>
            <a:pPr>
              <a:defRPr/>
            </a:pPr>
            <a:fld id="{1F72B481-A8E9-4DAF-BEDA-F10E840064F6}" type="slidenum">
              <a:rPr lang="en-US" smtClean="0"/>
              <a:pPr>
                <a:defRPr/>
              </a:pPr>
              <a:t>1</a:t>
            </a:fld>
            <a:endParaRPr lang="en-US"/>
          </a:p>
        </p:txBody>
      </p:sp>
      <p:sp>
        <p:nvSpPr>
          <p:cNvPr id="6" name="Footer Placeholder 5"/>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33400" y="685800"/>
            <a:ext cx="8229600" cy="533400"/>
          </a:xfrm>
        </p:spPr>
        <p:txBody>
          <a:bodyPr/>
          <a:lstStyle/>
          <a:p>
            <a:pPr>
              <a:spcBef>
                <a:spcPct val="50000"/>
              </a:spcBef>
            </a:pPr>
            <a:r>
              <a:rPr lang="id-ID" sz="3200" dirty="0" smtClean="0">
                <a:latin typeface="Arial" charset="0"/>
                <a:cs typeface="Arial" charset="0"/>
              </a:rPr>
              <a:t>Contoh Pelaporan</a:t>
            </a:r>
            <a:endParaRPr lang="id-ID" sz="3200" dirty="0" smtClean="0">
              <a:latin typeface="Arial" charset="0"/>
              <a:cs typeface="Arial" charset="0"/>
            </a:endParaRPr>
          </a:p>
        </p:txBody>
      </p:sp>
      <p:sp>
        <p:nvSpPr>
          <p:cNvPr id="16388" name="Content Placeholder 5"/>
          <p:cNvSpPr>
            <a:spLocks noGrp="1"/>
          </p:cNvSpPr>
          <p:nvPr>
            <p:ph idx="1"/>
          </p:nvPr>
        </p:nvSpPr>
        <p:spPr>
          <a:xfrm>
            <a:off x="457200" y="1295400"/>
            <a:ext cx="8229600" cy="4830763"/>
          </a:xfrm>
        </p:spPr>
        <p:txBody>
          <a:bodyPr/>
          <a:lstStyle/>
          <a:p>
            <a:r>
              <a:rPr lang="id-ID" sz="2000" u="sng" dirty="0" smtClean="0"/>
              <a:t>Contoh </a:t>
            </a:r>
            <a:r>
              <a:rPr lang="id-ID" sz="2000" u="sng" dirty="0" smtClean="0"/>
              <a:t>4:</a:t>
            </a:r>
            <a:endParaRPr lang="id-ID" sz="2000" dirty="0" smtClean="0"/>
          </a:p>
          <a:p>
            <a:pPr>
              <a:buNone/>
            </a:pPr>
            <a:r>
              <a:rPr lang="id-ID" sz="2000" dirty="0" smtClean="0"/>
              <a:t>	</a:t>
            </a:r>
            <a:r>
              <a:rPr lang="id-ID" sz="1600" dirty="0" smtClean="0"/>
              <a:t>Observasi</a:t>
            </a:r>
            <a:r>
              <a:rPr lang="id-ID" sz="1600" dirty="0" smtClean="0"/>
              <a:t>		: (misal: Agresivitas)</a:t>
            </a:r>
          </a:p>
          <a:p>
            <a:pPr>
              <a:buNone/>
            </a:pPr>
            <a:r>
              <a:rPr lang="id-ID" sz="1600" dirty="0" smtClean="0"/>
              <a:t>	Perilaku</a:t>
            </a:r>
            <a:r>
              <a:rPr lang="id-ID" sz="1600" dirty="0" smtClean="0"/>
              <a:t>		: verbal / non verbal</a:t>
            </a:r>
          </a:p>
          <a:p>
            <a:pPr>
              <a:buNone/>
            </a:pPr>
            <a:r>
              <a:rPr lang="id-ID" sz="1600" dirty="0" smtClean="0"/>
              <a:t>	Tujuan</a:t>
            </a:r>
            <a:r>
              <a:rPr lang="id-ID" sz="1600" dirty="0" smtClean="0"/>
              <a:t>			: </a:t>
            </a:r>
            <a:r>
              <a:rPr lang="id-ID" sz="1600" dirty="0" smtClean="0"/>
              <a:t>observasi </a:t>
            </a:r>
            <a:r>
              <a:rPr lang="id-ID" sz="1600" dirty="0" smtClean="0"/>
              <a:t>perilaku agresivitas (umum)	</a:t>
            </a:r>
          </a:p>
          <a:p>
            <a:pPr>
              <a:buNone/>
            </a:pPr>
            <a:r>
              <a:rPr lang="id-ID" sz="1600" dirty="0" smtClean="0"/>
              <a:t>	Cara </a:t>
            </a:r>
            <a:r>
              <a:rPr lang="id-ID" sz="1600" dirty="0" smtClean="0"/>
              <a:t>Pencatatan 	</a:t>
            </a:r>
            <a:r>
              <a:rPr lang="id-ID" sz="1600" dirty="0" smtClean="0"/>
              <a:t>	: </a:t>
            </a:r>
            <a:r>
              <a:rPr lang="id-ID" sz="1600" dirty="0" smtClean="0"/>
              <a:t>.................................. </a:t>
            </a:r>
          </a:p>
          <a:p>
            <a:endParaRPr lang="id-ID" sz="1600" u="sng" dirty="0" smtClean="0"/>
          </a:p>
          <a:p>
            <a:pPr>
              <a:buNone/>
            </a:pPr>
            <a:r>
              <a:rPr lang="id-ID" sz="1600" dirty="0" smtClean="0"/>
              <a:t>	</a:t>
            </a:r>
            <a:r>
              <a:rPr lang="id-ID" sz="1600" u="sng" dirty="0" smtClean="0"/>
              <a:t>Laporan </a:t>
            </a:r>
            <a:r>
              <a:rPr lang="id-ID" sz="1600" u="sng" dirty="0" smtClean="0"/>
              <a:t>Observasi</a:t>
            </a:r>
            <a:endParaRPr lang="id-ID" sz="1600" dirty="0" smtClean="0"/>
          </a:p>
          <a:p>
            <a:pPr>
              <a:buNone/>
            </a:pPr>
            <a:r>
              <a:rPr lang="id-ID" sz="1600" dirty="0" smtClean="0"/>
              <a:t>	Nama </a:t>
            </a:r>
            <a:r>
              <a:rPr lang="id-ID" sz="1600" dirty="0" smtClean="0"/>
              <a:t>Subjek	</a:t>
            </a:r>
            <a:r>
              <a:rPr lang="id-ID" sz="1600" dirty="0" smtClean="0"/>
              <a:t>:			Tgl.Lahir: </a:t>
            </a:r>
            <a:endParaRPr lang="id-ID" sz="1600" dirty="0" smtClean="0"/>
          </a:p>
          <a:p>
            <a:pPr>
              <a:buNone/>
            </a:pPr>
            <a:r>
              <a:rPr lang="id-ID" sz="1600" dirty="0" smtClean="0"/>
              <a:t>	Usia</a:t>
            </a:r>
            <a:r>
              <a:rPr lang="id-ID" sz="1600" dirty="0" smtClean="0"/>
              <a:t>		</a:t>
            </a:r>
            <a:r>
              <a:rPr lang="id-ID" sz="1600" dirty="0" smtClean="0"/>
              <a:t>:			Waktu pelaksanaan observasi: </a:t>
            </a:r>
            <a:endParaRPr lang="id-ID" sz="1600" dirty="0" smtClean="0"/>
          </a:p>
          <a:p>
            <a:pPr>
              <a:buNone/>
            </a:pPr>
            <a:r>
              <a:rPr lang="id-ID" sz="1600" dirty="0" smtClean="0"/>
              <a:t>	Tempat </a:t>
            </a:r>
            <a:r>
              <a:rPr lang="id-ID" sz="1600" dirty="0" smtClean="0"/>
              <a:t>Observasi	</a:t>
            </a:r>
            <a:r>
              <a:rPr lang="id-ID" sz="1600" dirty="0" smtClean="0"/>
              <a:t>:			Tgl. </a:t>
            </a:r>
            <a:r>
              <a:rPr lang="id-ID" sz="1600" smtClean="0"/>
              <a:t>Pelaporan</a:t>
            </a:r>
            <a:r>
              <a:rPr lang="id-ID" sz="1600" dirty="0" smtClean="0"/>
              <a:t>:</a:t>
            </a:r>
            <a:endParaRPr lang="id-ID" sz="1600" dirty="0" smtClean="0"/>
          </a:p>
          <a:p>
            <a:pPr>
              <a:buNone/>
            </a:pPr>
            <a:r>
              <a:rPr lang="id-ID" sz="1600" dirty="0" smtClean="0"/>
              <a:t>	Alasan </a:t>
            </a:r>
            <a:r>
              <a:rPr lang="id-ID" sz="1600" dirty="0" smtClean="0"/>
              <a:t>dilakukan Observasi :	</a:t>
            </a:r>
            <a:r>
              <a:rPr lang="id-ID" sz="1600" dirty="0" smtClean="0"/>
              <a:t>		Deskripsi klien &amp; setting: </a:t>
            </a:r>
            <a:endParaRPr lang="id-ID" sz="1600" dirty="0" smtClean="0"/>
          </a:p>
          <a:p>
            <a:pPr>
              <a:buNone/>
            </a:pPr>
            <a:r>
              <a:rPr lang="id-ID" sz="1600" dirty="0" smtClean="0"/>
              <a:t>	Metode </a:t>
            </a:r>
            <a:r>
              <a:rPr lang="id-ID" sz="1600" dirty="0" smtClean="0"/>
              <a:t>&amp; alat Observasi :</a:t>
            </a:r>
          </a:p>
          <a:p>
            <a:pPr>
              <a:buNone/>
            </a:pPr>
            <a:r>
              <a:rPr lang="id-ID" sz="1600" dirty="0" smtClean="0"/>
              <a:t>	Hal-hal </a:t>
            </a:r>
            <a:r>
              <a:rPr lang="id-ID" sz="1600" dirty="0" smtClean="0"/>
              <a:t>yang ditemukan dalam observasi :</a:t>
            </a:r>
          </a:p>
          <a:p>
            <a:pPr>
              <a:buNone/>
            </a:pPr>
            <a:r>
              <a:rPr lang="id-ID" sz="1600" dirty="0" smtClean="0"/>
              <a:t>	Kesimpulan </a:t>
            </a:r>
            <a:r>
              <a:rPr lang="id-ID" sz="1600" dirty="0" smtClean="0"/>
              <a:t>/ rangkuman observasi:</a:t>
            </a:r>
          </a:p>
          <a:p>
            <a:pPr>
              <a:buNone/>
            </a:pPr>
            <a:r>
              <a:rPr lang="id-ID" sz="1600" dirty="0" smtClean="0"/>
              <a:t>	Observer: 				Tanda </a:t>
            </a:r>
            <a:r>
              <a:rPr lang="id-ID" sz="1600" dirty="0" smtClean="0"/>
              <a:t>tangan </a:t>
            </a:r>
            <a:r>
              <a:rPr lang="id-ID" sz="1600" i="1" dirty="0" smtClean="0"/>
              <a:t>Observer</a:t>
            </a:r>
            <a:r>
              <a:rPr lang="id-ID" sz="1600" dirty="0" smtClean="0"/>
              <a:t>:</a:t>
            </a:r>
          </a:p>
          <a:p>
            <a:pPr>
              <a:buNone/>
            </a:pPr>
            <a:r>
              <a:rPr lang="id-ID" sz="1600" dirty="0" smtClean="0"/>
              <a:t>	....................................			......................................</a:t>
            </a:r>
            <a:endParaRPr lang="id-ID" sz="1600" dirty="0" smtClean="0"/>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ACE43E4A-F693-49A8-84DF-7B7D34C67A2D}" type="datetime1">
              <a:rPr lang="en-US" smtClean="0"/>
              <a:pPr>
                <a:defRPr/>
              </a:pPr>
              <a:t>12/13/2017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10</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r>
              <a:rPr lang="id-ID" sz="2400" dirty="0" smtClean="0"/>
              <a:t>Pelaporan adalah bagian terakhir dari observasi. </a:t>
            </a:r>
          </a:p>
          <a:p>
            <a:r>
              <a:rPr lang="id-ID" sz="2400" dirty="0" smtClean="0"/>
              <a:t>Bahasa, penting dalam bagian akhir ini. Oleh karena itu penting juga apa yang dituliskan dan bagaimana menuliskannya.  </a:t>
            </a:r>
          </a:p>
          <a:p>
            <a:r>
              <a:rPr lang="id-ID" sz="2400" dirty="0" smtClean="0"/>
              <a:t>Pada pasal 53 kode etik psikologi Indonesia (Himpsi, 2010) dinyatakan bahwa psikolog dan/atau ilmuwan psikologi bersikap profesional, bijaksana, jujur dengan memperhatikan keterbatasan kompetensi dan kewenangan sesuai ketentuan yang berlaku dalam melakukan pelaporan/publikasi hasil penelitian. </a:t>
            </a:r>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7AB531BD-692C-4B43-A5F8-F00489EF93E3}" type="datetime1">
              <a:rPr lang="en-US" smtClean="0"/>
              <a:pPr>
                <a:defRPr/>
              </a:pPr>
              <a:t>12/13/2017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2</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1268" name="Content Placeholder 5"/>
          <p:cNvSpPr>
            <a:spLocks noGrp="1"/>
          </p:cNvSpPr>
          <p:nvPr>
            <p:ph idx="1"/>
          </p:nvPr>
        </p:nvSpPr>
        <p:spPr>
          <a:xfrm>
            <a:off x="457200" y="1524000"/>
            <a:ext cx="8229600" cy="4602163"/>
          </a:xfrm>
        </p:spPr>
        <p:txBody>
          <a:bodyPr/>
          <a:lstStyle/>
          <a:p>
            <a:r>
              <a:rPr lang="id-ID" sz="2400" dirty="0" smtClean="0"/>
              <a:t>Pada pasal 53 ayat 1, dinyatakan tidak merekayasa data atau melakukan langkah-langkah lain yang tidak bertanggungjawab (misalnya: terkait pengelabuan, plagiarisme, dan lain-lain).</a:t>
            </a:r>
          </a:p>
          <a:p>
            <a:endParaRPr lang="id-ID" sz="2400" dirty="0" smtClean="0"/>
          </a:p>
          <a:p>
            <a:r>
              <a:rPr lang="id-ID" sz="2400" dirty="0" smtClean="0"/>
              <a:t>Pada pasal 66 ayat 3, dinyatakan bahwa psikolog harus memperhatikan kemampuan pengguna layanan dalam menjelaskan hasil asesmen psikologi. Hal yang harus diperhatikan adalah kemampuan bahasa dan istilah psikologi yang dipahami pengguna jasa.</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A9660178-56D6-4F46-BABE-4B584873B519}" type="datetime1">
              <a:rPr lang="en-US" smtClean="0"/>
              <a:pPr>
                <a:defRPr/>
              </a:pPr>
              <a:t>12/13/2017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3</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Jenis-jenis Pelaporan Observasi</a:t>
            </a:r>
          </a:p>
        </p:txBody>
      </p:sp>
      <p:sp>
        <p:nvSpPr>
          <p:cNvPr id="5124" name="Content Placeholder 5"/>
          <p:cNvSpPr>
            <a:spLocks noGrp="1"/>
          </p:cNvSpPr>
          <p:nvPr>
            <p:ph idx="1"/>
          </p:nvPr>
        </p:nvSpPr>
        <p:spPr>
          <a:xfrm>
            <a:off x="457200" y="1524000"/>
            <a:ext cx="8229600" cy="4602163"/>
          </a:xfrm>
        </p:spPr>
        <p:txBody>
          <a:bodyPr/>
          <a:lstStyle/>
          <a:p>
            <a:r>
              <a:rPr lang="id-ID" sz="2400" dirty="0" smtClean="0"/>
              <a:t>Pelaporan dapat berbentuk lisan dan tulisan, juga dapat dilakukan untuk internal (di kalangan institusi sendiri) dan eksternal (untuk instansi atau orang dari institusi luar).</a:t>
            </a:r>
          </a:p>
          <a:p>
            <a:pPr lvl="1"/>
            <a:r>
              <a:rPr lang="id-ID" sz="2000" dirty="0" smtClean="0"/>
              <a:t>Pelaporan lisan dan untuk internal.</a:t>
            </a:r>
          </a:p>
          <a:p>
            <a:pPr lvl="1"/>
            <a:r>
              <a:rPr lang="id-ID" sz="2000" dirty="0" smtClean="0"/>
              <a:t>Pelaporan lisan dan untuk eksternal.</a:t>
            </a:r>
          </a:p>
          <a:p>
            <a:pPr lvl="1"/>
            <a:r>
              <a:rPr lang="id-ID" sz="2000" dirty="0" smtClean="0"/>
              <a:t>Pelaporan tertulis dan untuk internal.</a:t>
            </a:r>
          </a:p>
          <a:p>
            <a:pPr lvl="1"/>
            <a:r>
              <a:rPr lang="id-ID" sz="2000" dirty="0" smtClean="0"/>
              <a:t>Pelaporan tertulis dan untuk eksternal.</a:t>
            </a:r>
            <a:endParaRPr lang="id-ID" sz="18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A7D62ACA-DBAE-4793-944E-DA03F2017BD9}" type="datetime1">
              <a:rPr lang="en-US" smtClean="0"/>
              <a:pPr>
                <a:defRPr/>
              </a:pPr>
              <a:t>12/13/2017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4</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Format Pelaporan</a:t>
            </a:r>
          </a:p>
        </p:txBody>
      </p:sp>
      <p:sp>
        <p:nvSpPr>
          <p:cNvPr id="6148" name="Content Placeholder 5"/>
          <p:cNvSpPr>
            <a:spLocks noGrp="1"/>
          </p:cNvSpPr>
          <p:nvPr>
            <p:ph idx="1"/>
          </p:nvPr>
        </p:nvSpPr>
        <p:spPr>
          <a:xfrm>
            <a:off x="457200" y="1524000"/>
            <a:ext cx="8229600" cy="4602163"/>
          </a:xfrm>
        </p:spPr>
        <p:txBody>
          <a:bodyPr/>
          <a:lstStyle/>
          <a:p>
            <a:r>
              <a:rPr lang="id-ID" sz="2400" dirty="0" smtClean="0"/>
              <a:t>Format pelaporan observasi pada dasarnya dibuat oleh observer tergantung kebutuhan dan tujuan observasinya. </a:t>
            </a:r>
          </a:p>
          <a:p>
            <a:r>
              <a:rPr lang="id-ID" sz="2400" dirty="0" smtClean="0"/>
              <a:t>Bisa dalam bentuk deskriptif, maupun poin-poin penting perilaku yang diobservasi. </a:t>
            </a:r>
          </a:p>
          <a:p>
            <a:r>
              <a:rPr lang="id-ID" sz="2400" dirty="0" smtClean="0"/>
              <a:t>Selain isi observasi, hal yang harus ada dalam pelaporan observasi adalah tentang siapa yang diobservasi, perilaku apa yang diobservasi, kapan, dimana, bagaimana pencatatannya, dan keterangan tentang identitas observernya.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69E9AF58-58CA-4A9E-ABF0-3DBDB29EE6D1}" type="datetime1">
              <a:rPr lang="en-US" smtClean="0"/>
              <a:pPr>
                <a:defRPr/>
              </a:pPr>
              <a:t>12/13/2017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5</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457200"/>
          </a:xfrm>
        </p:spPr>
        <p:txBody>
          <a:bodyPr/>
          <a:lstStyle/>
          <a:p>
            <a:pPr>
              <a:spcBef>
                <a:spcPct val="50000"/>
              </a:spcBef>
            </a:pPr>
            <a:r>
              <a:rPr lang="id-ID" sz="3200" dirty="0" smtClean="0">
                <a:latin typeface="Arial" charset="0"/>
                <a:cs typeface="Arial" charset="0"/>
              </a:rPr>
              <a:t>Contoh Format Pelaporan</a:t>
            </a:r>
          </a:p>
        </p:txBody>
      </p:sp>
      <p:sp>
        <p:nvSpPr>
          <p:cNvPr id="7172" name="Content Placeholder 5"/>
          <p:cNvSpPr>
            <a:spLocks noGrp="1"/>
          </p:cNvSpPr>
          <p:nvPr>
            <p:ph idx="1"/>
          </p:nvPr>
        </p:nvSpPr>
        <p:spPr>
          <a:xfrm>
            <a:off x="457200" y="1524000"/>
            <a:ext cx="8229600" cy="4602163"/>
          </a:xfrm>
        </p:spPr>
        <p:txBody>
          <a:bodyPr/>
          <a:lstStyle/>
          <a:p>
            <a:r>
              <a:rPr lang="id-ID" sz="2400" u="sng" dirty="0" smtClean="0"/>
              <a:t>Contoh 1</a:t>
            </a:r>
            <a:r>
              <a:rPr lang="id-ID" sz="2400" dirty="0" smtClean="0"/>
              <a:t>: </a:t>
            </a:r>
          </a:p>
          <a:p>
            <a:pPr>
              <a:buNone/>
            </a:pPr>
            <a:r>
              <a:rPr lang="id-ID" sz="1200" dirty="0" smtClean="0"/>
              <a:t>	Subjek yg diobservasi:  petugas kebersihan UEU.</a:t>
            </a:r>
          </a:p>
          <a:p>
            <a:pPr>
              <a:buNone/>
            </a:pPr>
            <a:r>
              <a:rPr lang="id-ID" sz="1200" dirty="0" smtClean="0"/>
              <a:t>	Tempat: .......	 			Catatan Lapangan No. ....</a:t>
            </a:r>
          </a:p>
          <a:p>
            <a:pPr>
              <a:buNone/>
            </a:pPr>
            <a:r>
              <a:rPr lang="id-ID" sz="1200" dirty="0" smtClean="0"/>
              <a:t>	Hari/Tgl : ...........				Laporan Pencatatan: Tgl/jam ........</a:t>
            </a:r>
          </a:p>
          <a:p>
            <a:pPr>
              <a:buNone/>
            </a:pPr>
            <a:r>
              <a:rPr lang="id-ID" sz="1200" dirty="0" smtClean="0"/>
              <a:t>	Jam: .......... s/d .........				Observer: ............................</a:t>
            </a:r>
          </a:p>
          <a:p>
            <a:pPr>
              <a:buNone/>
            </a:pPr>
            <a:r>
              <a:rPr lang="id-ID" sz="1200" dirty="0" smtClean="0"/>
              <a:t>	Petugas Kebersihan: ....... (kode Subkek)		Tanda Tangan Observer: .............</a:t>
            </a:r>
          </a:p>
          <a:p>
            <a:pPr>
              <a:buNone/>
            </a:pPr>
            <a:r>
              <a:rPr lang="id-ID" sz="1200" dirty="0" smtClean="0"/>
              <a:t>	                                                                  	</a:t>
            </a:r>
          </a:p>
          <a:p>
            <a:pPr>
              <a:buNone/>
            </a:pPr>
            <a:r>
              <a:rPr lang="id-ID" sz="1200" dirty="0" smtClean="0"/>
              <a:t>		                                                                  					</a:t>
            </a:r>
          </a:p>
          <a:p>
            <a:pPr>
              <a:buNone/>
            </a:pPr>
            <a:r>
              <a:rPr lang="id-ID" sz="1200" dirty="0" smtClean="0"/>
              <a:t> </a:t>
            </a:r>
          </a:p>
          <a:p>
            <a:pPr>
              <a:buNone/>
            </a:pPr>
            <a:r>
              <a:rPr lang="id-ID" sz="1200" dirty="0" smtClean="0"/>
              <a:t>	Aktivitas Petugas Kebersihan</a:t>
            </a:r>
          </a:p>
          <a:p>
            <a:pPr>
              <a:buNone/>
            </a:pPr>
            <a:r>
              <a:rPr lang="id-ID" sz="1200" dirty="0" smtClean="0"/>
              <a:t>	.....................................................................................................................................................................................................</a:t>
            </a:r>
          </a:p>
          <a:p>
            <a:pPr>
              <a:buNone/>
            </a:pPr>
            <a:r>
              <a:rPr lang="id-ID" sz="1200" dirty="0" smtClean="0"/>
              <a:t>	.....................................................................................................................................................................................................</a:t>
            </a:r>
          </a:p>
          <a:p>
            <a:pPr>
              <a:buNone/>
            </a:pPr>
            <a:r>
              <a:rPr lang="id-ID" sz="1200" dirty="0" smtClean="0"/>
              <a:t>	.....................................................................................................................................................................................................</a:t>
            </a:r>
          </a:p>
          <a:p>
            <a:pPr>
              <a:buNone/>
            </a:pPr>
            <a:r>
              <a:rPr lang="id-ID" sz="1200" dirty="0" smtClean="0"/>
              <a:t>	.............................................................................................................................................dst.</a:t>
            </a:r>
          </a:p>
          <a:p>
            <a:pPr>
              <a:buNone/>
            </a:pPr>
            <a:r>
              <a:rPr lang="id-ID" sz="1200" dirty="0" smtClean="0"/>
              <a:t> </a:t>
            </a:r>
          </a:p>
          <a:p>
            <a:pPr>
              <a:buNone/>
            </a:pPr>
            <a:r>
              <a:rPr lang="id-ID" sz="1200" dirty="0" smtClean="0"/>
              <a:t>	</a:t>
            </a:r>
            <a:r>
              <a:rPr lang="id-ID" sz="1200" smtClean="0"/>
              <a:t>Tanggapan /Simpulan/Interpretasi</a:t>
            </a:r>
            <a:endParaRPr lang="id-ID" sz="1200" dirty="0" smtClean="0"/>
          </a:p>
          <a:p>
            <a:pPr>
              <a:buNone/>
            </a:pPr>
            <a:r>
              <a:rPr lang="id-ID" sz="1200" dirty="0" smtClean="0"/>
              <a:t>	.....................................................................................................................................................................................................</a:t>
            </a:r>
          </a:p>
          <a:p>
            <a:pPr>
              <a:buNone/>
            </a:pPr>
            <a:r>
              <a:rPr lang="id-ID" sz="1200" dirty="0" smtClean="0"/>
              <a:t>	......................................................................................................................................................................................................</a:t>
            </a:r>
          </a:p>
          <a:p>
            <a:pPr>
              <a:buNone/>
            </a:pPr>
            <a:r>
              <a:rPr lang="id-ID" sz="1200" dirty="0" smtClean="0"/>
              <a:t>	........................................................................................................................................................................... dst.</a:t>
            </a:r>
          </a:p>
          <a:p>
            <a:endParaRPr lang="id-ID" sz="1200" dirty="0" smtClean="0"/>
          </a:p>
          <a:p>
            <a:endParaRPr lang="id-ID" sz="1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1EAA5897-FA48-405D-B144-1E4F0F39606E}" type="datetime1">
              <a:rPr lang="en-US" smtClean="0"/>
              <a:pPr>
                <a:defRPr/>
              </a:pPr>
              <a:t>12/13/2017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6</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1268" name="Content Placeholder 5"/>
          <p:cNvSpPr>
            <a:spLocks noGrp="1"/>
          </p:cNvSpPr>
          <p:nvPr>
            <p:ph idx="1"/>
          </p:nvPr>
        </p:nvSpPr>
        <p:spPr>
          <a:xfrm>
            <a:off x="457200" y="1524000"/>
            <a:ext cx="8229600" cy="4602163"/>
          </a:xfrm>
        </p:spPr>
        <p:txBody>
          <a:bodyPr/>
          <a:lstStyle/>
          <a:p>
            <a:r>
              <a:rPr lang="id-ID" sz="2400" u="sng" dirty="0" smtClean="0"/>
              <a:t>Contoh Format Observasi 2</a:t>
            </a:r>
            <a:endParaRPr lang="id-ID" sz="2400" dirty="0" smtClean="0"/>
          </a:p>
          <a:p>
            <a:r>
              <a:rPr lang="id-ID" sz="2400" dirty="0" smtClean="0"/>
              <a:t>Tema observasi		: ............................................</a:t>
            </a:r>
          </a:p>
          <a:p>
            <a:r>
              <a:rPr lang="id-ID" sz="2400" dirty="0" smtClean="0"/>
              <a:t>Perilaku yg diobservasi	: ....................................... </a:t>
            </a:r>
          </a:p>
          <a:p>
            <a:r>
              <a:rPr lang="id-ID" sz="2400" dirty="0" smtClean="0"/>
              <a:t>Tempat/Tanggal		: ........................, jam .......s/d .......</a:t>
            </a:r>
          </a:p>
          <a:p>
            <a:r>
              <a:rPr lang="id-ID" sz="2400" dirty="0" smtClean="0"/>
              <a:t>Subjek yg diobservasi		 :....................................................</a:t>
            </a:r>
          </a:p>
          <a:p>
            <a:r>
              <a:rPr lang="id-ID" sz="2400" dirty="0" smtClean="0"/>
              <a:t>Laporan Pencatatan		 : Tgl./jam.....................................</a:t>
            </a:r>
          </a:p>
          <a:p>
            <a:r>
              <a:rPr lang="id-ID" sz="2400" dirty="0" smtClean="0"/>
              <a:t>Observer			 : ..................................................</a:t>
            </a:r>
          </a:p>
          <a:p>
            <a:r>
              <a:rPr lang="id-ID" sz="2400" dirty="0" smtClean="0"/>
              <a:t>Tanda Tangan Observer	: ..........................................</a:t>
            </a:r>
          </a:p>
          <a:p>
            <a:r>
              <a:rPr lang="id-ID" sz="2400" dirty="0" smtClean="0"/>
              <a:t> </a:t>
            </a:r>
          </a:p>
          <a:p>
            <a:r>
              <a:rPr lang="id-ID" sz="2400" dirty="0" smtClean="0"/>
              <a:t>Data/hasil observasi (berupa uraian) </a:t>
            </a:r>
          </a:p>
          <a:p>
            <a:r>
              <a:rPr lang="id-ID" sz="2400" dirty="0" smtClean="0"/>
              <a:t>Koding</a:t>
            </a:r>
          </a:p>
          <a:p>
            <a:pPr>
              <a:buNone/>
            </a:pPr>
            <a:endParaRPr lang="id-ID" sz="2400" dirty="0" smtClean="0"/>
          </a:p>
          <a:p>
            <a:endParaRPr lang="id-ID" sz="2400" dirty="0" smtClean="0"/>
          </a:p>
          <a:p>
            <a:r>
              <a:rPr lang="id-ID" sz="2400" dirty="0" smtClean="0"/>
              <a:t> </a:t>
            </a:r>
          </a:p>
          <a:p>
            <a:endParaRPr lang="id-ID" sz="2400" dirty="0" smtClean="0"/>
          </a:p>
          <a:p>
            <a:r>
              <a:rPr lang="id-ID" sz="2400" dirty="0" smtClean="0"/>
              <a:t> </a:t>
            </a:r>
          </a:p>
          <a:p>
            <a:endParaRPr lang="id-ID" sz="2400" dirty="0" smtClean="0"/>
          </a:p>
          <a:p>
            <a:r>
              <a:rPr lang="id-ID" sz="2400" dirty="0" smtClean="0"/>
              <a:t> </a:t>
            </a:r>
          </a:p>
          <a:p>
            <a:endParaRPr lang="id-ID" sz="2400" dirty="0" smtClean="0"/>
          </a:p>
          <a:p>
            <a:r>
              <a:rPr lang="id-ID" sz="2400" dirty="0" smtClean="0"/>
              <a:t> </a:t>
            </a:r>
          </a:p>
          <a:p>
            <a:endParaRPr lang="id-ID" sz="2400" dirty="0" smtClean="0"/>
          </a:p>
          <a:p>
            <a:r>
              <a:rPr lang="id-ID" sz="2400" dirty="0" smtClean="0"/>
              <a:t> </a:t>
            </a:r>
          </a:p>
          <a:p>
            <a:endParaRPr lang="id-ID" sz="2400" dirty="0" smtClean="0"/>
          </a:p>
          <a:p>
            <a:r>
              <a:rPr lang="id-ID" sz="2400" dirty="0" smtClean="0"/>
              <a:t> </a:t>
            </a:r>
          </a:p>
          <a:p>
            <a:endParaRPr lang="id-ID" sz="2400" dirty="0" smtClean="0"/>
          </a:p>
          <a:p>
            <a:r>
              <a:rPr lang="id-ID" sz="2400" dirty="0" smtClean="0"/>
              <a:t> </a:t>
            </a:r>
          </a:p>
          <a:p>
            <a:endParaRPr lang="id-ID" sz="2400" dirty="0" smtClean="0"/>
          </a:p>
          <a:p>
            <a:r>
              <a:rPr lang="id-ID" sz="2400" dirty="0" smtClean="0"/>
              <a:t> </a:t>
            </a:r>
          </a:p>
          <a:p>
            <a:r>
              <a:rPr lang="id-ID" sz="2400" dirty="0" smtClean="0"/>
              <a:t> </a:t>
            </a:r>
          </a:p>
          <a:p>
            <a:endParaRPr lang="id-ID" sz="2400" dirty="0" smtClean="0"/>
          </a:p>
          <a:p>
            <a:r>
              <a:rPr lang="id-ID" sz="2400" dirty="0" smtClean="0"/>
              <a:t> </a:t>
            </a:r>
          </a:p>
          <a:p>
            <a:endParaRPr lang="id-ID" sz="2400" dirty="0" smtClean="0"/>
          </a:p>
          <a:p>
            <a:r>
              <a:rPr lang="id-ID" sz="2400" dirty="0" smtClean="0"/>
              <a:t> </a:t>
            </a:r>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endParaRPr lang="id-ID" sz="2400" dirty="0" smtClean="0"/>
          </a:p>
          <a:p>
            <a:pPr>
              <a:buNone/>
            </a:pPr>
            <a:endParaRPr lang="id-ID" sz="2400" dirty="0" smtClean="0"/>
          </a:p>
        </p:txBody>
      </p:sp>
      <p:sp>
        <p:nvSpPr>
          <p:cNvPr id="5" name="Date Placeholder 4"/>
          <p:cNvSpPr>
            <a:spLocks noGrp="1"/>
          </p:cNvSpPr>
          <p:nvPr>
            <p:ph type="dt" sz="half" idx="10"/>
          </p:nvPr>
        </p:nvSpPr>
        <p:spPr/>
        <p:txBody>
          <a:bodyPr/>
          <a:lstStyle/>
          <a:p>
            <a:pPr>
              <a:defRPr/>
            </a:pPr>
            <a:fld id="{A9660178-56D6-4F46-BABE-4B584873B519}" type="datetime1">
              <a:rPr lang="en-US" smtClean="0"/>
              <a:pPr>
                <a:defRPr/>
              </a:pPr>
              <a:t>12/13/2017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7</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Contoh Pelaporan</a:t>
            </a:r>
            <a:endParaRPr lang="id-ID" sz="3200" dirty="0" smtClean="0">
              <a:latin typeface="Arial" charset="0"/>
              <a:cs typeface="Arial" charset="0"/>
            </a:endParaRPr>
          </a:p>
        </p:txBody>
      </p:sp>
      <p:sp>
        <p:nvSpPr>
          <p:cNvPr id="10244" name="Content Placeholder 5"/>
          <p:cNvSpPr>
            <a:spLocks noGrp="1"/>
          </p:cNvSpPr>
          <p:nvPr>
            <p:ph idx="1"/>
          </p:nvPr>
        </p:nvSpPr>
        <p:spPr>
          <a:xfrm>
            <a:off x="457200" y="1524000"/>
            <a:ext cx="8229600" cy="4602163"/>
          </a:xfrm>
        </p:spPr>
        <p:txBody>
          <a:bodyPr/>
          <a:lstStyle/>
          <a:p>
            <a:r>
              <a:rPr lang="id-ID" sz="1600" u="sng" dirty="0" smtClean="0"/>
              <a:t>Contoh </a:t>
            </a:r>
            <a:r>
              <a:rPr lang="id-ID" sz="1600" u="sng" dirty="0" smtClean="0"/>
              <a:t>2:</a:t>
            </a:r>
            <a:endParaRPr lang="id-ID" sz="1600" dirty="0" smtClean="0"/>
          </a:p>
          <a:p>
            <a:pPr>
              <a:buNone/>
            </a:pPr>
            <a:r>
              <a:rPr lang="id-ID" sz="1600" dirty="0" smtClean="0"/>
              <a:t>	Tema </a:t>
            </a:r>
            <a:r>
              <a:rPr lang="id-ID" sz="1600" dirty="0" smtClean="0"/>
              <a:t>observasi		: ............................................</a:t>
            </a:r>
          </a:p>
          <a:p>
            <a:pPr>
              <a:buNone/>
            </a:pPr>
            <a:r>
              <a:rPr lang="id-ID" sz="1600" dirty="0" smtClean="0"/>
              <a:t>	Perilaku </a:t>
            </a:r>
            <a:r>
              <a:rPr lang="id-ID" sz="1600" dirty="0" smtClean="0"/>
              <a:t>yg diobservasi	: ....................................... </a:t>
            </a:r>
          </a:p>
          <a:p>
            <a:pPr>
              <a:buNone/>
            </a:pPr>
            <a:r>
              <a:rPr lang="id-ID" sz="1600" dirty="0" smtClean="0"/>
              <a:t>	Tempat/Tanggal</a:t>
            </a:r>
            <a:r>
              <a:rPr lang="id-ID" sz="1600" dirty="0" smtClean="0"/>
              <a:t>		: ........................, jam .......s/d .......</a:t>
            </a:r>
          </a:p>
          <a:p>
            <a:pPr>
              <a:buNone/>
            </a:pPr>
            <a:r>
              <a:rPr lang="id-ID" sz="1600" dirty="0" smtClean="0"/>
              <a:t>	Subjek </a:t>
            </a:r>
            <a:r>
              <a:rPr lang="id-ID" sz="1600" dirty="0" smtClean="0"/>
              <a:t>yg diobservasi	</a:t>
            </a:r>
            <a:r>
              <a:rPr lang="id-ID" sz="1600" dirty="0" smtClean="0"/>
              <a:t>:....................................................</a:t>
            </a:r>
            <a:endParaRPr lang="id-ID" sz="1600" dirty="0" smtClean="0"/>
          </a:p>
          <a:p>
            <a:pPr>
              <a:buNone/>
            </a:pPr>
            <a:r>
              <a:rPr lang="id-ID" sz="1600" dirty="0" smtClean="0"/>
              <a:t>	Laporan </a:t>
            </a:r>
            <a:r>
              <a:rPr lang="id-ID" sz="1600" dirty="0" smtClean="0"/>
              <a:t>Pencatatan	</a:t>
            </a:r>
            <a:r>
              <a:rPr lang="id-ID" sz="1600" dirty="0" smtClean="0"/>
              <a:t>: </a:t>
            </a:r>
            <a:r>
              <a:rPr lang="id-ID" sz="1600" dirty="0" smtClean="0"/>
              <a:t>Tgl./jam.....................................</a:t>
            </a:r>
          </a:p>
          <a:p>
            <a:pPr>
              <a:buNone/>
            </a:pPr>
            <a:r>
              <a:rPr lang="id-ID" sz="1600" dirty="0" smtClean="0"/>
              <a:t>	Observer</a:t>
            </a:r>
            <a:r>
              <a:rPr lang="id-ID" sz="1600" dirty="0" smtClean="0"/>
              <a:t>		</a:t>
            </a:r>
            <a:r>
              <a:rPr lang="id-ID" sz="1600" dirty="0" smtClean="0"/>
              <a:t>: </a:t>
            </a:r>
            <a:r>
              <a:rPr lang="id-ID" sz="1600" dirty="0" smtClean="0"/>
              <a:t>..................................................</a:t>
            </a:r>
          </a:p>
          <a:p>
            <a:pPr>
              <a:buNone/>
            </a:pPr>
            <a:r>
              <a:rPr lang="id-ID" sz="1600" dirty="0" smtClean="0"/>
              <a:t>	Tanda </a:t>
            </a:r>
            <a:r>
              <a:rPr lang="id-ID" sz="1600" dirty="0" smtClean="0"/>
              <a:t>Tangan Observer	: </a:t>
            </a:r>
            <a:r>
              <a:rPr lang="id-ID" sz="1600" dirty="0" smtClean="0"/>
              <a:t>..........................................</a:t>
            </a:r>
          </a:p>
          <a:p>
            <a:pPr>
              <a:buNone/>
            </a:pPr>
            <a:endParaRPr lang="id-ID" sz="1600" dirty="0" smtClean="0"/>
          </a:p>
          <a:p>
            <a:pPr>
              <a:buNone/>
            </a:pPr>
            <a:endParaRPr lang="id-ID" sz="1600" dirty="0" smtClean="0"/>
          </a:p>
          <a:p>
            <a:pPr>
              <a:buNone/>
            </a:pPr>
            <a:endParaRPr lang="id-ID" sz="1600" dirty="0" smtClean="0"/>
          </a:p>
          <a:p>
            <a:pPr>
              <a:buNone/>
            </a:pPr>
            <a:endParaRPr lang="id-ID" sz="1600" dirty="0" smtClean="0"/>
          </a:p>
          <a:p>
            <a:pPr>
              <a:buNone/>
            </a:pPr>
            <a:endParaRPr lang="id-ID" sz="1600" dirty="0" smtClean="0"/>
          </a:p>
          <a:p>
            <a:pPr>
              <a:buNone/>
            </a:pPr>
            <a:r>
              <a:rPr lang="id-ID" sz="1600" dirty="0" smtClean="0"/>
              <a:t>	</a:t>
            </a:r>
            <a:r>
              <a:rPr lang="id-ID" sz="1600" dirty="0" smtClean="0"/>
              <a:t>Tanggapan/Simpulan/Interpretasi: ..................................</a:t>
            </a:r>
            <a:endParaRPr lang="id-ID" sz="1600" dirty="0" smtClean="0"/>
          </a:p>
          <a:p>
            <a:endParaRPr lang="id-ID" sz="1600" dirty="0" smtClean="0">
              <a:latin typeface="Arial" charset="0"/>
              <a:cs typeface="Arial" charset="0"/>
            </a:endParaRPr>
          </a:p>
          <a:p>
            <a:pPr>
              <a:buNone/>
            </a:pPr>
            <a:r>
              <a:rPr lang="id-ID" sz="1600" dirty="0" smtClean="0">
                <a:latin typeface="Arial" charset="0"/>
                <a:cs typeface="Arial" charset="0"/>
              </a:rPr>
              <a:t>	</a:t>
            </a:r>
            <a:endParaRPr lang="id-ID" sz="16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86548339-71DD-414D-A30C-33485FF20594}" type="datetime1">
              <a:rPr lang="en-US" smtClean="0"/>
              <a:pPr>
                <a:defRPr/>
              </a:pPr>
              <a:t>12/13/2017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graphicFrame>
        <p:nvGraphicFramePr>
          <p:cNvPr id="8" name="Table 7"/>
          <p:cNvGraphicFramePr>
            <a:graphicFrameLocks noGrp="1"/>
          </p:cNvGraphicFramePr>
          <p:nvPr/>
        </p:nvGraphicFramePr>
        <p:xfrm>
          <a:off x="838200" y="4038601"/>
          <a:ext cx="7543800" cy="1017189"/>
        </p:xfrm>
        <a:graphic>
          <a:graphicData uri="http://schemas.openxmlformats.org/drawingml/2006/table">
            <a:tbl>
              <a:tblPr firstRow="1" bandRow="1">
                <a:tableStyleId>{5C22544A-7EE6-4342-B048-85BDC9FD1C3A}</a:tableStyleId>
              </a:tblPr>
              <a:tblGrid>
                <a:gridCol w="4953000"/>
                <a:gridCol w="2590800"/>
              </a:tblGrid>
              <a:tr h="651429">
                <a:tc>
                  <a:txBody>
                    <a:bodyPr/>
                    <a:lstStyle/>
                    <a:p>
                      <a:r>
                        <a:rPr lang="id-ID" dirty="0" smtClean="0"/>
                        <a:t>Data/Hasil Observasi (uraian)</a:t>
                      </a:r>
                      <a:endParaRPr lang="id-ID" dirty="0"/>
                    </a:p>
                  </a:txBody>
                  <a:tcPr/>
                </a:tc>
                <a:tc>
                  <a:txBody>
                    <a:bodyPr/>
                    <a:lstStyle/>
                    <a:p>
                      <a:r>
                        <a:rPr lang="id-ID" dirty="0" smtClean="0"/>
                        <a:t>Koding</a:t>
                      </a:r>
                      <a:endParaRPr lang="id-ID" dirty="0"/>
                    </a:p>
                  </a:txBody>
                  <a:tcPr/>
                </a:tc>
              </a:tr>
              <a:tr h="339171">
                <a:tc>
                  <a:txBody>
                    <a:bodyPr/>
                    <a:lstStyle/>
                    <a:p>
                      <a:r>
                        <a:rPr lang="id-ID" dirty="0" smtClean="0"/>
                        <a:t>...........................</a:t>
                      </a:r>
                      <a:endParaRPr lang="id-ID" dirty="0"/>
                    </a:p>
                  </a:txBody>
                  <a:tcPr/>
                </a:tc>
                <a:tc>
                  <a:txBody>
                    <a:bodyPr/>
                    <a:lstStyle/>
                    <a:p>
                      <a:r>
                        <a:rPr lang="id-ID" dirty="0" smtClean="0"/>
                        <a:t>...............</a:t>
                      </a:r>
                      <a:endParaRPr lang="id-ID" dirty="0"/>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457200"/>
          </a:xfrm>
        </p:spPr>
        <p:txBody>
          <a:bodyPr/>
          <a:lstStyle/>
          <a:p>
            <a:pPr>
              <a:spcBef>
                <a:spcPct val="50000"/>
              </a:spcBef>
            </a:pPr>
            <a:r>
              <a:rPr lang="id-ID" sz="3200" dirty="0" smtClean="0">
                <a:latin typeface="Arial" charset="0"/>
                <a:cs typeface="Arial" charset="0"/>
              </a:rPr>
              <a:t>Contoh Pelaporan</a:t>
            </a:r>
            <a:endParaRPr lang="id-ID" sz="3200" dirty="0" smtClean="0">
              <a:latin typeface="Arial" charset="0"/>
              <a:cs typeface="Arial" charset="0"/>
            </a:endParaRPr>
          </a:p>
        </p:txBody>
      </p:sp>
      <p:sp>
        <p:nvSpPr>
          <p:cNvPr id="12292" name="Content Placeholder 5"/>
          <p:cNvSpPr>
            <a:spLocks noGrp="1"/>
          </p:cNvSpPr>
          <p:nvPr>
            <p:ph idx="1"/>
          </p:nvPr>
        </p:nvSpPr>
        <p:spPr>
          <a:xfrm>
            <a:off x="457200" y="1295400"/>
            <a:ext cx="8229600" cy="4830763"/>
          </a:xfrm>
        </p:spPr>
        <p:txBody>
          <a:bodyPr/>
          <a:lstStyle/>
          <a:p>
            <a:r>
              <a:rPr lang="id-ID" sz="1600" u="sng" dirty="0" smtClean="0"/>
              <a:t>Contoh </a:t>
            </a:r>
            <a:r>
              <a:rPr lang="id-ID" sz="1600" u="sng" dirty="0" smtClean="0"/>
              <a:t>3</a:t>
            </a:r>
            <a:endParaRPr lang="id-ID" sz="1600" dirty="0" smtClean="0"/>
          </a:p>
          <a:p>
            <a:pPr>
              <a:buNone/>
            </a:pPr>
            <a:r>
              <a:rPr lang="id-ID" sz="1600" dirty="0" smtClean="0"/>
              <a:t>	Tema </a:t>
            </a:r>
            <a:r>
              <a:rPr lang="id-ID" sz="1600" dirty="0" smtClean="0"/>
              <a:t>Observasi		: ............................(misal: Lappsi).</a:t>
            </a:r>
          </a:p>
          <a:p>
            <a:pPr>
              <a:buNone/>
            </a:pPr>
            <a:r>
              <a:rPr lang="id-ID" sz="1600" dirty="0" smtClean="0"/>
              <a:t>	Perilaku </a:t>
            </a:r>
            <a:r>
              <a:rPr lang="id-ID" sz="1600" dirty="0" smtClean="0"/>
              <a:t>yang diobservasi	: </a:t>
            </a:r>
            <a:r>
              <a:rPr lang="id-ID" sz="1600" dirty="0" smtClean="0"/>
              <a:t>...........................................</a:t>
            </a:r>
            <a:endParaRPr lang="id-ID" sz="1600" dirty="0" smtClean="0"/>
          </a:p>
          <a:p>
            <a:pPr>
              <a:buNone/>
            </a:pPr>
            <a:r>
              <a:rPr lang="id-ID" sz="1600" dirty="0" smtClean="0"/>
              <a:t>	Lokasi </a:t>
            </a:r>
            <a:r>
              <a:rPr lang="id-ID" sz="1600" dirty="0" smtClean="0"/>
              <a:t>Observasi		: .......(Wisma... Puncak), Tgl/jam.....s/d.........</a:t>
            </a:r>
          </a:p>
          <a:p>
            <a:pPr>
              <a:buNone/>
            </a:pPr>
            <a:r>
              <a:rPr lang="id-ID" sz="1600" dirty="0" smtClean="0"/>
              <a:t>	Yg </a:t>
            </a:r>
            <a:r>
              <a:rPr lang="id-ID" sz="1600" dirty="0" smtClean="0"/>
              <a:t>diobservasi		 : Mahasiswa Baru Psi Angkatan .............</a:t>
            </a:r>
          </a:p>
          <a:p>
            <a:pPr>
              <a:buNone/>
            </a:pPr>
            <a:r>
              <a:rPr lang="id-ID" sz="1600" dirty="0" smtClean="0"/>
              <a:t>	Catatan</a:t>
            </a:r>
            <a:r>
              <a:rPr lang="id-ID" sz="1600" dirty="0" smtClean="0"/>
              <a:t>		</a:t>
            </a:r>
            <a:r>
              <a:rPr lang="id-ID" sz="1600" dirty="0" smtClean="0"/>
              <a:t> </a:t>
            </a:r>
            <a:r>
              <a:rPr lang="id-ID" sz="1600" dirty="0" smtClean="0"/>
              <a:t>: ..................................................</a:t>
            </a:r>
          </a:p>
          <a:p>
            <a:pPr>
              <a:buNone/>
            </a:pPr>
            <a:r>
              <a:rPr lang="id-ID" sz="1600" dirty="0" smtClean="0"/>
              <a:t>	Observer</a:t>
            </a:r>
            <a:r>
              <a:rPr lang="id-ID" sz="1600" dirty="0" smtClean="0"/>
              <a:t>		</a:t>
            </a:r>
            <a:r>
              <a:rPr lang="id-ID" sz="1600" dirty="0" smtClean="0"/>
              <a:t> </a:t>
            </a:r>
            <a:r>
              <a:rPr lang="id-ID" sz="1600" dirty="0" smtClean="0"/>
              <a:t>: ..................................................</a:t>
            </a:r>
          </a:p>
          <a:p>
            <a:pPr>
              <a:buNone/>
            </a:pPr>
            <a:r>
              <a:rPr lang="id-ID" sz="1600" dirty="0" smtClean="0"/>
              <a:t>	Tanda </a:t>
            </a:r>
            <a:r>
              <a:rPr lang="id-ID" sz="1600" dirty="0" smtClean="0"/>
              <a:t>tangan  observer	: </a:t>
            </a:r>
            <a:r>
              <a:rPr lang="id-ID" sz="1600" dirty="0" smtClean="0"/>
              <a:t>......................................................</a:t>
            </a:r>
          </a:p>
          <a:p>
            <a:pPr>
              <a:buNone/>
            </a:pPr>
            <a:endParaRPr lang="id-ID" sz="1600" dirty="0" smtClean="0"/>
          </a:p>
          <a:p>
            <a:pPr>
              <a:buNone/>
            </a:pPr>
            <a:endParaRPr lang="id-ID" sz="1600" dirty="0" smtClean="0"/>
          </a:p>
          <a:p>
            <a:pPr>
              <a:buNone/>
            </a:pPr>
            <a:endParaRPr lang="id-ID" sz="1600" dirty="0" smtClean="0"/>
          </a:p>
          <a:p>
            <a:pPr>
              <a:buNone/>
            </a:pPr>
            <a:endParaRPr lang="id-ID" sz="1600" dirty="0" smtClean="0"/>
          </a:p>
          <a:p>
            <a:pPr>
              <a:buNone/>
            </a:pPr>
            <a:endParaRPr lang="id-ID" sz="1600" dirty="0" smtClean="0"/>
          </a:p>
          <a:p>
            <a:pPr>
              <a:buNone/>
            </a:pPr>
            <a:endParaRPr lang="id-ID" sz="1600" dirty="0" smtClean="0"/>
          </a:p>
          <a:p>
            <a:pPr>
              <a:buNone/>
            </a:pPr>
            <a:endParaRPr lang="id-ID" sz="1600" dirty="0" smtClean="0"/>
          </a:p>
          <a:p>
            <a:pPr>
              <a:buNone/>
            </a:pPr>
            <a:r>
              <a:rPr lang="id-ID" sz="1600" dirty="0" smtClean="0"/>
              <a:t>	Tanggapan/Kesimpulan/Interpretasi: .......................................................</a:t>
            </a:r>
          </a:p>
          <a:p>
            <a:pPr>
              <a:buNone/>
            </a:pPr>
            <a:endParaRPr lang="id-ID" sz="1600" dirty="0" smtClean="0"/>
          </a:p>
          <a:p>
            <a:pPr>
              <a:buNone/>
            </a:pPr>
            <a:endParaRPr lang="id-ID" sz="1600" dirty="0" smtClean="0"/>
          </a:p>
        </p:txBody>
      </p:sp>
      <p:sp>
        <p:nvSpPr>
          <p:cNvPr id="5" name="Date Placeholder 4"/>
          <p:cNvSpPr>
            <a:spLocks noGrp="1"/>
          </p:cNvSpPr>
          <p:nvPr>
            <p:ph type="dt" sz="half" idx="10"/>
          </p:nvPr>
        </p:nvSpPr>
        <p:spPr/>
        <p:txBody>
          <a:bodyPr/>
          <a:lstStyle/>
          <a:p>
            <a:pPr>
              <a:defRPr/>
            </a:pPr>
            <a:fld id="{10BC24AD-5023-4FE0-A70C-7A916A07B220}" type="datetime1">
              <a:rPr lang="en-US" smtClean="0"/>
              <a:pPr>
                <a:defRPr/>
              </a:pPr>
              <a:t>12/13/2017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9</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graphicFrame>
        <p:nvGraphicFramePr>
          <p:cNvPr id="9" name="Table 8"/>
          <p:cNvGraphicFramePr>
            <a:graphicFrameLocks noGrp="1"/>
          </p:cNvGraphicFramePr>
          <p:nvPr/>
        </p:nvGraphicFramePr>
        <p:xfrm>
          <a:off x="838200" y="3886200"/>
          <a:ext cx="7772400" cy="1559560"/>
        </p:xfrm>
        <a:graphic>
          <a:graphicData uri="http://schemas.openxmlformats.org/drawingml/2006/table">
            <a:tbl>
              <a:tblPr firstRow="1" bandRow="1">
                <a:tableStyleId>{5C22544A-7EE6-4342-B048-85BDC9FD1C3A}</a:tableStyleId>
              </a:tblPr>
              <a:tblGrid>
                <a:gridCol w="3963924"/>
                <a:gridCol w="1321308"/>
                <a:gridCol w="1321308"/>
                <a:gridCol w="1165860"/>
              </a:tblGrid>
              <a:tr h="370840">
                <a:tc>
                  <a:txBody>
                    <a:bodyPr/>
                    <a:lstStyle/>
                    <a:p>
                      <a:r>
                        <a:rPr lang="id-ID" dirty="0" smtClean="0"/>
                        <a:t>Aspek yg diobservasi</a:t>
                      </a:r>
                      <a:endParaRPr lang="id-ID" dirty="0"/>
                    </a:p>
                  </a:txBody>
                  <a:tcPr/>
                </a:tc>
                <a:tc>
                  <a:txBody>
                    <a:bodyPr/>
                    <a:lstStyle/>
                    <a:p>
                      <a:r>
                        <a:rPr lang="id-ID" dirty="0" smtClean="0"/>
                        <a:t>Subjek 1</a:t>
                      </a:r>
                      <a:endParaRPr lang="id-ID" dirty="0"/>
                    </a:p>
                  </a:txBody>
                  <a:tcPr/>
                </a:tc>
                <a:tc>
                  <a:txBody>
                    <a:bodyPr/>
                    <a:lstStyle/>
                    <a:p>
                      <a:r>
                        <a:rPr lang="id-ID" dirty="0" smtClean="0"/>
                        <a:t>Subjek 2</a:t>
                      </a:r>
                      <a:endParaRPr lang="id-ID" dirty="0"/>
                    </a:p>
                  </a:txBody>
                  <a:tcPr/>
                </a:tc>
                <a:tc>
                  <a:txBody>
                    <a:bodyPr/>
                    <a:lstStyle/>
                    <a:p>
                      <a:r>
                        <a:rPr lang="id-ID" dirty="0" smtClean="0"/>
                        <a:t>Subjek 3</a:t>
                      </a:r>
                      <a:endParaRPr lang="id-ID" dirty="0"/>
                    </a:p>
                  </a:txBody>
                  <a:tcPr/>
                </a:tc>
              </a:tr>
              <a:tr h="370840">
                <a:tc>
                  <a:txBody>
                    <a:bodyPr/>
                    <a:lstStyle/>
                    <a:p>
                      <a:pPr>
                        <a:buFontTx/>
                        <a:buChar char="-"/>
                      </a:pPr>
                      <a:r>
                        <a:rPr lang="id-ID" dirty="0" smtClean="0"/>
                        <a:t> Adaptasi dg situasi baru</a:t>
                      </a:r>
                    </a:p>
                    <a:p>
                      <a:pPr>
                        <a:buFontTx/>
                        <a:buChar char="-"/>
                      </a:pPr>
                      <a:r>
                        <a:rPr lang="id-ID" baseline="0" dirty="0" smtClean="0"/>
                        <a:t> Antusiasme</a:t>
                      </a:r>
                    </a:p>
                    <a:p>
                      <a:pPr>
                        <a:buFontTx/>
                        <a:buChar char="-"/>
                      </a:pPr>
                      <a:r>
                        <a:rPr lang="id-ID" baseline="0" dirty="0" smtClean="0"/>
                        <a:t> Inisiatif</a:t>
                      </a:r>
                    </a:p>
                    <a:p>
                      <a:pPr>
                        <a:buFontTx/>
                        <a:buChar char="-"/>
                      </a:pPr>
                      <a:r>
                        <a:rPr lang="id-ID" baseline="0" dirty="0" smtClean="0"/>
                        <a:t> dll</a:t>
                      </a:r>
                      <a:endParaRPr lang="id-ID" dirty="0"/>
                    </a:p>
                  </a:txBody>
                  <a:tcPr/>
                </a:tc>
                <a:tc>
                  <a:txBody>
                    <a:bodyPr/>
                    <a:lstStyle/>
                    <a:p>
                      <a:endParaRPr lang="id-ID"/>
                    </a:p>
                  </a:txBody>
                  <a:tcPr/>
                </a:tc>
                <a:tc>
                  <a:txBody>
                    <a:bodyPr/>
                    <a:lstStyle/>
                    <a:p>
                      <a:endParaRPr lang="id-ID"/>
                    </a:p>
                  </a:txBody>
                  <a:tcPr/>
                </a:tc>
                <a:tc>
                  <a:txBody>
                    <a:bodyPr/>
                    <a:lstStyle/>
                    <a:p>
                      <a:endParaRPr lang="id-ID" dirty="0"/>
                    </a:p>
                  </a:txBody>
                  <a:tcPr/>
                </a:tc>
              </a:tr>
            </a:tbl>
          </a:graphicData>
        </a:graphic>
      </p:graphicFrame>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1478</TotalTime>
  <Words>345</Words>
  <Application>Microsoft Office PowerPoint</Application>
  <PresentationFormat>On-screen Show (4:3)</PresentationFormat>
  <Paragraphs>540</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Jenis-jenis Pelaporan Observasi</vt:lpstr>
      <vt:lpstr>Format Pelaporan</vt:lpstr>
      <vt:lpstr>Contoh Format Pelaporan</vt:lpstr>
      <vt:lpstr>Slide 7</vt:lpstr>
      <vt:lpstr>Contoh Pelaporan</vt:lpstr>
      <vt:lpstr>Contoh Pelaporan</vt:lpstr>
      <vt:lpstr>Contoh Pelaporan</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user</cp:lastModifiedBy>
  <cp:revision>229</cp:revision>
  <dcterms:created xsi:type="dcterms:W3CDTF">2010-08-24T06:47:44Z</dcterms:created>
  <dcterms:modified xsi:type="dcterms:W3CDTF">2017-12-13T02:09:29Z</dcterms:modified>
</cp:coreProperties>
</file>