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16" r:id="rId2"/>
    <p:sldId id="335" r:id="rId3"/>
    <p:sldId id="381" r:id="rId4"/>
    <p:sldId id="382" r:id="rId5"/>
    <p:sldId id="385" r:id="rId6"/>
    <p:sldId id="384" r:id="rId7"/>
    <p:sldId id="386" r:id="rId8"/>
    <p:sldId id="365"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92" autoAdjust="0"/>
    <p:restoredTop sz="93190" autoAdjust="0"/>
  </p:normalViewPr>
  <p:slideViewPr>
    <p:cSldViewPr>
      <p:cViewPr>
        <p:scale>
          <a:sx n="87" d="100"/>
          <a:sy n="87" d="100"/>
        </p:scale>
        <p:origin x="-900" y="3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BAD9994-8B66-42A9-843D-4EDD41EEFC37}" type="datetimeFigureOut">
              <a:rPr lang="id-ID"/>
              <a:pPr>
                <a:defRPr/>
              </a:pPr>
              <a:t>16/08/2017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F3D63DFF-B590-44B9-9E8F-00F9905D4A27}" type="slidenum">
              <a:rPr lang="id-ID"/>
              <a:pPr>
                <a:defRPr/>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CA52EA2-B26A-4DCA-B03B-0A57599F80EE}" type="slidenum">
              <a:rPr lang="id-ID" smtClean="0"/>
              <a:pPr>
                <a:defRPr/>
              </a:pPr>
              <a:t>2</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CA52EA2-B26A-4DCA-B03B-0A57599F80EE}" type="slidenum">
              <a:rPr lang="id-ID" smtClean="0"/>
              <a:pPr>
                <a:defRPr/>
              </a:pPr>
              <a:t>3</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512F1997-02CD-4E01-95B5-D5DB03AF7126}" type="slidenum">
              <a:rPr lang="id-ID" smtClean="0"/>
              <a:pPr>
                <a:defRPr/>
              </a:pPr>
              <a:t>4</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F87481A-8BA2-4682-8026-FACF8A2CBB28}" type="slidenum">
              <a:rPr lang="id-ID" smtClean="0"/>
              <a:pPr>
                <a:defRPr/>
              </a:pPr>
              <a:t>5</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F87481A-8BA2-4682-8026-FACF8A2CBB28}" type="slidenum">
              <a:rPr lang="id-ID" smtClean="0"/>
              <a:pPr>
                <a:defRPr/>
              </a:pPr>
              <a:t>6</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F87481A-8BA2-4682-8026-FACF8A2CBB28}" type="slidenum">
              <a:rPr lang="id-ID" smtClean="0"/>
              <a:pPr>
                <a:defRPr/>
              </a:pPr>
              <a:t>7</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F87481A-8BA2-4682-8026-FACF8A2CBB28}" type="slidenum">
              <a:rPr lang="id-ID" smtClean="0"/>
              <a:pPr>
                <a:defRPr/>
              </a:pPr>
              <a:t>8</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569B16B-71D9-423D-9A8D-2B92FD742B1A}" type="datetime1">
              <a:rPr lang="en-US" smtClean="0"/>
              <a:pPr>
                <a:defRPr/>
              </a:pPr>
              <a:t>8/16/2017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6" name="Slide Number Placeholder 5"/>
          <p:cNvSpPr>
            <a:spLocks noGrp="1"/>
          </p:cNvSpPr>
          <p:nvPr>
            <p:ph type="sldNum" sz="quarter" idx="12"/>
          </p:nvPr>
        </p:nvSpPr>
        <p:spPr/>
        <p:txBody>
          <a:bodyPr/>
          <a:lstStyle>
            <a:lvl1pPr>
              <a:defRPr/>
            </a:lvl1pPr>
          </a:lstStyle>
          <a:p>
            <a:pPr>
              <a:defRPr/>
            </a:pPr>
            <a:fld id="{1F72B481-A8E9-4DAF-BEDA-F10E840064F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E84E8A1-3224-4EC9-AC1F-C788A6387F59}" type="datetime1">
              <a:rPr lang="en-US" smtClean="0"/>
              <a:pPr>
                <a:defRPr/>
              </a:pPr>
              <a:t>8/16/2017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6" name="Slide Number Placeholder 5"/>
          <p:cNvSpPr>
            <a:spLocks noGrp="1"/>
          </p:cNvSpPr>
          <p:nvPr>
            <p:ph type="sldNum" sz="quarter" idx="12"/>
          </p:nvPr>
        </p:nvSpPr>
        <p:spPr/>
        <p:txBody>
          <a:bodyPr/>
          <a:lstStyle>
            <a:lvl1pPr>
              <a:defRPr/>
            </a:lvl1pPr>
          </a:lstStyle>
          <a:p>
            <a:pPr>
              <a:defRPr/>
            </a:pPr>
            <a:fld id="{C2D6902F-9E75-418D-90DB-543D546187B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C5E469A-36AE-413B-B46E-C6186D912E3C}" type="datetime1">
              <a:rPr lang="en-US" smtClean="0"/>
              <a:pPr>
                <a:defRPr/>
              </a:pPr>
              <a:t>8/16/2017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6" name="Slide Number Placeholder 5"/>
          <p:cNvSpPr>
            <a:spLocks noGrp="1"/>
          </p:cNvSpPr>
          <p:nvPr>
            <p:ph type="sldNum" sz="quarter" idx="12"/>
          </p:nvPr>
        </p:nvSpPr>
        <p:spPr/>
        <p:txBody>
          <a:bodyPr/>
          <a:lstStyle>
            <a:lvl1pPr>
              <a:defRPr/>
            </a:lvl1pPr>
          </a:lstStyle>
          <a:p>
            <a:pPr>
              <a:defRPr/>
            </a:pPr>
            <a:fld id="{3016A1D6-F776-47F5-A482-2E4731E6489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68994CC-8048-4795-A57C-A08FF2968D34}" type="datetime1">
              <a:rPr lang="en-US" smtClean="0"/>
              <a:pPr>
                <a:defRPr/>
              </a:pPr>
              <a:t>8/16/2017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6" name="Slide Number Placeholder 5"/>
          <p:cNvSpPr>
            <a:spLocks noGrp="1"/>
          </p:cNvSpPr>
          <p:nvPr>
            <p:ph type="sldNum" sz="quarter" idx="12"/>
          </p:nvPr>
        </p:nvSpPr>
        <p:spPr/>
        <p:txBody>
          <a:bodyPr/>
          <a:lstStyle>
            <a:lvl1pPr>
              <a:defRPr/>
            </a:lvl1pPr>
          </a:lstStyle>
          <a:p>
            <a:pPr>
              <a:defRPr/>
            </a:pPr>
            <a:fld id="{4F977640-66DD-42A4-8A01-F31C5BE8586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2E55B-E574-4ECE-A169-71B995978AD5}" type="datetime1">
              <a:rPr lang="en-US" smtClean="0"/>
              <a:pPr>
                <a:defRPr/>
              </a:pPr>
              <a:t>8/16/2017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6" name="Slide Number Placeholder 5"/>
          <p:cNvSpPr>
            <a:spLocks noGrp="1"/>
          </p:cNvSpPr>
          <p:nvPr>
            <p:ph type="sldNum" sz="quarter" idx="12"/>
          </p:nvPr>
        </p:nvSpPr>
        <p:spPr/>
        <p:txBody>
          <a:bodyPr/>
          <a:lstStyle>
            <a:lvl1pPr>
              <a:defRPr/>
            </a:lvl1pPr>
          </a:lstStyle>
          <a:p>
            <a:pPr>
              <a:defRPr/>
            </a:pPr>
            <a:fld id="{D61FA8C5-378E-4F19-832C-C7736A2FC6E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A29E69D-0EDB-474A-92E8-28319B2B814A}" type="datetime1">
              <a:rPr lang="en-US" smtClean="0"/>
              <a:pPr>
                <a:defRPr/>
              </a:pPr>
              <a:t>8/16/2017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7" name="Slide Number Placeholder 5"/>
          <p:cNvSpPr>
            <a:spLocks noGrp="1"/>
          </p:cNvSpPr>
          <p:nvPr>
            <p:ph type="sldNum" sz="quarter" idx="12"/>
          </p:nvPr>
        </p:nvSpPr>
        <p:spPr/>
        <p:txBody>
          <a:bodyPr/>
          <a:lstStyle>
            <a:lvl1pPr>
              <a:defRPr/>
            </a:lvl1pPr>
          </a:lstStyle>
          <a:p>
            <a:pPr>
              <a:defRPr/>
            </a:pPr>
            <a:fld id="{4F3AD7CF-5B4E-4B94-BBA4-37D5E4CE29C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B92B091-1FC1-4753-BE3D-676885553C13}" type="datetime1">
              <a:rPr lang="en-US" smtClean="0"/>
              <a:pPr>
                <a:defRPr/>
              </a:pPr>
              <a:t>8/16/2017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9" name="Slide Number Placeholder 5"/>
          <p:cNvSpPr>
            <a:spLocks noGrp="1"/>
          </p:cNvSpPr>
          <p:nvPr>
            <p:ph type="sldNum" sz="quarter" idx="12"/>
          </p:nvPr>
        </p:nvSpPr>
        <p:spPr/>
        <p:txBody>
          <a:bodyPr/>
          <a:lstStyle>
            <a:lvl1pPr>
              <a:defRPr/>
            </a:lvl1pPr>
          </a:lstStyle>
          <a:p>
            <a:pPr>
              <a:defRPr/>
            </a:pPr>
            <a:fld id="{F4A5EE42-2A33-44D2-AB36-04E0F72C56A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470DE55-9F03-4C4E-998B-BC4BA29761E2}" type="datetime1">
              <a:rPr lang="en-US" smtClean="0"/>
              <a:pPr>
                <a:defRPr/>
              </a:pPr>
              <a:t>8/16/2017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5" name="Slide Number Placeholder 5"/>
          <p:cNvSpPr>
            <a:spLocks noGrp="1"/>
          </p:cNvSpPr>
          <p:nvPr>
            <p:ph type="sldNum" sz="quarter" idx="12"/>
          </p:nvPr>
        </p:nvSpPr>
        <p:spPr/>
        <p:txBody>
          <a:bodyPr/>
          <a:lstStyle>
            <a:lvl1pPr>
              <a:defRPr/>
            </a:lvl1pPr>
          </a:lstStyle>
          <a:p>
            <a:pPr>
              <a:defRPr/>
            </a:pPr>
            <a:fld id="{96E5B86C-FA6E-4157-9BBA-F4FFE33FD9F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D1D88D6-EFE0-4477-AF07-4B5B08DCDF93}" type="datetime1">
              <a:rPr lang="en-US" smtClean="0"/>
              <a:pPr>
                <a:defRPr/>
              </a:pPr>
              <a:t>8/16/2017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4" name="Slide Number Placeholder 5"/>
          <p:cNvSpPr>
            <a:spLocks noGrp="1"/>
          </p:cNvSpPr>
          <p:nvPr>
            <p:ph type="sldNum" sz="quarter" idx="12"/>
          </p:nvPr>
        </p:nvSpPr>
        <p:spPr/>
        <p:txBody>
          <a:bodyPr/>
          <a:lstStyle>
            <a:lvl1pPr>
              <a:defRPr/>
            </a:lvl1pPr>
          </a:lstStyle>
          <a:p>
            <a:pPr>
              <a:defRPr/>
            </a:pPr>
            <a:fld id="{128EDACA-6DBA-4838-8D60-FD435A871E8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AAE5918-52E3-4E00-89A3-DC3A3D453CA2}" type="datetime1">
              <a:rPr lang="en-US" smtClean="0"/>
              <a:pPr>
                <a:defRPr/>
              </a:pPr>
              <a:t>8/16/2017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7" name="Slide Number Placeholder 5"/>
          <p:cNvSpPr>
            <a:spLocks noGrp="1"/>
          </p:cNvSpPr>
          <p:nvPr>
            <p:ph type="sldNum" sz="quarter" idx="12"/>
          </p:nvPr>
        </p:nvSpPr>
        <p:spPr/>
        <p:txBody>
          <a:bodyPr/>
          <a:lstStyle>
            <a:lvl1pPr>
              <a:defRPr/>
            </a:lvl1pPr>
          </a:lstStyle>
          <a:p>
            <a:pPr>
              <a:defRPr/>
            </a:pPr>
            <a:fld id="{AF51C48A-639A-4654-9CBB-79980C6765E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789D3D0-C564-49FC-8FC3-30D56BA619B4}" type="datetime1">
              <a:rPr lang="en-US" smtClean="0"/>
              <a:pPr>
                <a:defRPr/>
              </a:pPr>
              <a:t>8/16/2017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7" name="Slide Number Placeholder 5"/>
          <p:cNvSpPr>
            <a:spLocks noGrp="1"/>
          </p:cNvSpPr>
          <p:nvPr>
            <p:ph type="sldNum" sz="quarter" idx="12"/>
          </p:nvPr>
        </p:nvSpPr>
        <p:spPr/>
        <p:txBody>
          <a:bodyPr/>
          <a:lstStyle>
            <a:lvl1pPr>
              <a:defRPr/>
            </a:lvl1pPr>
          </a:lstStyle>
          <a:p>
            <a:pPr>
              <a:defRPr/>
            </a:pPr>
            <a:fld id="{0A996401-F507-4367-BA2F-AD58952E062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F9FB49A-CB24-447C-B34C-C8C00A8DCCA8}" type="datetime1">
              <a:rPr lang="en-US" smtClean="0"/>
              <a:pPr>
                <a:defRPr/>
              </a:pPr>
              <a:t>8/16/2017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US" smtClean="0"/>
              <a:t>wien/psi-obs/2016</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4E04CCB9-7BB7-4521-9C44-9C86662B55E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cstate="print"/>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3200400" y="4116388"/>
            <a:ext cx="5638800" cy="461665"/>
          </a:xfrm>
          <a:prstGeom prst="rect">
            <a:avLst/>
          </a:prstGeom>
          <a:noFill/>
          <a:ln w="9525">
            <a:noFill/>
            <a:miter lim="800000"/>
            <a:headEnd/>
            <a:tailEnd/>
          </a:ln>
        </p:spPr>
        <p:txBody>
          <a:bodyPr>
            <a:spAutoFit/>
          </a:bodyPr>
          <a:lstStyle/>
          <a:p>
            <a:pPr algn="ctr"/>
            <a:r>
              <a:rPr lang="id-ID" sz="2400" b="1" dirty="0" smtClean="0">
                <a:solidFill>
                  <a:schemeClr val="bg1"/>
                </a:solidFill>
              </a:rPr>
              <a:t>RINGKASAN TEKNIK OBSERVASI</a:t>
            </a:r>
            <a:endParaRPr lang="en-US" sz="2400" b="1" dirty="0">
              <a:solidFill>
                <a:schemeClr val="bg1"/>
              </a:solidFill>
            </a:endParaRPr>
          </a:p>
        </p:txBody>
      </p:sp>
      <p:sp>
        <p:nvSpPr>
          <p:cNvPr id="4" name="Date Placeholder 3"/>
          <p:cNvSpPr>
            <a:spLocks noGrp="1"/>
          </p:cNvSpPr>
          <p:nvPr>
            <p:ph type="dt" sz="half" idx="10"/>
          </p:nvPr>
        </p:nvSpPr>
        <p:spPr/>
        <p:txBody>
          <a:bodyPr/>
          <a:lstStyle/>
          <a:p>
            <a:pPr>
              <a:defRPr/>
            </a:pPr>
            <a:fld id="{EB14F608-5FD8-4074-B0E0-3FB554B2D1B0}" type="datetime1">
              <a:rPr lang="en-US" smtClean="0"/>
              <a:pPr>
                <a:defRPr/>
              </a:pPr>
              <a:t>8/16/2017</a:t>
            </a:fld>
            <a:endParaRPr lang="en-US"/>
          </a:p>
        </p:txBody>
      </p:sp>
      <p:sp>
        <p:nvSpPr>
          <p:cNvPr id="5" name="Slide Number Placeholder 4"/>
          <p:cNvSpPr>
            <a:spLocks noGrp="1"/>
          </p:cNvSpPr>
          <p:nvPr>
            <p:ph type="sldNum" sz="quarter" idx="12"/>
          </p:nvPr>
        </p:nvSpPr>
        <p:spPr/>
        <p:txBody>
          <a:bodyPr/>
          <a:lstStyle/>
          <a:p>
            <a:pPr>
              <a:defRPr/>
            </a:pPr>
            <a:fld id="{1F72B481-A8E9-4DAF-BEDA-F10E840064F6}" type="slidenum">
              <a:rPr lang="en-US" smtClean="0"/>
              <a:pPr>
                <a:defRPr/>
              </a:pPr>
              <a:t>1</a:t>
            </a:fld>
            <a:endParaRPr lang="en-US"/>
          </a:p>
        </p:txBody>
      </p:sp>
      <p:sp>
        <p:nvSpPr>
          <p:cNvPr id="6" name="Footer Placeholder 5"/>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85800"/>
            <a:ext cx="8229600" cy="685800"/>
          </a:xfrm>
        </p:spPr>
        <p:txBody>
          <a:bodyPr/>
          <a:lstStyle/>
          <a:p>
            <a:pPr>
              <a:spcBef>
                <a:spcPct val="50000"/>
              </a:spcBef>
            </a:pPr>
            <a:endParaRPr lang="id-ID" sz="3200" dirty="0" smtClean="0">
              <a:latin typeface="Arial" charset="0"/>
              <a:cs typeface="Arial" charset="0"/>
            </a:endParaRPr>
          </a:p>
        </p:txBody>
      </p:sp>
      <p:sp>
        <p:nvSpPr>
          <p:cNvPr id="3076" name="Content Placeholder 5"/>
          <p:cNvSpPr>
            <a:spLocks noGrp="1"/>
          </p:cNvSpPr>
          <p:nvPr>
            <p:ph idx="1"/>
          </p:nvPr>
        </p:nvSpPr>
        <p:spPr>
          <a:xfrm>
            <a:off x="457200" y="1524000"/>
            <a:ext cx="8229600" cy="4602163"/>
          </a:xfrm>
        </p:spPr>
        <p:txBody>
          <a:bodyPr/>
          <a:lstStyle/>
          <a:p>
            <a:r>
              <a:rPr lang="id-ID" sz="2400" dirty="0" smtClean="0"/>
              <a:t>Metode observasi adalah salah satu alat psikodiagnostika (selain wawancara) yang </a:t>
            </a:r>
            <a:r>
              <a:rPr lang="id-ID" sz="2400" dirty="0" smtClean="0"/>
              <a:t>perlu dikuasai </a:t>
            </a:r>
            <a:r>
              <a:rPr lang="id-ID" sz="2400" dirty="0" smtClean="0"/>
              <a:t>dan dapat dimanfaatkan sebaik-baiknya oleh lulusan S1 Psikologi saat </a:t>
            </a:r>
            <a:r>
              <a:rPr lang="id-ID" sz="2400" dirty="0" smtClean="0"/>
              <a:t>memasuki </a:t>
            </a:r>
            <a:r>
              <a:rPr lang="id-ID" sz="2400" dirty="0" smtClean="0"/>
              <a:t>dunia kerja psikologi. Berdasarkan kurikulum S1 Psikologi di Indonesia, </a:t>
            </a:r>
            <a:r>
              <a:rPr lang="id-ID" sz="2400" dirty="0" smtClean="0"/>
              <a:t>penguasaan metode observasi </a:t>
            </a:r>
            <a:r>
              <a:rPr lang="id-ID" sz="2400" smtClean="0"/>
              <a:t>merupakan kompetensi </a:t>
            </a:r>
            <a:r>
              <a:rPr lang="id-ID" sz="2400" dirty="0" smtClean="0"/>
              <a:t>psikodiagnostika </a:t>
            </a:r>
            <a:r>
              <a:rPr lang="id-ID" sz="2400" dirty="0" smtClean="0"/>
              <a:t>dasar yang </a:t>
            </a:r>
            <a:r>
              <a:rPr lang="id-ID" sz="2400" dirty="0" smtClean="0"/>
              <a:t>wajib dimiliki oleh lulusan S1 Psikologi. </a:t>
            </a:r>
          </a:p>
          <a:p>
            <a:pPr>
              <a:buNone/>
            </a:pPr>
            <a:r>
              <a:rPr lang="id-ID" sz="2400" dirty="0" smtClean="0"/>
              <a:t> </a:t>
            </a:r>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7AB531BD-692C-4B43-A5F8-F00489EF93E3}" type="datetime1">
              <a:rPr lang="en-US" smtClean="0"/>
              <a:pPr>
                <a:defRPr/>
              </a:pPr>
              <a:t>8/16/2017</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2</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85800"/>
            <a:ext cx="8229600" cy="685800"/>
          </a:xfrm>
        </p:spPr>
        <p:txBody>
          <a:bodyPr/>
          <a:lstStyle/>
          <a:p>
            <a:pPr>
              <a:spcBef>
                <a:spcPct val="50000"/>
              </a:spcBef>
            </a:pPr>
            <a:endParaRPr lang="id-ID" sz="3200" dirty="0" smtClean="0">
              <a:latin typeface="Arial" charset="0"/>
              <a:cs typeface="Arial" charset="0"/>
            </a:endParaRPr>
          </a:p>
        </p:txBody>
      </p:sp>
      <p:sp>
        <p:nvSpPr>
          <p:cNvPr id="3076" name="Content Placeholder 5"/>
          <p:cNvSpPr>
            <a:spLocks noGrp="1"/>
          </p:cNvSpPr>
          <p:nvPr>
            <p:ph idx="1"/>
          </p:nvPr>
        </p:nvSpPr>
        <p:spPr>
          <a:xfrm>
            <a:off x="457200" y="1524000"/>
            <a:ext cx="8229600" cy="4602163"/>
          </a:xfrm>
        </p:spPr>
        <p:txBody>
          <a:bodyPr/>
          <a:lstStyle/>
          <a:p>
            <a:r>
              <a:rPr lang="id-ID" sz="2400" dirty="0" smtClean="0"/>
              <a:t>Oleh </a:t>
            </a:r>
            <a:r>
              <a:rPr lang="id-ID" sz="2400" dirty="0" smtClean="0"/>
              <a:t>karena itu, menguasai metode observasi menjadi penting bagi calon-calon Sarjana Psikologi sebagai bekal dalam bekerja di bidang apapun dimana ilmu psikologi dapat diterapkan. Mahasiswa dapat mempraktekkan metode observasi dari waktu ke waktu sebagai salah satu alat pengumpul data perilaku, sebelum mengambil kesimpulan atau keputusan memberikan penilaian atas perilaku seseorang. </a:t>
            </a:r>
          </a:p>
          <a:p>
            <a:pPr>
              <a:buNone/>
            </a:pPr>
            <a:r>
              <a:rPr lang="id-ID" sz="2400" dirty="0" smtClean="0"/>
              <a:t> </a:t>
            </a:r>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7AB531BD-692C-4B43-A5F8-F00489EF93E3}" type="datetime1">
              <a:rPr lang="en-US" smtClean="0"/>
              <a:pPr>
                <a:defRPr/>
              </a:pPr>
              <a:t>8/16/2017</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3</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7411"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3 Konsep Penting</a:t>
            </a:r>
            <a:endParaRPr lang="id-ID" sz="3200" dirty="0" smtClean="0">
              <a:latin typeface="Arial" charset="0"/>
              <a:cs typeface="Arial" charset="0"/>
            </a:endParaRPr>
          </a:p>
        </p:txBody>
      </p:sp>
      <p:sp>
        <p:nvSpPr>
          <p:cNvPr id="17412" name="Content Placeholder 5"/>
          <p:cNvSpPr>
            <a:spLocks noGrp="1"/>
          </p:cNvSpPr>
          <p:nvPr>
            <p:ph idx="1"/>
          </p:nvPr>
        </p:nvSpPr>
        <p:spPr>
          <a:xfrm>
            <a:off x="457200" y="1524000"/>
            <a:ext cx="8229600" cy="4602163"/>
          </a:xfrm>
        </p:spPr>
        <p:txBody>
          <a:bodyPr/>
          <a:lstStyle/>
          <a:p>
            <a:pPr>
              <a:buNone/>
            </a:pPr>
            <a:r>
              <a:rPr lang="id-ID" sz="2400" dirty="0" smtClean="0"/>
              <a:t>1</a:t>
            </a:r>
            <a:r>
              <a:rPr lang="id-ID" sz="2400" dirty="0" smtClean="0"/>
              <a:t>. Penguasaan prinsip observasi. </a:t>
            </a:r>
          </a:p>
          <a:p>
            <a:r>
              <a:rPr lang="id-ID" sz="1800" dirty="0" smtClean="0"/>
              <a:t>Dimulai dari pertemuan awal, telah ditelaah tentang arti observasi, jenis-jenis observasi, tujuan atau sasaran observasi, observasi dalam ruang lingkup kerja psikologi, kelemahan maupun kelebihan observasi. </a:t>
            </a:r>
            <a:r>
              <a:rPr lang="id-ID" sz="1800" dirty="0" smtClean="0"/>
              <a:t>Metode </a:t>
            </a:r>
            <a:r>
              <a:rPr lang="id-ID" sz="1800" dirty="0" smtClean="0"/>
              <a:t>observasi yang alatnya melekat pada diri Observer, juga telah ditelaah. Yakni tentang pentingnya pengamatan dengan menggunakan seluruh alat indera, pentingnya ingatan untuk melakukan pencatatan, cara mengurangi bias Observer dan meningkatkan reliabilitas serta validitas alat observasi. Sistem atau cara pencatatan dan pengambilan data observasi (</a:t>
            </a:r>
            <a:r>
              <a:rPr lang="id-ID" sz="1800" i="1" dirty="0" smtClean="0"/>
              <a:t>sampling</a:t>
            </a:r>
            <a:r>
              <a:rPr lang="id-ID" sz="1800" dirty="0" smtClean="0"/>
              <a:t>) juga telah ditelaah. Begitu pun pemeriksaan bersama oleh tim Observer untuk memeriksa kembali permasalahan yang akan diobservasi. Di sini mahasiswa mendapatkan bekal konsep-konsep dasar observasi yang penting sebelum melaksanakan kegiatan observasi.</a:t>
            </a:r>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2E3E6D7C-72BC-4DB5-91C8-C3A9C3EE887A}" type="datetime1">
              <a:rPr lang="en-US" smtClean="0"/>
              <a:pPr>
                <a:defRPr/>
              </a:pPr>
              <a:t>8/16/2017</a:t>
            </a:fld>
            <a:endParaRPr lang="en-US" dirty="0"/>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4</a:t>
            </a:fld>
            <a:endParaRPr lang="en-US" dirty="0"/>
          </a:p>
        </p:txBody>
      </p:sp>
      <p:sp>
        <p:nvSpPr>
          <p:cNvPr id="7" name="Footer Placeholder 6"/>
          <p:cNvSpPr>
            <a:spLocks noGrp="1"/>
          </p:cNvSpPr>
          <p:nvPr>
            <p:ph type="ftr" sz="quarter" idx="11"/>
          </p:nvPr>
        </p:nvSpPr>
        <p:spPr/>
        <p:txBody>
          <a:bodyPr/>
          <a:lstStyle/>
          <a:p>
            <a:pPr>
              <a:defRPr/>
            </a:pPr>
            <a:r>
              <a:rPr lang="en-US" dirty="0" err="1" smtClean="0"/>
              <a:t>wien</a:t>
            </a:r>
            <a:r>
              <a:rPr lang="en-US" dirty="0" smtClean="0"/>
              <a:t>/psi-</a:t>
            </a:r>
            <a:r>
              <a:rPr lang="en-US" dirty="0" err="1" smtClean="0"/>
              <a:t>obs</a:t>
            </a:r>
            <a:r>
              <a:rPr lang="en-US" dirty="0" smtClean="0"/>
              <a:t>/2016</a:t>
            </a:r>
            <a:endParaRPr lang="en-US"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4099" name="Title 5"/>
          <p:cNvSpPr>
            <a:spLocks noGrp="1"/>
          </p:cNvSpPr>
          <p:nvPr>
            <p:ph type="title"/>
          </p:nvPr>
        </p:nvSpPr>
        <p:spPr>
          <a:xfrm>
            <a:off x="533400" y="685800"/>
            <a:ext cx="8229600" cy="685800"/>
          </a:xfrm>
        </p:spPr>
        <p:txBody>
          <a:bodyPr/>
          <a:lstStyle/>
          <a:p>
            <a:pPr>
              <a:spcBef>
                <a:spcPct val="50000"/>
              </a:spcBef>
            </a:pPr>
            <a:endParaRPr lang="id-ID" sz="3200" dirty="0" smtClean="0">
              <a:latin typeface="Arial" charset="0"/>
              <a:cs typeface="Arial" charset="0"/>
            </a:endParaRPr>
          </a:p>
        </p:txBody>
      </p:sp>
      <p:sp>
        <p:nvSpPr>
          <p:cNvPr id="4100" name="Content Placeholder 5"/>
          <p:cNvSpPr>
            <a:spLocks noGrp="1"/>
          </p:cNvSpPr>
          <p:nvPr>
            <p:ph idx="1"/>
          </p:nvPr>
        </p:nvSpPr>
        <p:spPr>
          <a:xfrm>
            <a:off x="457200" y="1524000"/>
            <a:ext cx="8229600" cy="4602163"/>
          </a:xfrm>
        </p:spPr>
        <p:txBody>
          <a:bodyPr/>
          <a:lstStyle/>
          <a:p>
            <a:pPr>
              <a:buNone/>
            </a:pPr>
            <a:r>
              <a:rPr lang="id-ID" sz="2400" dirty="0" smtClean="0"/>
              <a:t>2. Penguasaan penyusunan panduan observasi.</a:t>
            </a:r>
          </a:p>
          <a:p>
            <a:r>
              <a:rPr lang="id-ID" sz="2000" dirty="0" smtClean="0"/>
              <a:t>Di sini mahasiswa belajar menyusun panduan observasi, untuk tujuan penelitian dengan mengumpulkan data perilaku secara kuantitatif. Diawali dengan mencari dan menemukan variabel psikologis yang akan diperiksa dan akan diperoleh datanya dengan menggunakan metode observasi. Lalu diikuti dengan menyusun definisi konseptual &amp; operasionalnya, menentukan indikator &amp; item-item pernyataannya, juga menentukan cara skoring atau penilaian terhadap data yang akan dikumpulkan. Lalu, mempraktekkannya untuk pengambilan data, yang meliputi praktek mengamati, mencatat, dan menyimpulkan hasil observasi secara benar. Mahasiswa juga bekerja dalam kelompok untuk dapat saling belajar dan membandingkan hasil prakteknya.</a:t>
            </a:r>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1DA578A7-2CF9-4C69-B77A-9526C6104F34}" type="datetime1">
              <a:rPr lang="en-US" smtClean="0"/>
              <a:pPr>
                <a:defRPr/>
              </a:pPr>
              <a:t>8/16/2017</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5</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4099" name="Title 5"/>
          <p:cNvSpPr>
            <a:spLocks noGrp="1"/>
          </p:cNvSpPr>
          <p:nvPr>
            <p:ph type="title"/>
          </p:nvPr>
        </p:nvSpPr>
        <p:spPr>
          <a:xfrm>
            <a:off x="533400" y="685800"/>
            <a:ext cx="8229600" cy="685800"/>
          </a:xfrm>
        </p:spPr>
        <p:txBody>
          <a:bodyPr/>
          <a:lstStyle/>
          <a:p>
            <a:pPr>
              <a:spcBef>
                <a:spcPct val="50000"/>
              </a:spcBef>
            </a:pPr>
            <a:endParaRPr lang="id-ID" sz="3200" dirty="0" smtClean="0">
              <a:latin typeface="Arial" charset="0"/>
              <a:cs typeface="Arial" charset="0"/>
            </a:endParaRPr>
          </a:p>
        </p:txBody>
      </p:sp>
      <p:sp>
        <p:nvSpPr>
          <p:cNvPr id="4100" name="Content Placeholder 5"/>
          <p:cNvSpPr>
            <a:spLocks noGrp="1"/>
          </p:cNvSpPr>
          <p:nvPr>
            <p:ph idx="1"/>
          </p:nvPr>
        </p:nvSpPr>
        <p:spPr>
          <a:xfrm>
            <a:off x="457200" y="1524000"/>
            <a:ext cx="8229600" cy="4602163"/>
          </a:xfrm>
        </p:spPr>
        <p:txBody>
          <a:bodyPr/>
          <a:lstStyle/>
          <a:p>
            <a:pPr>
              <a:buNone/>
            </a:pPr>
            <a:r>
              <a:rPr lang="id-ID" sz="2400" dirty="0" smtClean="0"/>
              <a:t>3. Penguasaan prinsip interpretasi &amp; pelaporan hasil observasi.</a:t>
            </a:r>
          </a:p>
          <a:p>
            <a:r>
              <a:rPr lang="id-ID" sz="1800" dirty="0" smtClean="0"/>
              <a:t>Di sini mahasiswa belajar mengidentifikasi perilaku yang dapat diamati, yang muncul dalam tanda-tanda non verbal maupun verbal yang mengandung arti atau makna tertentu, terutama perilaku dalam konteks interaksi dengan orang lain. Hal ini penting untuk memfokuskan pada perilaku tertentu yang akan diobservasi, terutama yang mengandung arti atau mencerminkan kondisi psikologis di dalam diri orang yang diobservasi. Mahasiwa juga belajar membuat laporan observasi dengan format tertentu. Ada beberapa format laporan observasi sesuai dengan tujuan observasi. Terakhir, yang tidak kalah penting adalah belajar tentang etika observasi, yang mengacu pada kode etik psikologi Indonesia, yang mengatur tata cara bekerja di bidang psikologi, terutama dalam praktek yang melibatkan orang lain. Etika observasi harus sudah dilaksanakan sejak perencanaan observasi hingga pembuatan laporan observasi.   </a:t>
            </a:r>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1DA578A7-2CF9-4C69-B77A-9526C6104F34}" type="datetime1">
              <a:rPr lang="en-US" smtClean="0"/>
              <a:pPr>
                <a:defRPr/>
              </a:pPr>
              <a:t>8/16/2017</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6</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4099"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Evaluasi Akhir</a:t>
            </a:r>
            <a:endParaRPr lang="id-ID" sz="3200" dirty="0" smtClean="0">
              <a:latin typeface="Arial" charset="0"/>
              <a:cs typeface="Arial" charset="0"/>
            </a:endParaRPr>
          </a:p>
        </p:txBody>
      </p:sp>
      <p:sp>
        <p:nvSpPr>
          <p:cNvPr id="4100" name="Content Placeholder 5"/>
          <p:cNvSpPr>
            <a:spLocks noGrp="1"/>
          </p:cNvSpPr>
          <p:nvPr>
            <p:ph idx="1"/>
          </p:nvPr>
        </p:nvSpPr>
        <p:spPr>
          <a:xfrm>
            <a:off x="457200" y="1524000"/>
            <a:ext cx="8229600" cy="4602163"/>
          </a:xfrm>
        </p:spPr>
        <p:txBody>
          <a:bodyPr/>
          <a:lstStyle/>
          <a:p>
            <a:r>
              <a:rPr lang="id-ID" sz="2400" dirty="0" smtClean="0"/>
              <a:t>Sebagai evaluasi akhir, mahasiswa dinilai berdasarkan kemampuannya melakukan observasi, membuat laporan, dan memberikan tanggapan ataupun penilaian dari hasil </a:t>
            </a:r>
            <a:r>
              <a:rPr lang="id-ID" sz="2400" dirty="0" smtClean="0"/>
              <a:t>observasi. </a:t>
            </a:r>
            <a:endParaRPr lang="id-ID" sz="2400" dirty="0" smtClean="0"/>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1DA578A7-2CF9-4C69-B77A-9526C6104F34}" type="datetime1">
              <a:rPr lang="en-US" smtClean="0"/>
              <a:pPr>
                <a:defRPr/>
              </a:pPr>
              <a:t>8/16/2017</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7</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4099"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Ringkasan penting dalam Teknik Observasi</a:t>
            </a:r>
            <a:endParaRPr lang="id-ID" sz="3200" dirty="0" smtClean="0">
              <a:latin typeface="Arial" charset="0"/>
              <a:cs typeface="Arial" charset="0"/>
            </a:endParaRPr>
          </a:p>
        </p:txBody>
      </p:sp>
      <p:sp>
        <p:nvSpPr>
          <p:cNvPr id="4100" name="Content Placeholder 5"/>
          <p:cNvSpPr>
            <a:spLocks noGrp="1"/>
          </p:cNvSpPr>
          <p:nvPr>
            <p:ph idx="1"/>
          </p:nvPr>
        </p:nvSpPr>
        <p:spPr>
          <a:xfrm>
            <a:off x="457200" y="1524000"/>
            <a:ext cx="8229600" cy="4602163"/>
          </a:xfrm>
        </p:spPr>
        <p:txBody>
          <a:bodyPr/>
          <a:lstStyle/>
          <a:p>
            <a:r>
              <a:rPr lang="id-ID" sz="1800" dirty="0" smtClean="0">
                <a:latin typeface="Arial" charset="0"/>
                <a:cs typeface="Arial" charset="0"/>
              </a:rPr>
              <a:t>Pertanyaan Pemeriksaan </a:t>
            </a:r>
            <a:r>
              <a:rPr lang="id-ID" sz="1800" dirty="0" smtClean="0">
                <a:latin typeface="Arial" charset="0"/>
                <a:cs typeface="Arial" charset="0"/>
              </a:rPr>
              <a:t>Observasi dan Rinciannya</a:t>
            </a:r>
          </a:p>
          <a:p>
            <a:r>
              <a:rPr lang="id-ID" sz="1800" dirty="0" smtClean="0">
                <a:latin typeface="Arial" charset="0"/>
                <a:cs typeface="Arial" charset="0"/>
              </a:rPr>
              <a:t>Operasionalisasi / </a:t>
            </a:r>
            <a:r>
              <a:rPr lang="id-ID" sz="1800" dirty="0" smtClean="0">
                <a:latin typeface="Arial" charset="0"/>
                <a:cs typeface="Arial" charset="0"/>
              </a:rPr>
              <a:t>Konkretisasi</a:t>
            </a:r>
          </a:p>
          <a:p>
            <a:r>
              <a:rPr lang="id-ID" sz="1800" dirty="0" smtClean="0">
                <a:latin typeface="Arial" charset="0"/>
                <a:cs typeface="Arial" charset="0"/>
              </a:rPr>
              <a:t>Unit, Domain, Variabel, Penilaian, </a:t>
            </a:r>
            <a:r>
              <a:rPr lang="id-ID" sz="1800" dirty="0" smtClean="0">
                <a:latin typeface="Arial" charset="0"/>
                <a:cs typeface="Arial" charset="0"/>
              </a:rPr>
              <a:t>Perangkingan</a:t>
            </a:r>
          </a:p>
          <a:p>
            <a:r>
              <a:rPr lang="id-ID" sz="1800" dirty="0" smtClean="0">
                <a:latin typeface="Arial" charset="0"/>
                <a:cs typeface="Arial" charset="0"/>
              </a:rPr>
              <a:t>Situasi Awal Saat Ada Perubahan Objek </a:t>
            </a:r>
            <a:r>
              <a:rPr lang="id-ID" sz="1800" dirty="0" smtClean="0">
                <a:latin typeface="Arial" charset="0"/>
                <a:cs typeface="Arial" charset="0"/>
              </a:rPr>
              <a:t>Observasi</a:t>
            </a:r>
          </a:p>
          <a:p>
            <a:r>
              <a:rPr lang="id-ID" sz="1800" dirty="0" smtClean="0">
                <a:latin typeface="Arial" charset="0"/>
                <a:cs typeface="Arial" charset="0"/>
              </a:rPr>
              <a:t>Pelaksanaan </a:t>
            </a:r>
            <a:r>
              <a:rPr lang="id-ID" sz="1800" dirty="0" smtClean="0">
                <a:latin typeface="Arial" charset="0"/>
                <a:cs typeface="Arial" charset="0"/>
              </a:rPr>
              <a:t>Observasi</a:t>
            </a:r>
          </a:p>
          <a:p>
            <a:r>
              <a:rPr lang="id-ID" sz="1800" dirty="0" smtClean="0">
                <a:latin typeface="Arial" charset="0"/>
                <a:cs typeface="Arial" charset="0"/>
              </a:rPr>
              <a:t>Pencatatan </a:t>
            </a:r>
            <a:r>
              <a:rPr lang="id-ID" sz="1800" dirty="0" smtClean="0">
                <a:latin typeface="Arial" charset="0"/>
                <a:cs typeface="Arial" charset="0"/>
              </a:rPr>
              <a:t>Observasi</a:t>
            </a:r>
          </a:p>
          <a:p>
            <a:r>
              <a:rPr lang="id-ID" sz="1800" dirty="0" smtClean="0">
                <a:latin typeface="Arial" charset="0"/>
                <a:cs typeface="Arial" charset="0"/>
              </a:rPr>
              <a:t>Interpretasi</a:t>
            </a:r>
          </a:p>
          <a:p>
            <a:r>
              <a:rPr lang="id-ID" sz="1800" dirty="0" smtClean="0">
                <a:latin typeface="Arial" charset="0"/>
                <a:cs typeface="Arial" charset="0"/>
              </a:rPr>
              <a:t>Pelaporan</a:t>
            </a:r>
          </a:p>
          <a:p>
            <a:r>
              <a:rPr lang="id-ID" sz="1800" dirty="0" smtClean="0">
                <a:latin typeface="Arial" charset="0"/>
                <a:cs typeface="Arial" charset="0"/>
              </a:rPr>
              <a:t>Reliabilitas dan </a:t>
            </a:r>
            <a:r>
              <a:rPr lang="id-ID" sz="1800" dirty="0" smtClean="0">
                <a:latin typeface="Arial" charset="0"/>
                <a:cs typeface="Arial" charset="0"/>
              </a:rPr>
              <a:t>Validitas</a:t>
            </a:r>
          </a:p>
          <a:p>
            <a:r>
              <a:rPr lang="id-ID" sz="1800" dirty="0" smtClean="0">
                <a:latin typeface="Arial" charset="0"/>
                <a:cs typeface="Arial" charset="0"/>
              </a:rPr>
              <a:t>Referensi </a:t>
            </a:r>
            <a:r>
              <a:rPr lang="id-ID" sz="1800" dirty="0" smtClean="0">
                <a:latin typeface="Arial" charset="0"/>
                <a:cs typeface="Arial" charset="0"/>
              </a:rPr>
              <a:t>Teori</a:t>
            </a:r>
          </a:p>
          <a:p>
            <a:r>
              <a:rPr lang="id-ID" sz="1800" dirty="0" smtClean="0">
                <a:latin typeface="Arial" charset="0"/>
                <a:cs typeface="Arial" charset="0"/>
              </a:rPr>
              <a:t>Aspek Etika</a:t>
            </a:r>
          </a:p>
          <a:p>
            <a:r>
              <a:rPr lang="id-ID" sz="1800" dirty="0" smtClean="0">
                <a:latin typeface="Arial" charset="0"/>
                <a:cs typeface="Arial" charset="0"/>
              </a:rPr>
              <a:t>Pengamatan Rinci</a:t>
            </a:r>
          </a:p>
          <a:p>
            <a:r>
              <a:rPr lang="id-ID" sz="1800" dirty="0" smtClean="0">
                <a:latin typeface="Arial" charset="0"/>
                <a:cs typeface="Arial" charset="0"/>
              </a:rPr>
              <a:t>L</a:t>
            </a:r>
            <a:r>
              <a:rPr lang="id-ID" sz="1800" dirty="0" smtClean="0">
                <a:latin typeface="Arial" charset="0"/>
                <a:cs typeface="Arial" charset="0"/>
              </a:rPr>
              <a:t>aporan Rinci</a:t>
            </a:r>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1DA578A7-2CF9-4C69-B77A-9526C6104F34}" type="datetime1">
              <a:rPr lang="en-US" smtClean="0"/>
              <a:pPr>
                <a:defRPr/>
              </a:pPr>
              <a:t>8/16/2017</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8</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1242</TotalTime>
  <Words>582</Words>
  <Application>Microsoft Office PowerPoint</Application>
  <PresentationFormat>On-screen Show (4:3)</PresentationFormat>
  <Paragraphs>59</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Slide 2</vt:lpstr>
      <vt:lpstr>Slide 3</vt:lpstr>
      <vt:lpstr>3 Konsep Penting</vt:lpstr>
      <vt:lpstr>Slide 5</vt:lpstr>
      <vt:lpstr>Slide 6</vt:lpstr>
      <vt:lpstr>Evaluasi Akhir</vt:lpstr>
      <vt:lpstr>Ringkasan penting dalam Teknik Observasi</vt:lpstr>
    </vt:vector>
  </TitlesOfParts>
  <Company>signDesign Communications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user</cp:lastModifiedBy>
  <cp:revision>221</cp:revision>
  <dcterms:created xsi:type="dcterms:W3CDTF">2010-08-24T06:47:44Z</dcterms:created>
  <dcterms:modified xsi:type="dcterms:W3CDTF">2017-08-16T05:04:00Z</dcterms:modified>
</cp:coreProperties>
</file>