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65" r:id="rId3"/>
    <p:sldId id="366" r:id="rId4"/>
    <p:sldId id="386" r:id="rId5"/>
    <p:sldId id="387" r:id="rId6"/>
    <p:sldId id="389" r:id="rId7"/>
    <p:sldId id="390" r:id="rId8"/>
    <p:sldId id="381" r:id="rId9"/>
    <p:sldId id="391" r:id="rId10"/>
    <p:sldId id="380" r:id="rId11"/>
    <p:sldId id="392" r:id="rId12"/>
    <p:sldId id="382" r:id="rId13"/>
    <p:sldId id="393" r:id="rId14"/>
    <p:sldId id="383" r:id="rId15"/>
    <p:sldId id="3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8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17/09/2016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63DFF-B590-44B9-9E8F-00F9905D4A27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6645-2B25-4B56-A667-334AD0A464AA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9966-D2A4-445D-8116-646363DA7EFD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BF735-A253-4BE2-BA4F-4FE1A3E0C96B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2251-963A-4D6E-BFBB-89D6129E8F17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BA704-6893-4498-99AF-8904494C68F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EAF08-CB23-4302-AE21-DD61829F0D8D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1924D-5FE7-4168-8F57-E66C43AD33E9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A738C-7416-4F9F-9E3D-B0CA4AA1B078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EFA9-5509-4047-85C8-6E984A419686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5E85-2B4A-40E5-855B-1B604587DCD9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EAE0-B440-457B-952D-431C18D03B47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8A53-C705-4E85-B9E2-A8D43D2BB08B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A302D6-2ADB-4C93-9EB9-5A6144E77806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PENGAMATAN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CE610-FE77-4D4B-BF5F-B5ED23C9C5CD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Alat Indera yg digunakan untuk mengamati: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Penglihatan (mata)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id-ID" sz="2000" dirty="0" smtClean="0"/>
              <a:t>mampu menangkap informasi visual atau cahaya (panjang gelombang elektromagnetis) yg menentukan warna.</a:t>
            </a:r>
            <a:endParaRPr lang="id-ID" sz="2000" dirty="0" smtClean="0">
              <a:latin typeface="Arial" charset="0"/>
              <a:cs typeface="Arial" charset="0"/>
            </a:endParaRP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Pendengaran (telinga)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id-ID" sz="2000" dirty="0" smtClean="0"/>
              <a:t>mampu menangkap informasi berupa bunyi/suara (getaran-getaran udara atau perubahan dlm tekanan udara). </a:t>
            </a:r>
          </a:p>
          <a:p>
            <a:pPr lvl="2"/>
            <a:r>
              <a:rPr lang="id-ID" sz="1600" dirty="0" smtClean="0"/>
              <a:t>Jika getaran teratur akan terdengar nada: </a:t>
            </a:r>
            <a:r>
              <a:rPr lang="id-ID" sz="1600" dirty="0" smtClean="0">
                <a:sym typeface="Wingdings" pitchFamily="2" charset="2"/>
              </a:rPr>
              <a:t> </a:t>
            </a:r>
            <a:r>
              <a:rPr lang="id-ID" sz="1600" dirty="0" smtClean="0"/>
              <a:t>frekuensi &amp; tinggi nada, keras lemahnya (amplitudo), intensitas bunyi, warna suara (timbre).</a:t>
            </a:r>
          </a:p>
          <a:p>
            <a:pPr lvl="2"/>
            <a:r>
              <a:rPr lang="id-ID" sz="1600" dirty="0" smtClean="0"/>
              <a:t>jika getaran kompleks &amp; tidak teratur akan terdengar desah</a:t>
            </a:r>
            <a:endParaRPr lang="id-ID" sz="1600" dirty="0" smtClean="0">
              <a:latin typeface="Arial" charset="0"/>
              <a:cs typeface="Arial" charset="0"/>
            </a:endParaRP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Penciuman (hidung)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mampu menangkap informasi berupa zat-zat kimiawi berupa gas (bau). </a:t>
            </a:r>
            <a:endParaRPr lang="id-ID" sz="1800" dirty="0" smtClean="0">
              <a:latin typeface="Arial" charset="0"/>
              <a:cs typeface="Arial" charset="0"/>
            </a:endParaRPr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0CCF3-5CB7-40B8-80BB-67F9BD73BADB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Pengecap (lidah)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mampu menangkap informasi berupa cairan kimiawi (rasa). </a:t>
            </a:r>
          </a:p>
          <a:p>
            <a:pPr lvl="2"/>
            <a:r>
              <a:rPr lang="id-ID" sz="1600" dirty="0" smtClean="0">
                <a:latin typeface="Arial" charset="0"/>
                <a:cs typeface="Arial" charset="0"/>
                <a:sym typeface="Wingdings" pitchFamily="2" charset="2"/>
              </a:rPr>
              <a:t>Ada 4 rasa: manis, asin, asam, pahit.</a:t>
            </a:r>
          </a:p>
          <a:p>
            <a:pPr lvl="2"/>
            <a:endParaRPr lang="id-ID" sz="1400" dirty="0" smtClean="0">
              <a:latin typeface="Arial" charset="0"/>
              <a:cs typeface="Arial" charset="0"/>
            </a:endParaRP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Peraba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alat indera peraba tidak terbatas pada kulit, tp juga alat-alat yg peka thd orientasi dan keseimbangan (kinestesis)</a:t>
            </a:r>
          </a:p>
          <a:p>
            <a:pPr lvl="2"/>
            <a:r>
              <a:rPr lang="id-ID" sz="1600" dirty="0" smtClean="0">
                <a:latin typeface="Arial" charset="0"/>
                <a:cs typeface="Arial" charset="0"/>
                <a:sym typeface="Wingdings" pitchFamily="2" charset="2"/>
              </a:rPr>
              <a:t>Kulit: menangkap informasi ttg tekanan, suhu, rasa sakit/nyeri.</a:t>
            </a:r>
          </a:p>
          <a:p>
            <a:pPr lvl="2"/>
            <a:r>
              <a:rPr lang="id-ID" sz="1600" dirty="0" smtClean="0">
                <a:latin typeface="Arial" charset="0"/>
                <a:cs typeface="Arial" charset="0"/>
                <a:sym typeface="Wingdings" pitchFamily="2" charset="2"/>
              </a:rPr>
              <a:t>Indera kinestetis: ada 2 sistem, sistem vestibular &amp; sistem rabaan. Sistem vestibular, peka terhadap gravitasi, akselerasi, deselerasi, serta gerakan berputar. Sistem rabaan, peka terhadap kualitas permukaan di sekitar kita, letak anggota badan, dan tegangan otot.. </a:t>
            </a:r>
          </a:p>
          <a:p>
            <a:pPr lvl="2"/>
            <a:endParaRPr lang="id-ID" sz="1400" dirty="0" smtClean="0">
              <a:latin typeface="Arial" charset="0"/>
              <a:cs typeface="Arial" charset="0"/>
            </a:endParaRPr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20ECE-26D0-400D-BF88-06724DEF210B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Pengaruh Ingatan dlm Observasi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Ingatan berpengaruh pada pengumpulan data (fakta yg diamati). </a:t>
            </a:r>
          </a:p>
          <a:p>
            <a:r>
              <a:rPr lang="id-ID" sz="2400" dirty="0" smtClean="0"/>
              <a:t>Ada 2 jenis ingatan: ingatan jangka pendek (STM) &amp; ingatan jangka panjang (STM). </a:t>
            </a:r>
          </a:p>
          <a:p>
            <a:r>
              <a:rPr lang="id-ID" sz="2400" dirty="0" smtClean="0"/>
              <a:t>Tidak semua orang memiliki ingatan yang kuat dan luas. Ada beberapa cara untuk mengatasi kelemahan ingatan tersebut. Di antaranya adalah:</a:t>
            </a:r>
          </a:p>
          <a:p>
            <a:pPr lvl="1"/>
            <a:r>
              <a:rPr lang="id-ID" sz="2000" dirty="0" smtClean="0"/>
              <a:t>menyiapkan daftar cek (</a:t>
            </a:r>
            <a:r>
              <a:rPr lang="id-ID" sz="2000" i="1" dirty="0" smtClean="0"/>
              <a:t>check lists</a:t>
            </a:r>
            <a:r>
              <a:rPr lang="id-ID" sz="2000" dirty="0" smtClean="0"/>
              <a:t>) untuk mencatat secara langsung),</a:t>
            </a:r>
          </a:p>
          <a:p>
            <a:pPr lvl="1"/>
            <a:r>
              <a:rPr lang="id-ID" sz="2000" dirty="0" smtClean="0"/>
              <a:t>menggunakan alat bantu elektronik dan lainnya, </a:t>
            </a:r>
          </a:p>
          <a:p>
            <a:pPr lvl="1"/>
            <a:r>
              <a:rPr lang="id-ID" sz="2000" dirty="0" smtClean="0"/>
              <a:t>menggunakan beberapa </a:t>
            </a:r>
            <a:r>
              <a:rPr lang="id-ID" sz="2000" i="1" dirty="0" smtClean="0"/>
              <a:t>Observer</a:t>
            </a:r>
            <a:r>
              <a:rPr lang="id-ID" sz="2000" dirty="0" smtClean="0"/>
              <a:t>, </a:t>
            </a:r>
          </a:p>
          <a:p>
            <a:pPr lvl="1"/>
            <a:r>
              <a:rPr lang="id-ID" sz="2000" dirty="0" smtClean="0"/>
              <a:t>memusatkan pada data yang relevan, dan membuat klasifikasi gejala.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FC53-F7A2-4075-9597-4A35B089162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Pentingnya Mengamati Isyarat Verbal </a:t>
            </a:r>
            <a:br>
              <a:rPr lang="id-ID" sz="3200" dirty="0" smtClean="0">
                <a:latin typeface="Arial" charset="0"/>
                <a:cs typeface="Arial" charset="0"/>
              </a:rPr>
            </a:br>
            <a:r>
              <a:rPr lang="id-ID" sz="3200" dirty="0" smtClean="0">
                <a:latin typeface="Arial" charset="0"/>
                <a:cs typeface="Arial" charset="0"/>
              </a:rPr>
              <a:t>&amp; Non verbal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id-ID" sz="2400" dirty="0" smtClean="0"/>
              <a:t>Penting mengamati apa yang dikatakan (verbal) dan apa yang dilakukan (non verbal</a:t>
            </a:r>
            <a:r>
              <a:rPr lang="id-ID" sz="2400" dirty="0" smtClean="0"/>
              <a:t>).</a:t>
            </a:r>
          </a:p>
          <a:p>
            <a:endParaRPr lang="id-ID" sz="2400" dirty="0" smtClean="0"/>
          </a:p>
          <a:p>
            <a:r>
              <a:rPr lang="id-ID" sz="2400" dirty="0" smtClean="0"/>
              <a:t>Pengamatan verbal dan non verbal dapat saling berlawanan.</a:t>
            </a:r>
          </a:p>
          <a:p>
            <a:pPr lvl="1"/>
            <a:r>
              <a:rPr lang="id-ID" sz="2000" dirty="0" smtClean="0"/>
              <a:t>Misal: seseorang merasa nyaman berbicara sementara sikap tubuh dan ekspresi wajahnya suram.  </a:t>
            </a:r>
            <a:endParaRPr lang="id-ID" sz="2000" dirty="0" smtClean="0"/>
          </a:p>
          <a:p>
            <a:pPr lvl="1"/>
            <a:endParaRPr lang="id-ID" sz="2000" dirty="0" smtClean="0"/>
          </a:p>
          <a:p>
            <a:pPr lvl="1"/>
            <a:endParaRPr lang="id-ID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FC53-F7A2-4075-9597-4A35B089162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1219200" y="5105400"/>
            <a:ext cx="67818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Catatan: Silakan baca materi ttg isyarat non verbal (bahasa tubuh)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id-ID" sz="2400" dirty="0" smtClean="0"/>
              <a:t>Dalam </a:t>
            </a:r>
            <a:r>
              <a:rPr lang="id-ID" sz="2400" dirty="0" smtClean="0"/>
              <a:t>observasi pada umumnya yang diamati adalah tingkah laku non verbal. Tingkah laku itu dapat dibagi menjadi dua yakni tingkah laku yang bersifat statis dan tingkah laku yang bersifat dinamis. </a:t>
            </a:r>
          </a:p>
          <a:p>
            <a:pPr lvl="1"/>
            <a:r>
              <a:rPr lang="id-ID" sz="2000" dirty="0" smtClean="0"/>
              <a:t>Bersifat statis yaitu tidak mengalami perubahan dari waktu ke waktu dengan cepat. Meliputi keadaan fisik seseorang, suara, cara berdandan, dll.</a:t>
            </a:r>
          </a:p>
          <a:p>
            <a:pPr lvl="1"/>
            <a:r>
              <a:rPr lang="id-ID" sz="2000" dirty="0" smtClean="0"/>
              <a:t>Bersifat dinamis, meliputi tingkah laku yang dapat berubah-ubah dari waktu ke waktu. Meliputi gerak tubuh &amp; ekspresi wajah. Dalam mengamati ekspresi wajah perlu berhati-hati karena dapat dimanipulasi oleh klien. </a:t>
            </a:r>
            <a:endParaRPr lang="id-ID" sz="20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FC53-F7A2-4075-9597-4A35B089162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Isyarat Penting dlm kompleksitas Perilaku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Dalam prakteknya, perilaku adalah sangat kompleks, dan yang sulit adalah menemukan </a:t>
            </a:r>
            <a:r>
              <a:rPr lang="id-ID" sz="2200" i="1" dirty="0" smtClean="0">
                <a:latin typeface="Arial" charset="0"/>
                <a:cs typeface="Arial" charset="0"/>
              </a:rPr>
              <a:t>benang merah</a:t>
            </a:r>
            <a:r>
              <a:rPr lang="id-ID" sz="2200" dirty="0" smtClean="0">
                <a:latin typeface="Arial" charset="0"/>
                <a:cs typeface="Arial" charset="0"/>
              </a:rPr>
              <a:t> (rangkaian perilaku) di dalamnya.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Penting mencoba meletakkan pengamatan dalam rantai perilaku.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Rantai perilaku adalah kronologi pengamatan pada seseorang, situasi atau ruang.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EB6C3-3045-4A83-A83A-41962D02CF8B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Bahan Pemikiran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id-ID" sz="2200" dirty="0" smtClean="0">
                <a:latin typeface="Arial" pitchFamily="34" charset="0"/>
              </a:rPr>
              <a:t>Setiap hari orang mengalami sesuatu sejak bangun tidur</a:t>
            </a:r>
          </a:p>
          <a:p>
            <a:pPr algn="ctr">
              <a:buNone/>
            </a:pPr>
            <a:r>
              <a:rPr lang="id-ID" sz="2200" dirty="0" smtClean="0">
                <a:latin typeface="Arial" pitchFamily="34" charset="0"/>
              </a:rPr>
              <a:t>hingga mau tidur lagi. </a:t>
            </a:r>
          </a:p>
          <a:p>
            <a:pPr algn="ctr">
              <a:buNone/>
            </a:pPr>
            <a:endParaRPr lang="id-ID" sz="2200" dirty="0" smtClean="0">
              <a:latin typeface="Arial" pitchFamily="34" charset="0"/>
            </a:endParaRPr>
          </a:p>
          <a:p>
            <a:pPr algn="ctr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id-ID" sz="2200" dirty="0" smtClean="0">
                <a:latin typeface="Arial" charset="0"/>
                <a:cs typeface="Arial" charset="0"/>
              </a:rPr>
              <a:t>Objek/kejadian/peristiwa apa yang telah Anda amati </a:t>
            </a:r>
          </a:p>
          <a:p>
            <a:pPr algn="ctr">
              <a:buNone/>
            </a:pPr>
            <a:r>
              <a:rPr lang="id-ID" sz="2200" dirty="0" smtClean="0">
                <a:latin typeface="Arial" charset="0"/>
                <a:cs typeface="Arial" charset="0"/>
              </a:rPr>
              <a:t>sejak bangun tidur pada hari ini?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90E38-8541-4812-9947-70EF0E14CB31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Adakah yg tidak mengamati kejadian?</a:t>
            </a:r>
          </a:p>
          <a:p>
            <a:pPr lvl="1"/>
            <a:r>
              <a:rPr lang="id-ID" sz="2000" dirty="0" smtClean="0"/>
              <a:t>Ada. Mereka tidak melakukan pengamatan fokus. </a:t>
            </a:r>
          </a:p>
          <a:p>
            <a:pPr lvl="1"/>
            <a:endParaRPr lang="id-ID" sz="2000" dirty="0" smtClean="0"/>
          </a:p>
          <a:p>
            <a:r>
              <a:rPr lang="id-ID" sz="2400" dirty="0" smtClean="0"/>
              <a:t>Lantas apa yang dilakukan oleh mereka pada setiap </a:t>
            </a:r>
            <a:r>
              <a:rPr lang="id-ID" sz="2400" i="1" dirty="0" smtClean="0"/>
              <a:t>moment</a:t>
            </a:r>
            <a:r>
              <a:rPr lang="id-ID" sz="2400" dirty="0" smtClean="0"/>
              <a:t> itu? </a:t>
            </a:r>
          </a:p>
          <a:p>
            <a:pPr lvl="1"/>
            <a:r>
              <a:rPr lang="id-ID" sz="2000" dirty="0" smtClean="0"/>
              <a:t>Mereka melewatkan setiap </a:t>
            </a:r>
            <a:r>
              <a:rPr lang="id-ID" sz="2000" i="1" dirty="0" smtClean="0"/>
              <a:t>moment</a:t>
            </a:r>
            <a:r>
              <a:rPr lang="id-ID" sz="2000" dirty="0" smtClean="0"/>
              <a:t> yang ada (</a:t>
            </a:r>
            <a:r>
              <a:rPr lang="id-ID" sz="2000" i="1" dirty="0" smtClean="0"/>
              <a:t>present situation) </a:t>
            </a:r>
            <a:r>
              <a:rPr lang="id-ID" sz="2000" dirty="0" smtClean="0"/>
              <a:t>untuk diamati.</a:t>
            </a:r>
          </a:p>
          <a:p>
            <a:pPr lvl="1"/>
            <a:r>
              <a:rPr lang="id-ID" sz="2000" dirty="0" smtClean="0"/>
              <a:t>Perhatian telah tertuju pada sesuatu yang ada di masa depan, sesuatu yang belum terjadi, dan juga pada sesuatu yang sudah dilewatkan, jadi tidak benar-benar fokus pada apa yang sedang terjadi.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8DD06-2AA6-419D-98C6-81E58CC59C37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Persepsi &amp; Seleksi dlm Observasi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Apa itu persepsi? </a:t>
            </a:r>
          </a:p>
          <a:p>
            <a:pPr lvl="1"/>
            <a:r>
              <a:rPr lang="id-ID" sz="1800" dirty="0" smtClean="0"/>
              <a:t>Proses mengetahui atau mengenali objek dan kejadian objektif dengan bantuan alat indera (J.P. Chaplin).</a:t>
            </a:r>
          </a:p>
          <a:p>
            <a:pPr lvl="1"/>
            <a:r>
              <a:rPr lang="id-ID" sz="1800" dirty="0" smtClean="0"/>
              <a:t>Proses diterimanya rangsang (objek, kualitas, hubungan antar gejala, peristiwa) sampai rangsang itu disadari dan dimengerti (Irwanto).</a:t>
            </a:r>
          </a:p>
          <a:p>
            <a:pPr lvl="1"/>
            <a:r>
              <a:rPr lang="id-ID" sz="1800" dirty="0" smtClean="0"/>
              <a:t>Persepsi sering disebut sebagai penafsiran atau interpretasi pengalaman. Artinya: di dalam persepsi, individu sudah melakukan penilaian secara subjektif terhadap data yang diterimanya. </a:t>
            </a:r>
          </a:p>
          <a:p>
            <a:pPr lvl="1"/>
            <a:r>
              <a:rPr lang="id-ID" sz="1800" dirty="0" smtClean="0"/>
              <a:t>Dalam persepsi ada istilah “distorsi persepsi” yaitu kaitan antara realitas dengan pengalaman psikologis. Misalnya, dalam ilusi, impian, hipnosis, kegairahan emosional, dan keadaan patologis.</a:t>
            </a:r>
            <a:endParaRPr lang="id-ID" sz="1800" dirty="0" smtClean="0">
              <a:latin typeface="Arial" charset="0"/>
              <a:cs typeface="Arial" charset="0"/>
            </a:endParaRPr>
          </a:p>
          <a:p>
            <a:pPr lvl="1"/>
            <a:endParaRPr lang="id-ID" sz="1800" dirty="0" smtClean="0"/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20ECE-26D0-400D-BF88-06724DEF210B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Persepsi dlm observasi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Pengamatan merupakan proses persepsi sehingga tidak dapat dilepaskan dari kondisi psikis orang yang mengamati.</a:t>
            </a:r>
          </a:p>
          <a:p>
            <a:endParaRPr lang="id-ID" sz="2400" dirty="0" smtClean="0"/>
          </a:p>
          <a:p>
            <a:r>
              <a:rPr lang="id-ID" sz="2400" dirty="0" smtClean="0"/>
              <a:t>Kondisi psikis yang mempengaruhi pengamatan antara lain daya adaptasi, kebiasaan, hasrat/keinginan, prasangka, dan proyeksi.</a:t>
            </a:r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Daya adaptasi.</a:t>
            </a:r>
          </a:p>
          <a:p>
            <a:pPr lvl="1"/>
            <a:r>
              <a:rPr lang="id-ID" sz="2000" dirty="0" smtClean="0">
                <a:sym typeface="Wingdings" pitchFamily="2" charset="2"/>
              </a:rPr>
              <a:t>jika lemah, akan gagal menangkap keseluruhan fakta ttg objek.</a:t>
            </a:r>
            <a:endParaRPr lang="id-ID" sz="1800" dirty="0" smtClean="0"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Kebiasaan</a:t>
            </a:r>
          </a:p>
          <a:p>
            <a:pPr lvl="1"/>
            <a:r>
              <a:rPr lang="id-ID" sz="2000" dirty="0" smtClean="0"/>
              <a:t>menimbulkan pola-pola pengalaman tertentu yg kmd menjadi bahan apersepsi dalam menerima stimulus baru. </a:t>
            </a:r>
            <a:endParaRPr lang="id-ID" sz="1800" dirty="0" smtClean="0"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Hasrat/keinginan </a:t>
            </a:r>
          </a:p>
          <a:p>
            <a:pPr lvl="1"/>
            <a:r>
              <a:rPr lang="id-ID" sz="2000" dirty="0" smtClean="0"/>
              <a:t>hanya ingin menyaksikan hasil pengamatan yang sesuai dengan keinginannya, sehingga secara tidak sadar mengubah fakta yang diamati, menjadi kurang teliti, atau tidak mau melihat hal-hal yang bertentangan dengan keinginannya. </a:t>
            </a:r>
            <a:endParaRPr lang="id-ID" sz="1800" dirty="0" smtClean="0"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FC53-F7A2-4075-9597-4A35B089162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Prasangka </a:t>
            </a:r>
            <a:r>
              <a:rPr lang="id-ID" sz="2400" dirty="0" smtClean="0">
                <a:sym typeface="Wingdings" pitchFamily="2" charset="2"/>
              </a:rPr>
              <a:t> membayangi pengamatan seseorang.</a:t>
            </a:r>
            <a:endParaRPr lang="id-ID" sz="2400" dirty="0" smtClean="0"/>
          </a:p>
          <a:p>
            <a:pPr lvl="1"/>
            <a:r>
              <a:rPr lang="id-ID" sz="2000" dirty="0" smtClean="0"/>
              <a:t>Orang yang berprasangka akan menangkap suatu benda, kejadian atau  situasi tidak seperti apa adanya. Tidak jarang prasangka menjerumuskan orang ke dalam observasi yang tidak benar atau tidak sesuai dengan fakta. </a:t>
            </a:r>
            <a:endParaRPr lang="id-ID" sz="1800" dirty="0" smtClean="0"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Proyeksi  proses psikis yg tidak disadari.</a:t>
            </a:r>
          </a:p>
          <a:p>
            <a:pPr lvl="1"/>
            <a:r>
              <a:rPr lang="id-ID" sz="2000" dirty="0" smtClean="0"/>
              <a:t>Dalam proyeksi, observer melemparkan kejadian-kejadian yang ada dalam dirinya kepada objek di luar dirinya. </a:t>
            </a:r>
          </a:p>
          <a:p>
            <a:pPr lvl="1"/>
            <a:r>
              <a:rPr lang="id-ID" sz="2000" dirty="0" smtClean="0"/>
              <a:t>Jika proyeksi turut ambil bagian dalam proses pengamatan, orang mengira telah menangkap sifat-sifat orang lain atau objek lain sebagaimana apa adanya, padahal sifat-sifat itu sebenarnya adalah sifat-sifatnya sendiri. Oleh karena itu, yang ditangkap tidak lagi merupakan </a:t>
            </a:r>
            <a:r>
              <a:rPr lang="id-ID" sz="2000" i="1" dirty="0" smtClean="0"/>
              <a:t>real facts</a:t>
            </a:r>
            <a:r>
              <a:rPr lang="id-ID" sz="2000" dirty="0" smtClean="0"/>
              <a:t>, melainkan hanya </a:t>
            </a:r>
            <a:r>
              <a:rPr lang="id-ID" sz="2000" i="1" dirty="0" smtClean="0"/>
              <a:t>projective facts</a:t>
            </a:r>
            <a:r>
              <a:rPr lang="id-ID" sz="2000" dirty="0" smtClean="0"/>
              <a:t>. </a:t>
            </a:r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FC53-F7A2-4075-9597-4A35B089162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Seleksi dlm Observasi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Dalam persepsi dimulai dengan perhatian (</a:t>
            </a:r>
            <a:r>
              <a:rPr lang="id-ID" sz="2400" i="1" dirty="0" smtClean="0"/>
              <a:t>attention</a:t>
            </a:r>
            <a:r>
              <a:rPr lang="id-ID" sz="2400" dirty="0" smtClean="0"/>
              <a:t>), yaitu merupakan proses pengamatan selektif. </a:t>
            </a:r>
          </a:p>
          <a:p>
            <a:endParaRPr lang="id-ID" sz="2400" dirty="0" smtClean="0"/>
          </a:p>
          <a:p>
            <a:r>
              <a:rPr lang="id-ID" sz="2400" dirty="0" smtClean="0"/>
              <a:t>Ada 2 faktor penting dalam aktivitas memperhatikan (proses seleksi). </a:t>
            </a:r>
          </a:p>
          <a:p>
            <a:pPr lvl="1"/>
            <a:r>
              <a:rPr lang="id-ID" sz="2000" dirty="0" smtClean="0"/>
              <a:t>Terkait dengan faktor luar diri atau rangsang, perhatian biasanya ditujukan pada sesuatu yang mengandung perubahan, intensitas, ulangan, kontras, dan gerak. </a:t>
            </a:r>
          </a:p>
          <a:p>
            <a:pPr lvl="1"/>
            <a:r>
              <a:rPr lang="id-ID" sz="2000" dirty="0" smtClean="0"/>
              <a:t>Terkait dengan faktor dalam diri yakni minat, kepentingan, dan kebiasaan memperhatikan yang telah dipelajari sebelumnya.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FC53-F7A2-4075-9597-4A35B089162F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Fungsi Alat Indera untuk Observasi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Observasi dimulai dengan mengamati.</a:t>
            </a:r>
          </a:p>
          <a:p>
            <a:pPr lvl="1"/>
            <a:r>
              <a:rPr lang="id-ID" sz="2000" dirty="0" smtClean="0"/>
              <a:t>Untuk bisa mengamati, seseorang perlu memfokuskan diri dan berkonsentrasi, memanfaatkan seluruh inderanya pada </a:t>
            </a:r>
            <a:r>
              <a:rPr lang="id-ID" sz="2000" i="1" dirty="0" smtClean="0"/>
              <a:t>moment present situation</a:t>
            </a:r>
            <a:r>
              <a:rPr lang="id-ID" sz="2000" dirty="0" smtClean="0"/>
              <a:t> atau pada sesuatu yang dihadapi saat itu.</a:t>
            </a:r>
          </a:p>
          <a:p>
            <a:pPr lvl="1"/>
            <a:endParaRPr lang="id-ID" sz="2400" dirty="0" smtClean="0"/>
          </a:p>
          <a:p>
            <a:r>
              <a:rPr lang="id-ID" sz="2400" dirty="0" smtClean="0"/>
              <a:t>Mengamati melalui alat indera.</a:t>
            </a:r>
          </a:p>
          <a:p>
            <a:pPr lvl="1"/>
            <a:r>
              <a:rPr lang="id-ID" sz="2000" dirty="0" smtClean="0"/>
              <a:t>Setiap pengamatan dimulai dengan stimulus: suatu objek atau kejadian/peristiwa dari dunia sekitar.</a:t>
            </a:r>
          </a:p>
          <a:p>
            <a:pPr lvl="1"/>
            <a:r>
              <a:rPr lang="id-ID" sz="2000" dirty="0" smtClean="0"/>
              <a:t>Agar simulus dapat diamati, perhatian harus berada di sana (pd stimulus) </a:t>
            </a:r>
            <a:r>
              <a:rPr lang="id-ID" sz="2000" dirty="0" smtClean="0">
                <a:sym typeface="Wingdings" pitchFamily="2" charset="2"/>
              </a:rPr>
              <a:t> harus peka pada stimulus.</a:t>
            </a:r>
            <a:endParaRPr lang="id-ID" sz="2000" dirty="0" smtClean="0"/>
          </a:p>
          <a:p>
            <a:pPr lvl="1"/>
            <a:r>
              <a:rPr lang="id-ID" sz="2000" dirty="0" smtClean="0"/>
              <a:t>Kepekaan pada setiap orang berbeda.</a:t>
            </a:r>
          </a:p>
          <a:p>
            <a:endParaRPr lang="id-ID" sz="2400" dirty="0" smtClean="0"/>
          </a:p>
          <a:p>
            <a:pPr lvl="2"/>
            <a:endParaRPr lang="id-ID" sz="1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0AF9E-A3D5-4FD0-B0EE-031881A4188C}" type="datetime1">
              <a:rPr lang="en-US" smtClean="0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1117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Bahan Pemikiran</vt:lpstr>
      <vt:lpstr>Slide 3</vt:lpstr>
      <vt:lpstr>Persepsi &amp; Seleksi dlm Observasi</vt:lpstr>
      <vt:lpstr>Persepsi dlm observasi</vt:lpstr>
      <vt:lpstr>Slide 6</vt:lpstr>
      <vt:lpstr>Slide 7</vt:lpstr>
      <vt:lpstr>Seleksi dlm Observasi</vt:lpstr>
      <vt:lpstr>Fungsi Alat Indera untuk Observasi</vt:lpstr>
      <vt:lpstr>Slide 10</vt:lpstr>
      <vt:lpstr>Slide 11</vt:lpstr>
      <vt:lpstr>Pengaruh Ingatan dlm Observasi</vt:lpstr>
      <vt:lpstr>Pentingnya Mengamati Isyarat Verbal  &amp; Non verbal</vt:lpstr>
      <vt:lpstr>Slide 14</vt:lpstr>
      <vt:lpstr>Isyarat Penting dlm kompleksitas Perilaku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Winanti Siwi Respati</cp:lastModifiedBy>
  <cp:revision>227</cp:revision>
  <dcterms:created xsi:type="dcterms:W3CDTF">2010-08-24T06:47:44Z</dcterms:created>
  <dcterms:modified xsi:type="dcterms:W3CDTF">2016-09-17T16:49:03Z</dcterms:modified>
</cp:coreProperties>
</file>