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35" r:id="rId2"/>
    <p:sldId id="370" r:id="rId3"/>
    <p:sldId id="372" r:id="rId4"/>
    <p:sldId id="371" r:id="rId5"/>
    <p:sldId id="365" r:id="rId6"/>
    <p:sldId id="373" r:id="rId7"/>
    <p:sldId id="376" r:id="rId8"/>
    <p:sldId id="366" r:id="rId9"/>
    <p:sldId id="374" r:id="rId10"/>
    <p:sldId id="367" r:id="rId11"/>
    <p:sldId id="375" r:id="rId12"/>
    <p:sldId id="368" r:id="rId13"/>
    <p:sldId id="377" r:id="rId14"/>
    <p:sldId id="378" r:id="rId15"/>
    <p:sldId id="379" r:id="rId16"/>
    <p:sldId id="36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87" d="100"/>
          <a:sy n="87" d="100"/>
        </p:scale>
        <p:origin x="-816"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20/09/2017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6470923-B58C-49EA-B25B-17DD72755D5F}"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9/20/2017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9/20/2017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9/20/2017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9/20/2017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9/20/2017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9/20/2017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9/20/2017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9/20/2017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9/20/2017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9/20/2017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9/20/2017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9/20/2017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600" dirty="0" smtClean="0"/>
              <a:t>Observasi adalah alat bantu pemeriksaan psikologi.</a:t>
            </a:r>
          </a:p>
          <a:p>
            <a:r>
              <a:rPr lang="id-ID" sz="2600" dirty="0" smtClean="0"/>
              <a:t>Pentingnya reliabilitas dan validitas alat bantu untuk pemeriksaan psikologi telah diatur  di dalam kode etik psikologi (Himpsi, 2000) pada pasal 63 ayat 1b, yang menyatakan bahwa jika instrumen asesmen yang digunakan belum diuji validitas dan reliabilitasnya, maka harus dijelaskan kekuatan dan kelemahan dari instrumen tersebut serta interpretasinya. </a:t>
            </a:r>
            <a:endParaRPr lang="id-ID" sz="26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Reliabilitas Observasi</a:t>
            </a:r>
          </a:p>
        </p:txBody>
      </p:sp>
      <p:sp>
        <p:nvSpPr>
          <p:cNvPr id="6148" name="Content Placeholder 5"/>
          <p:cNvSpPr>
            <a:spLocks noGrp="1"/>
          </p:cNvSpPr>
          <p:nvPr>
            <p:ph idx="1"/>
          </p:nvPr>
        </p:nvSpPr>
        <p:spPr>
          <a:xfrm>
            <a:off x="457200" y="1524000"/>
            <a:ext cx="8229600" cy="4602163"/>
          </a:xfrm>
        </p:spPr>
        <p:txBody>
          <a:bodyPr/>
          <a:lstStyle/>
          <a:p>
            <a:r>
              <a:rPr lang="id-ID" sz="2200" dirty="0" smtClean="0"/>
              <a:t>Reliabilitas observasi </a:t>
            </a:r>
            <a:r>
              <a:rPr lang="id-ID" sz="2200" dirty="0" smtClean="0">
                <a:sym typeface="Wingdings" pitchFamily="2" charset="2"/>
              </a:rPr>
              <a:t> </a:t>
            </a:r>
            <a:r>
              <a:rPr lang="id-ID" sz="2200" dirty="0" smtClean="0"/>
              <a:t>pengulangan untuk hasil yang sama dari pengamatan.</a:t>
            </a:r>
          </a:p>
          <a:p>
            <a:r>
              <a:rPr lang="id-ID" sz="2200" dirty="0" smtClean="0"/>
              <a:t>Pengamatan lebih reliabel (dapat diandalkan) jika hasilnya sesuai ketika dilakukan pengulangan pengamatan. </a:t>
            </a:r>
          </a:p>
          <a:p>
            <a:r>
              <a:rPr lang="id-ID" sz="2200" dirty="0" smtClean="0"/>
              <a:t>Melalui pelatihan dari para pengamat, Anda dapat melakukan peningkatan reliabilitas. </a:t>
            </a:r>
          </a:p>
          <a:p>
            <a:r>
              <a:rPr lang="id-ID" sz="2200" dirty="0" smtClean="0"/>
              <a:t>Salah satu kemungkinan adalah berlatih dengan CD-ROM. Anda selalu dapat melakukan lagi pengamatan yang sama. Hal ini memberikan indikasi reliabilitas pengukuran pengamatan Anda.</a:t>
            </a:r>
          </a:p>
          <a:p>
            <a:r>
              <a:rPr lang="id-ID" sz="2200" dirty="0" smtClean="0"/>
              <a:t>Keandalan akan terkait dengan tujuan dan pertanyaan observasi.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Inter- dan Intra-Reliabilitas Observasi</a:t>
            </a:r>
          </a:p>
        </p:txBody>
      </p:sp>
      <p:sp>
        <p:nvSpPr>
          <p:cNvPr id="14340" name="Content Placeholder 5"/>
          <p:cNvSpPr>
            <a:spLocks noGrp="1"/>
          </p:cNvSpPr>
          <p:nvPr>
            <p:ph idx="1"/>
          </p:nvPr>
        </p:nvSpPr>
        <p:spPr>
          <a:xfrm>
            <a:off x="457200" y="1524000"/>
            <a:ext cx="8229600" cy="4602163"/>
          </a:xfrm>
        </p:spPr>
        <p:txBody>
          <a:bodyPr/>
          <a:lstStyle/>
          <a:p>
            <a:r>
              <a:rPr lang="id-ID" sz="2000" dirty="0" smtClean="0"/>
              <a:t>Reliabilitas hubungannya dengan pengulangan dari observasi untuk hasil yang sama. Ada 2 jenis reliabilitas:</a:t>
            </a:r>
          </a:p>
          <a:p>
            <a:pPr lvl="1"/>
            <a:r>
              <a:rPr lang="id-ID" sz="1600" dirty="0" smtClean="0"/>
              <a:t>Inter-Reliabilitas observasi adalah tingkat kesamaan antara pengamatan beberapa pengamat.  Misal: mengamati situasi yg sama melalui CD-ROM.  Jika data yg diperoleh dari beberapa pengamat itu cocok (sama), maka inter-reliabilitas observasinya tinggi. Ini adalah reliabilitas antara beberapa pengamat.</a:t>
            </a:r>
          </a:p>
          <a:p>
            <a:pPr lvl="1"/>
            <a:r>
              <a:rPr lang="id-ID" sz="1600" dirty="0" smtClean="0"/>
              <a:t>Intra-reliabilitas Observasi adalah tingkat kesamaan pengamatan pada pengamat tunggal. Misal: penghitungan seberapa sering seorang anak gelisah dengan jari-jarinya bergerak pada sesuatu. Pengamat dapat memeriksa sendiri seberapa besar intra-reliabilitas observasinya, yaitu ketika hasil penghitungannya tetap sama. Intra-reliabilitas observasi menyangkut reliabilitas (keandalan) pengamat.</a:t>
            </a:r>
          </a:p>
          <a:p>
            <a:r>
              <a:rPr lang="id-ID" sz="2000" dirty="0" smtClean="0"/>
              <a:t>Melalui pelatihan dan kesepakatan yang jelas tentang tujuan pengamatan, pertanyaan objektif, perilaku konkrit, dan formulir observasi dapat memperbesar kedua reliabilitas observasi.</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D6582AC3-8587-4ACA-9F93-91DA174137F3}"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Validitas Observasi</a:t>
            </a:r>
          </a:p>
        </p:txBody>
      </p:sp>
      <p:sp>
        <p:nvSpPr>
          <p:cNvPr id="7172" name="Content Placeholder 5"/>
          <p:cNvSpPr>
            <a:spLocks noGrp="1"/>
          </p:cNvSpPr>
          <p:nvPr>
            <p:ph idx="1"/>
          </p:nvPr>
        </p:nvSpPr>
        <p:spPr>
          <a:xfrm>
            <a:off x="457200" y="1524000"/>
            <a:ext cx="8229600" cy="4602163"/>
          </a:xfrm>
        </p:spPr>
        <p:txBody>
          <a:bodyPr/>
          <a:lstStyle/>
          <a:p>
            <a:r>
              <a:rPr lang="id-ID" sz="2000" dirty="0" smtClean="0"/>
              <a:t>Validitas observasi </a:t>
            </a:r>
            <a:r>
              <a:rPr lang="id-ID" sz="2000" dirty="0" smtClean="0">
                <a:sym typeface="Wingdings" pitchFamily="2" charset="2"/>
              </a:rPr>
              <a:t> p</a:t>
            </a:r>
            <a:r>
              <a:rPr lang="id-ID" sz="2000" dirty="0" smtClean="0"/>
              <a:t>engamatan ini berlaku jika Anda mengukur apa yang ingin diukur. </a:t>
            </a:r>
          </a:p>
          <a:p>
            <a:r>
              <a:rPr lang="id-ID" sz="2000" dirty="0" smtClean="0"/>
              <a:t>Caranya, Anda telah mendeteksi unsur perilaku yang sebenarnya. Misal: Tim Pengamat ingin mengukur seberapa seseorang menderita efek samping dari obatnya, pengukuran ini berlaku jika perilaku yg diamati sebenarnya efek samping dari obat. Jika perilaku yang diamati adalah karena sesuatu yang lain, maka ada pengukuran non-valid.</a:t>
            </a:r>
          </a:p>
          <a:p>
            <a:r>
              <a:rPr lang="id-ID" sz="2000" dirty="0" smtClean="0"/>
              <a:t>Validitas ini sebagian karena reliabilitas, karena observasi yang tidak reliabel tidak akan berlaku. </a:t>
            </a:r>
          </a:p>
          <a:p>
            <a:r>
              <a:rPr lang="id-ID" sz="2000" dirty="0" smtClean="0"/>
              <a:t>Namun juga mungkin bahwa pengukuran pengamatan sangat reliabel, tapi tidak valid. Pengamatan berulang hasilnya sama, namun tidak mengukur hal yg ingin diukur.</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6388" name="Content Placeholder 5"/>
          <p:cNvSpPr>
            <a:spLocks noGrp="1"/>
          </p:cNvSpPr>
          <p:nvPr>
            <p:ph idx="1"/>
          </p:nvPr>
        </p:nvSpPr>
        <p:spPr>
          <a:xfrm>
            <a:off x="457200" y="1524000"/>
            <a:ext cx="8229600" cy="4602163"/>
          </a:xfrm>
        </p:spPr>
        <p:txBody>
          <a:bodyPr/>
          <a:lstStyle/>
          <a:p>
            <a:r>
              <a:rPr lang="id-ID" sz="2400" dirty="0" smtClean="0"/>
              <a:t>Contoh: Tim pengamat ingin menentukan apakah penduduk tertentu bunuh diri. Untuk itu, anggota tim telah merancang bentuk observasi. Setiap malam jam 20:00-20:15 telah dihitung seberapa sering orang yg diamati meletakkan kakinya di atas meja. Ada rekaman videonya. Selama satu minggu (yaitu tujuh kali seperempat jam) membuat rekaman video. Setelah itu, video ditampilkan ke tim yang semua orang menjaga penghitungannya. Hasilnya semua sama. Setiap anggota tim mencapai angka yang sama. Pengamatan tsb reliabel (dapat diandalkan). Namun, pengamatan tsb tidak valid, karena perilaku ‘meletakkan kaki di atas meja" tidak mengukur tingkat bunuh diri. </a:t>
            </a:r>
            <a:br>
              <a:rPr lang="id-ID" sz="2400" dirty="0" smtClean="0"/>
            </a:br>
            <a:endParaRPr lang="id-ID" sz="24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CE43E4A-F693-49A8-84DF-7B7D34C67A2D}"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r>
              <a:rPr lang="id-ID" sz="2000" dirty="0" smtClean="0"/>
              <a:t>Mengukur validitas observasi sulit. </a:t>
            </a:r>
          </a:p>
          <a:p>
            <a:r>
              <a:rPr lang="id-ID" sz="2000" dirty="0" smtClean="0"/>
              <a:t>Perlu formulasi tentang ‘pengamatan valid’ sebelum dilakukan pengamatan </a:t>
            </a:r>
            <a:r>
              <a:rPr lang="id-ID" sz="2000" dirty="0" smtClean="0">
                <a:sym typeface="Wingdings" pitchFamily="2" charset="2"/>
              </a:rPr>
              <a:t> </a:t>
            </a:r>
            <a:r>
              <a:rPr lang="id-ID" sz="2000" dirty="0" smtClean="0"/>
              <a:t>operasionalisasi.</a:t>
            </a:r>
          </a:p>
          <a:p>
            <a:pPr lvl="1"/>
            <a:r>
              <a:rPr lang="id-ID" sz="1800" dirty="0" smtClean="0"/>
              <a:t>Misal: Jika Anda ingin tahu apakah penduduk lelah. Anda perlu mengoperasionalisasikan kata 'lelah‘ dalam perilaku tertentu, misalnya: menguap, tidur, kepala diletakkan di atas meja. Jika hal itu dilakukan dengan lebih hati-hati, maka validitas akan semakin besar. </a:t>
            </a:r>
          </a:p>
          <a:p>
            <a:r>
              <a:rPr lang="id-ID" sz="2000" dirty="0" smtClean="0"/>
              <a:t>Banyak konsep telah dioperasionalkan. Ada penelitian tentang konsep tertentu (misalnya, depresi). Jika penelitian tersebut secara ilmiah relevan dan dianggap serius, mereka akan sangat hati-hati menyusun operasionalisasi konsep. Konsep depresi dioperasionalisasikan ke dalam tindakan nyata. Jika seorang pengamat ingin mengamati apakah seseorang mengalami depresi, ia dapat menggunakannya (secara ilmiah telah diteliti dan divalidasi).</a:t>
            </a:r>
          </a:p>
          <a:p>
            <a:endParaRPr lang="id-ID" sz="20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E3E6D7C-72BC-4DB5-91C8-C3A9C3EE887A}"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Jenis validitas observasi</a:t>
            </a:r>
          </a:p>
        </p:txBody>
      </p:sp>
      <p:sp>
        <p:nvSpPr>
          <p:cNvPr id="8196" name="Content Placeholder 5"/>
          <p:cNvSpPr>
            <a:spLocks noGrp="1"/>
          </p:cNvSpPr>
          <p:nvPr>
            <p:ph idx="1"/>
          </p:nvPr>
        </p:nvSpPr>
        <p:spPr>
          <a:xfrm>
            <a:off x="457200" y="1524000"/>
            <a:ext cx="8229600" cy="4602163"/>
          </a:xfrm>
        </p:spPr>
        <p:txBody>
          <a:bodyPr/>
          <a:lstStyle/>
          <a:p>
            <a:r>
              <a:rPr lang="id-ID" sz="2400" dirty="0" smtClean="0"/>
              <a:t>Berikut ini adalah yang paling umum:</a:t>
            </a:r>
          </a:p>
          <a:p>
            <a:pPr lvl="1"/>
            <a:r>
              <a:rPr lang="id-ID" sz="2000" dirty="0" smtClean="0"/>
              <a:t>Validitas konstruk </a:t>
            </a:r>
            <a:r>
              <a:rPr lang="id-ID" sz="2000" dirty="0" smtClean="0">
                <a:sym typeface="Wingdings" pitchFamily="2" charset="2"/>
              </a:rPr>
              <a:t></a:t>
            </a:r>
            <a:r>
              <a:rPr lang="id-ID" sz="2000" dirty="0" smtClean="0"/>
              <a:t>Anda mengukur apa yang Anda ingin mengukur. Misal: pengamatan pd efek samping obat, perilaku yg diamati memang efek samping dari obat?</a:t>
            </a:r>
          </a:p>
          <a:p>
            <a:pPr lvl="1"/>
            <a:r>
              <a:rPr lang="id-ID" sz="2000" dirty="0" smtClean="0"/>
              <a:t>Validitas konten (isi) </a:t>
            </a:r>
            <a:r>
              <a:rPr lang="id-ID" sz="2000" dirty="0" smtClean="0">
                <a:sym typeface="Wingdings" pitchFamily="2" charset="2"/>
              </a:rPr>
              <a:t> </a:t>
            </a:r>
            <a:r>
              <a:rPr lang="id-ID" sz="2000" dirty="0" smtClean="0"/>
              <a:t>apa isi dari pengukuran. Misal: semua reaksi obat yang merugikan akan dihitung atau ada seleksi?</a:t>
            </a:r>
          </a:p>
          <a:p>
            <a:pPr lvl="1"/>
            <a:r>
              <a:rPr lang="id-ID" sz="2000" dirty="0" smtClean="0"/>
              <a:t>Validitas prediktif </a:t>
            </a:r>
            <a:r>
              <a:rPr lang="id-ID" sz="2000" dirty="0" smtClean="0">
                <a:sym typeface="Wingdings" pitchFamily="2" charset="2"/>
              </a:rPr>
              <a:t> </a:t>
            </a:r>
            <a:r>
              <a:rPr lang="id-ID" sz="2000" dirty="0" smtClean="0"/>
              <a:t>bagaimana memprediksi pengamatan perilaku di masa depan? </a:t>
            </a:r>
          </a:p>
          <a:p>
            <a:pPr lvl="1"/>
            <a:r>
              <a:rPr lang="id-ID" sz="2000" dirty="0" smtClean="0"/>
              <a:t>Validitas Concurrent (pesaing) </a:t>
            </a:r>
            <a:r>
              <a:rPr lang="id-ID" sz="2000" dirty="0" smtClean="0">
                <a:sym typeface="Wingdings" pitchFamily="2" charset="2"/>
              </a:rPr>
              <a:t> </a:t>
            </a:r>
            <a:r>
              <a:rPr lang="id-ID" sz="2000" dirty="0" smtClean="0"/>
              <a:t>bagaimana memprediksi pengamatan perilaku di masa sekarang, misalnya, dibandingkan dengan data lain pada perilaku yang sama?</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Latihan</a:t>
            </a:r>
          </a:p>
        </p:txBody>
      </p:sp>
      <p:sp>
        <p:nvSpPr>
          <p:cNvPr id="8196"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Mengamati perilaku melalui CD-Rom</a:t>
            </a:r>
          </a:p>
        </p:txBody>
      </p:sp>
      <p:sp>
        <p:nvSpPr>
          <p:cNvPr id="5" name="Date Placeholder 4"/>
          <p:cNvSpPr>
            <a:spLocks noGrp="1"/>
          </p:cNvSpPr>
          <p:nvPr>
            <p:ph type="dt" sz="half" idx="10"/>
          </p:nvPr>
        </p:nvSpPr>
        <p:spPr/>
        <p:txBody>
          <a:bodyPr/>
          <a:lstStyle/>
          <a:p>
            <a:pPr>
              <a:defRPr/>
            </a:pPr>
            <a:fld id="{6C00932B-CAA4-4B6E-9BCF-F614C28F9A0F}"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600" dirty="0" smtClean="0"/>
              <a:t>Begitupun dalam penggunaannya, pada pasal 63 ayat 5 dinyatakan bahwa asesmen psikologi perlu dilakukan oleh pihak-pihak yang memang berkualifikasi. </a:t>
            </a:r>
          </a:p>
          <a:p>
            <a:r>
              <a:rPr lang="id-ID" sz="2600" dirty="0" smtClean="0"/>
              <a:t>Dalam asesmen harus secara akurat mendeskripsikan tujuan, validitas, reliabilitas, norma, termasuk juga prosedur penggunaan dan kualifikasi khusus yang mungkin diperlukan untuk menggunakan instrumen tersebut. </a:t>
            </a:r>
          </a:p>
          <a:p>
            <a:endParaRPr lang="id-ID" sz="2600" dirty="0" smtClean="0">
              <a:latin typeface="Arial" charset="0"/>
              <a:cs typeface="Arial" charset="0"/>
            </a:endParaRP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7CC18F0-9CC7-4C2B-89D5-D40EFC9F4A1B}"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Aturan bagi Pemeriksa</a:t>
            </a:r>
          </a:p>
        </p:txBody>
      </p:sp>
      <p:sp>
        <p:nvSpPr>
          <p:cNvPr id="11268" name="Content Placeholder 5"/>
          <p:cNvSpPr>
            <a:spLocks noGrp="1"/>
          </p:cNvSpPr>
          <p:nvPr>
            <p:ph idx="1"/>
          </p:nvPr>
        </p:nvSpPr>
        <p:spPr>
          <a:xfrm>
            <a:off x="457200" y="1524000"/>
            <a:ext cx="8229600" cy="4602163"/>
          </a:xfrm>
        </p:spPr>
        <p:txBody>
          <a:bodyPr/>
          <a:lstStyle/>
          <a:p>
            <a:r>
              <a:rPr lang="id-ID" sz="2400" dirty="0" smtClean="0"/>
              <a:t>Pasal 2 prinsip A ayat 4 </a:t>
            </a:r>
            <a:r>
              <a:rPr lang="id-ID" sz="2400" dirty="0" smtClean="0">
                <a:sym typeface="Wingdings" pitchFamily="2" charset="2"/>
              </a:rPr>
              <a:t> </a:t>
            </a:r>
            <a:r>
              <a:rPr lang="id-ID" sz="2400" dirty="0" smtClean="0"/>
              <a:t>menyadari dan menghormati perbedaan budaya, individu dan peran, termasuk usia gender identitas gender, ras, suku bangsa, budaya, asal kebangsaan, orientasi seksual, ketidakmampuan (berkebutuhan khusus), bahasa, status sosial ekonomi, serta mempertimbangkan faktor-faktor tersebut pada saat bekerja dengan orang-orang dari kelompok tersebut.</a:t>
            </a:r>
          </a:p>
          <a:p>
            <a:r>
              <a:rPr lang="id-ID" sz="2400" dirty="0" smtClean="0"/>
              <a:t>Pada pasal 2 prinsip A ayat 5 </a:t>
            </a:r>
            <a:r>
              <a:rPr lang="id-ID" sz="2400" dirty="0" smtClean="0">
                <a:sym typeface="Wingdings" pitchFamily="2" charset="2"/>
              </a:rPr>
              <a:t> </a:t>
            </a:r>
            <a:r>
              <a:rPr lang="id-ID" sz="2400" dirty="0" smtClean="0"/>
              <a:t>berusaha untuk menghilangkan pengaruh bias dari faktor-faktor tersebut, dan menghindari keterlibatan baik yang disadari maupun yang tidak disadari dalam aktifitas-aktifitas yang didasari oleh prasangka.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9660178-56D6-4F46-BABE-4B584873B519}"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Pada pasal 2 prinsip B ayat 3 </a:t>
            </a:r>
            <a:r>
              <a:rPr lang="id-ID" sz="2400" dirty="0" smtClean="0">
                <a:sym typeface="Wingdings" pitchFamily="2" charset="2"/>
              </a:rPr>
              <a:t> </a:t>
            </a:r>
            <a:r>
              <a:rPr lang="id-ID" sz="2400" dirty="0" smtClean="0"/>
              <a:t>tidak mencuri, berbohong, terlibat pemalsuan, tipuan atau distorsi fakta yang direncanakan dengan sengaja memberikan fakta-fakta yang tidak benar. </a:t>
            </a:r>
          </a:p>
          <a:p>
            <a:r>
              <a:rPr lang="id-ID" sz="2400" dirty="0" smtClean="0"/>
              <a:t>Pada pasal2 prinsip D ayat 2 </a:t>
            </a:r>
            <a:r>
              <a:rPr lang="id-ID" sz="2400" dirty="0" smtClean="0">
                <a:sym typeface="Wingdings" pitchFamily="2" charset="2"/>
              </a:rPr>
              <a:t> </a:t>
            </a:r>
            <a:r>
              <a:rPr lang="id-ID" sz="2400" dirty="0" smtClean="0"/>
              <a:t>menggunakan penilaian yang dapat dipertanggungjawabkan secara profesional, waspada dalam memastikan kemungkinan bias-bias yang muncul, mempertimbangkan batas dari kompetensi dan keterbatasan keahlian sehingga tidak mengabaikan atau mengarah kepada praktik-praktik yang menjamin ketidakberpihakan.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6548339-71DD-414D-A30C-33485FF20594}" type="datetime1">
              <a:rPr lang="en-US" smtClean="0"/>
              <a:pPr>
                <a:defRPr/>
              </a:pPr>
              <a:t>9/20/2017</a:t>
            </a:fld>
            <a:endParaRPr lang="en-US" dirty="0"/>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533400"/>
            <a:ext cx="8229600" cy="685800"/>
          </a:xfrm>
        </p:spPr>
        <p:txBody>
          <a:bodyPr/>
          <a:lstStyle/>
          <a:p>
            <a:pPr>
              <a:spcBef>
                <a:spcPct val="50000"/>
              </a:spcBef>
            </a:pPr>
            <a:r>
              <a:rPr lang="id-ID" sz="3200" dirty="0" smtClean="0">
                <a:latin typeface="Arial" charset="0"/>
                <a:cs typeface="Arial" charset="0"/>
              </a:rPr>
              <a:t>Objektivitas &amp; Subjektivitas</a:t>
            </a:r>
          </a:p>
        </p:txBody>
      </p:sp>
      <p:sp>
        <p:nvSpPr>
          <p:cNvPr id="4100" name="Content Placeholder 5"/>
          <p:cNvSpPr>
            <a:spLocks noGrp="1"/>
          </p:cNvSpPr>
          <p:nvPr>
            <p:ph idx="1"/>
          </p:nvPr>
        </p:nvSpPr>
        <p:spPr>
          <a:xfrm>
            <a:off x="457200" y="1295400"/>
            <a:ext cx="8229600" cy="4602163"/>
          </a:xfrm>
        </p:spPr>
        <p:txBody>
          <a:bodyPr/>
          <a:lstStyle/>
          <a:p>
            <a:r>
              <a:rPr lang="id-ID" sz="2200" dirty="0" smtClean="0">
                <a:latin typeface="Arial" charset="0"/>
                <a:cs typeface="Arial" charset="0"/>
              </a:rPr>
              <a:t>Dlm objektivitas, yg terpenting adalah fakta, tidak dipengaruhi oleh perasaan pribadi dan prasangka.</a:t>
            </a:r>
            <a:r>
              <a:rPr lang="id-ID" sz="1800" dirty="0" smtClean="0">
                <a:latin typeface="Arial" charset="0"/>
                <a:cs typeface="Arial" charset="0"/>
              </a:rPr>
              <a:t> </a:t>
            </a:r>
          </a:p>
          <a:p>
            <a:r>
              <a:rPr lang="id-ID" sz="2200" dirty="0" smtClean="0">
                <a:latin typeface="Arial" charset="0"/>
                <a:cs typeface="Arial" charset="0"/>
              </a:rPr>
              <a:t>Hal2 yg dpt membantu objektivitas (de Bill, 2004):</a:t>
            </a:r>
          </a:p>
          <a:p>
            <a:pPr lvl="1"/>
            <a:r>
              <a:rPr lang="id-ID" sz="1800" dirty="0" smtClean="0">
                <a:cs typeface="Arial" charset="0"/>
              </a:rPr>
              <a:t>Sepakati tujuan pengamatan.</a:t>
            </a:r>
          </a:p>
          <a:p>
            <a:pPr lvl="1"/>
            <a:r>
              <a:rPr lang="id-ID" sz="1800" dirty="0" smtClean="0"/>
              <a:t>Sepakati pertanyaan &amp; sub-pertanyaan utk pemeriksaan.</a:t>
            </a:r>
          </a:p>
          <a:p>
            <a:pPr lvl="1"/>
            <a:r>
              <a:rPr lang="id-ID" sz="1800" dirty="0" smtClean="0"/>
              <a:t>Sepakati perilaku konkrit apa yang terkait dengan masalah yg diperiksa.</a:t>
            </a:r>
          </a:p>
          <a:p>
            <a:pPr lvl="1"/>
            <a:r>
              <a:rPr lang="id-ID" sz="1800" dirty="0" smtClean="0"/>
              <a:t>Perilaku konkrit apa yg dapat dilihat: di mana, siapa, kapan, berapa lama.</a:t>
            </a:r>
          </a:p>
          <a:p>
            <a:pPr lvl="1"/>
            <a:r>
              <a:rPr lang="id-ID" sz="1800" dirty="0" smtClean="0"/>
              <a:t>Sepakati bagaimana pengamatan akan dipetakan: sepenuhnya terorganisir dengan formulir observasi.</a:t>
            </a:r>
          </a:p>
          <a:p>
            <a:pPr lvl="1"/>
            <a:r>
              <a:rPr lang="id-ID" sz="1800" dirty="0" smtClean="0"/>
              <a:t>Mengetahui alat indra apa yg  menjadi kelebihan dan melatih diri dalam menggunakan indera lainnya.</a:t>
            </a:r>
          </a:p>
          <a:p>
            <a:pPr lvl="1"/>
            <a:r>
              <a:rPr lang="id-ID" sz="1800" dirty="0" smtClean="0"/>
              <a:t>Mengetahui di mana perhatian Anda pertama difokuskan, dan melatih diri untuk fokus perhatian pada area lain yg lambat diamati.</a:t>
            </a:r>
            <a:endParaRPr lang="id-ID" sz="1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dirty="0" smtClean="0"/>
              <a:t>Anda dapat melatih objektivitas, tapi seiring waktu Anda akan tetap memiliki pola-pola tertentu, aksioma, dan asumsi ketika mengamati dalam praktek profesional. </a:t>
            </a:r>
          </a:p>
          <a:p>
            <a:r>
              <a:rPr lang="id-ID" sz="2400" dirty="0" smtClean="0"/>
              <a:t>Anda akan selalu menyadari subjektivitas Anda sendiri ketika mengamati. </a:t>
            </a:r>
          </a:p>
          <a:p>
            <a:r>
              <a:rPr lang="id-ID" sz="2400" dirty="0" smtClean="0"/>
              <a:t>Ketika Anda bekerja selama bertahun-tahun dalam kerja sama yang teratur, penting untuk mengamati cara Anda lagi dalam melakukan pemeriksaan secara menyeluruh.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0BC24AD-5023-4FE0-A70C-7A916A07B220}"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id-ID" sz="2400" dirty="0" smtClean="0"/>
              <a:t>Objektivitas, yang didefinisikan sebagai 'tidak dipengaruhi oleh perasaan pribadi atau prasangka’ sebenarnya sulit dicapai. </a:t>
            </a:r>
          </a:p>
          <a:p>
            <a:r>
              <a:rPr lang="id-ID" sz="2400" dirty="0" smtClean="0"/>
              <a:t>Setiap pengamatan dipengaruhi oleh perasaan Anda sendiri, dengan ide-ide Anda sendiri, prasangka dan pengalaman.</a:t>
            </a:r>
          </a:p>
          <a:p>
            <a:r>
              <a:rPr lang="id-ID" sz="2400" dirty="0" smtClean="0"/>
              <a:t>Namun, jika Anda menyadari hal itu, Anda sudah satu langkah lebih dekat ke tujuan untuk mengamati seobjektif mungkin.</a:t>
            </a:r>
          </a:p>
          <a:p>
            <a:endParaRPr lang="id-ID" sz="24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0EB6C708-6742-447A-8197-6BB3D827CE55}"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Observer-bias</a:t>
            </a:r>
          </a:p>
        </p:txBody>
      </p:sp>
      <p:sp>
        <p:nvSpPr>
          <p:cNvPr id="5124" name="Content Placeholder 5"/>
          <p:cNvSpPr>
            <a:spLocks noGrp="1"/>
          </p:cNvSpPr>
          <p:nvPr>
            <p:ph idx="1"/>
          </p:nvPr>
        </p:nvSpPr>
        <p:spPr>
          <a:xfrm>
            <a:off x="457200" y="1524000"/>
            <a:ext cx="8229600" cy="4602163"/>
          </a:xfrm>
        </p:spPr>
        <p:txBody>
          <a:bodyPr/>
          <a:lstStyle/>
          <a:p>
            <a:r>
              <a:rPr lang="id-ID" sz="2400" dirty="0" smtClean="0"/>
              <a:t>Istilah </a:t>
            </a:r>
            <a:r>
              <a:rPr lang="id-ID" sz="2400" i="1" dirty="0" smtClean="0"/>
              <a:t>Observer-bias</a:t>
            </a:r>
            <a:r>
              <a:rPr lang="id-ID" sz="2400" dirty="0" smtClean="0"/>
              <a:t> mengacu pada kesalahan yang dibuat oleh pengamat pada  pengamatannya. </a:t>
            </a:r>
          </a:p>
          <a:p>
            <a:r>
              <a:rPr lang="id-ID" sz="2400" dirty="0" smtClean="0"/>
              <a:t>Secara harfiah berarti penyimpangan dari pengamat,  cenderung untuk pergi dari tujuan pengamatan dengan cara tertentu.</a:t>
            </a:r>
          </a:p>
          <a:p>
            <a:endParaRPr lang="id-ID" sz="1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609600" y="609600"/>
            <a:ext cx="8229600" cy="685800"/>
          </a:xfrm>
        </p:spPr>
        <p:txBody>
          <a:bodyPr/>
          <a:lstStyle/>
          <a:p>
            <a:pPr>
              <a:spcBef>
                <a:spcPct val="50000"/>
              </a:spcBef>
            </a:pPr>
            <a:r>
              <a:rPr lang="id-ID" sz="3200" dirty="0" smtClean="0">
                <a:latin typeface="Arial" charset="0"/>
                <a:cs typeface="Arial" charset="0"/>
              </a:rPr>
              <a:t>Penyebab Pengamat Bias</a:t>
            </a:r>
          </a:p>
        </p:txBody>
      </p:sp>
      <p:sp>
        <p:nvSpPr>
          <p:cNvPr id="13316" name="Content Placeholder 5"/>
          <p:cNvSpPr>
            <a:spLocks noGrp="1"/>
          </p:cNvSpPr>
          <p:nvPr>
            <p:ph idx="1"/>
          </p:nvPr>
        </p:nvSpPr>
        <p:spPr>
          <a:xfrm>
            <a:off x="533400" y="1371600"/>
            <a:ext cx="8229600" cy="4602163"/>
          </a:xfrm>
        </p:spPr>
        <p:txBody>
          <a:bodyPr/>
          <a:lstStyle/>
          <a:p>
            <a:r>
              <a:rPr lang="id-ID" sz="2000" dirty="0" smtClean="0"/>
              <a:t>Perhatian </a:t>
            </a:r>
            <a:r>
              <a:rPr lang="id-ID" sz="2000" dirty="0" smtClean="0">
                <a:sym typeface="Wingdings" pitchFamily="2" charset="2"/>
              </a:rPr>
              <a:t> </a:t>
            </a:r>
            <a:r>
              <a:rPr lang="id-ID" sz="2000" dirty="0" smtClean="0"/>
              <a:t>perhatiannya ke hal-hal tertentu/orang.</a:t>
            </a:r>
          </a:p>
          <a:p>
            <a:r>
              <a:rPr lang="id-ID" sz="2000" dirty="0" smtClean="0"/>
              <a:t>Seleksi </a:t>
            </a:r>
            <a:r>
              <a:rPr lang="id-ID" sz="2000" dirty="0" smtClean="0">
                <a:sym typeface="Wingdings" pitchFamily="2" charset="2"/>
              </a:rPr>
              <a:t> </a:t>
            </a:r>
            <a:r>
              <a:rPr lang="id-ID" sz="2000" dirty="0" smtClean="0"/>
              <a:t>melihat terutama pd sesuatu yg menarik minatnya, dan hanya menggunakan satu alat inderanya, yg lain tdk digunakan.</a:t>
            </a:r>
          </a:p>
          <a:p>
            <a:r>
              <a:rPr lang="id-ID" sz="2000" dirty="0" smtClean="0"/>
              <a:t>Persepsi </a:t>
            </a:r>
            <a:r>
              <a:rPr lang="id-ID" sz="2000" dirty="0" smtClean="0">
                <a:sym typeface="Wingdings" pitchFamily="2" charset="2"/>
              </a:rPr>
              <a:t> </a:t>
            </a:r>
            <a:r>
              <a:rPr lang="id-ID" sz="2000" dirty="0" smtClean="0"/>
              <a:t>ketika mengubah stimulus menjadi unit yang berarti, pengamat menggunakan asosiasi, kenangan dan maknanya sendiri.</a:t>
            </a:r>
          </a:p>
          <a:p>
            <a:r>
              <a:rPr lang="id-ID" sz="2000" dirty="0" smtClean="0"/>
              <a:t>Tempat </a:t>
            </a:r>
            <a:r>
              <a:rPr lang="id-ID" sz="2000" dirty="0" smtClean="0">
                <a:sym typeface="Wingdings" pitchFamily="2" charset="2"/>
              </a:rPr>
              <a:t> d</a:t>
            </a:r>
            <a:r>
              <a:rPr lang="id-ID" sz="2000" dirty="0" smtClean="0"/>
              <a:t>ipengaruhi oleh lingkungan di mana ia mengamati.</a:t>
            </a:r>
          </a:p>
          <a:p>
            <a:r>
              <a:rPr lang="id-ID" sz="2000" dirty="0" smtClean="0"/>
              <a:t>Waktu </a:t>
            </a:r>
            <a:r>
              <a:rPr lang="id-ID" sz="2000" dirty="0" smtClean="0">
                <a:sym typeface="Wingdings" pitchFamily="2" charset="2"/>
              </a:rPr>
              <a:t> </a:t>
            </a:r>
            <a:r>
              <a:rPr lang="id-ID" sz="2000" dirty="0" smtClean="0"/>
              <a:t>dipengaruhi oleh waktu pengamatannya. Apa yang pertama dan terakhir kali dapat diingat, tapi apa yang ada di antaranya  banyak yg cepat dilupakan.</a:t>
            </a:r>
          </a:p>
          <a:p>
            <a:r>
              <a:rPr lang="id-ID" sz="2000" dirty="0" smtClean="0"/>
              <a:t>Apa yg diamati sebelumnya </a:t>
            </a:r>
            <a:r>
              <a:rPr lang="id-ID" sz="2000" dirty="0" smtClean="0">
                <a:sym typeface="Wingdings" pitchFamily="2" charset="2"/>
              </a:rPr>
              <a:t> </a:t>
            </a:r>
            <a:r>
              <a:rPr lang="id-ID" sz="2000" dirty="0" smtClean="0"/>
              <a:t> mempengaruhi pengamatan berikutnya. Misal: jika sebelumnya telah mengamati perilaku yang sangat agresif, perilaku lain yg kemudian muncul akan diamati sebagai santai.</a:t>
            </a:r>
          </a:p>
          <a:p>
            <a:r>
              <a:rPr lang="id-ID" sz="2000" dirty="0" smtClean="0"/>
              <a:t>Keadaan pribadi </a:t>
            </a:r>
            <a:r>
              <a:rPr lang="id-ID" sz="2000" dirty="0" smtClean="0">
                <a:sym typeface="Wingdings" pitchFamily="2" charset="2"/>
              </a:rPr>
              <a:t> </a:t>
            </a:r>
            <a:r>
              <a:rPr lang="id-ID" sz="2000" dirty="0" smtClean="0"/>
              <a:t>bagaimana kehidupannya, situasinya hari itu dapat berdampak pada pengamatan dan persepsinya. </a:t>
            </a:r>
          </a:p>
          <a:p>
            <a:endParaRPr lang="id-ID" sz="16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07310A52-1211-40BC-BE4F-B907D42E0E01}" type="datetime1">
              <a:rPr lang="en-US" smtClean="0"/>
              <a:pPr>
                <a:defRPr/>
              </a:pPr>
              <a:t>9/20/2017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1333</TotalTime>
  <Words>1397</Words>
  <Application>Microsoft Office PowerPoint</Application>
  <PresentationFormat>On-screen Show (4:3)</PresentationFormat>
  <Paragraphs>129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Aturan bagi Pemeriksa</vt:lpstr>
      <vt:lpstr>Slide 4</vt:lpstr>
      <vt:lpstr>Objektivitas &amp; Subjektivitas</vt:lpstr>
      <vt:lpstr>Slide 6</vt:lpstr>
      <vt:lpstr>Slide 7</vt:lpstr>
      <vt:lpstr>Observer-bias</vt:lpstr>
      <vt:lpstr>Penyebab Pengamat Bias</vt:lpstr>
      <vt:lpstr>Reliabilitas Observasi</vt:lpstr>
      <vt:lpstr>Inter- dan Intra-Reliabilitas Observasi</vt:lpstr>
      <vt:lpstr>Validitas Observasi</vt:lpstr>
      <vt:lpstr>Slide 13</vt:lpstr>
      <vt:lpstr>Slide 14</vt:lpstr>
      <vt:lpstr>Jenis validitas observasi</vt:lpstr>
      <vt:lpstr>Latihan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230</cp:revision>
  <dcterms:created xsi:type="dcterms:W3CDTF">2010-08-24T06:47:44Z</dcterms:created>
  <dcterms:modified xsi:type="dcterms:W3CDTF">2017-09-20T01:30:13Z</dcterms:modified>
</cp:coreProperties>
</file>