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6" r:id="rId2"/>
    <p:sldId id="335" r:id="rId3"/>
    <p:sldId id="370" r:id="rId4"/>
    <p:sldId id="371" r:id="rId5"/>
    <p:sldId id="379" r:id="rId6"/>
    <p:sldId id="366" r:id="rId7"/>
    <p:sldId id="372" r:id="rId8"/>
    <p:sldId id="373" r:id="rId9"/>
    <p:sldId id="374" r:id="rId10"/>
    <p:sldId id="375" r:id="rId11"/>
    <p:sldId id="376" r:id="rId12"/>
    <p:sldId id="377" r:id="rId13"/>
    <p:sldId id="367" r:id="rId14"/>
    <p:sldId id="368" r:id="rId15"/>
    <p:sldId id="383" r:id="rId16"/>
    <p:sldId id="384" r:id="rId17"/>
    <p:sldId id="380" r:id="rId18"/>
    <p:sldId id="385" r:id="rId19"/>
    <p:sldId id="382" r:id="rId20"/>
    <p:sldId id="381" r:id="rId21"/>
    <p:sldId id="369" r:id="rId22"/>
    <p:sldId id="38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88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08/10/2016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6470923-B58C-49EA-B25B-17DD72755D5F}"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10/8/2016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10/8/2016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10/8/2016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10/8/2016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10/8/2016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1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PENCATATAN OBSERVASI</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10/8/2016</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r>
              <a:rPr lang="id-ID" sz="2400" dirty="0" smtClean="0"/>
              <a:t>Deskripsi harus dibuat secara detil dan ditulis sedemikian rupa sehingga pembaca memperoleh informasi dan dapat memvisualisasikan </a:t>
            </a:r>
            <a:r>
              <a:rPr lang="id-ID" sz="2400" i="1" dirty="0" smtClean="0"/>
              <a:t>setting </a:t>
            </a:r>
            <a:r>
              <a:rPr lang="id-ID" sz="2400" dirty="0" smtClean="0"/>
              <a:t>yang diamati. </a:t>
            </a:r>
          </a:p>
          <a:p>
            <a:r>
              <a:rPr lang="id-ID" sz="2400" dirty="0" smtClean="0"/>
              <a:t>Deskripsi interpretatif dengan penyimpulan oleh </a:t>
            </a:r>
            <a:r>
              <a:rPr lang="id-ID" sz="2400" i="1" dirty="0" smtClean="0"/>
              <a:t>observer </a:t>
            </a:r>
            <a:r>
              <a:rPr lang="id-ID" sz="2400" dirty="0" smtClean="0"/>
              <a:t>harus dihindari, begitu juga interpretasi dengan memberikan label atau penjelasan sifat-sifat. </a:t>
            </a:r>
          </a:p>
          <a:p>
            <a:r>
              <a:rPr lang="id-ID" sz="2400" dirty="0" smtClean="0"/>
              <a:t>Yang perlu dilakukan adalah menjabarkan situasi yang diamati tanpa harus tergesa-gesa mengambil kesimpulan tentang hal tersebut.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D6582AC3-8587-4ACA-9F93-91DA174137F3}"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id-ID" sz="2400" dirty="0" smtClean="0"/>
              <a:t>Contoh Deskripsi (konkrit):</a:t>
            </a:r>
          </a:p>
          <a:p>
            <a:pPr lvl="1"/>
            <a:r>
              <a:rPr lang="id-ID" sz="2000" dirty="0" smtClean="0"/>
              <a:t>Ruangan berukuran 7 x 10 meter, seluruh lantainya tertutup karpet berwarna merah marun, temboknya berwarna coklat muda dan ada beberapa lukisan pemandangan alam di sana, di tengah ruangan terdapat satu set sofa tamu berwarna kuning keemasan, dan terdengar suara musik klasik dari alat elektronik yang terletak di salah satu sudut ruangan itu. Dst....</a:t>
            </a:r>
          </a:p>
          <a:p>
            <a:pPr lvl="1"/>
            <a:endParaRPr lang="id-ID" sz="20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0EB6C708-6742-447A-8197-6BB3D827CE55}"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6388" name="Content Placeholder 5"/>
          <p:cNvSpPr>
            <a:spLocks noGrp="1"/>
          </p:cNvSpPr>
          <p:nvPr>
            <p:ph idx="1"/>
          </p:nvPr>
        </p:nvSpPr>
        <p:spPr>
          <a:xfrm>
            <a:off x="457200" y="1524000"/>
            <a:ext cx="8229600" cy="4602163"/>
          </a:xfrm>
        </p:spPr>
        <p:txBody>
          <a:bodyPr/>
          <a:lstStyle/>
          <a:p>
            <a:r>
              <a:rPr lang="id-ID" sz="2400" dirty="0" smtClean="0"/>
              <a:t>Dengan uraian deskriptif  dan informatif seperti di atas, </a:t>
            </a:r>
            <a:r>
              <a:rPr lang="id-ID" sz="2400" i="1" dirty="0" smtClean="0"/>
              <a:t>observer </a:t>
            </a:r>
            <a:r>
              <a:rPr lang="id-ID" sz="2400" dirty="0" smtClean="0"/>
              <a:t>akan dapat meminimalkan biasnya. </a:t>
            </a:r>
          </a:p>
          <a:p>
            <a:r>
              <a:rPr lang="id-ID" sz="2400" dirty="0" smtClean="0"/>
              <a:t>Dengan demikian </a:t>
            </a:r>
            <a:r>
              <a:rPr lang="id-ID" sz="2400" i="1" dirty="0" smtClean="0"/>
              <a:t>observer </a:t>
            </a:r>
            <a:r>
              <a:rPr lang="id-ID" sz="2400" dirty="0" smtClean="0"/>
              <a:t>dapat mengembangkan analisis yang lebih akurat terhadap data yang ada. </a:t>
            </a:r>
          </a:p>
          <a:p>
            <a:r>
              <a:rPr lang="id-ID" sz="2400" dirty="0" smtClean="0"/>
              <a:t>Jika diperlukan, hasil observasi perlu juga diisi dengan kutipan-kutipan langsung tentang apa yang dikatakan oleh subjek yang diamati saat berlangsungnya proses observasi.</a:t>
            </a:r>
          </a:p>
          <a:p>
            <a:r>
              <a:rPr lang="id-ID" sz="2400" dirty="0" smtClean="0"/>
              <a:t>Hal itu dapat membantu </a:t>
            </a:r>
            <a:r>
              <a:rPr lang="id-ID" sz="2400" i="1" dirty="0" smtClean="0"/>
              <a:t>observer </a:t>
            </a:r>
            <a:r>
              <a:rPr lang="id-ID" sz="2400" dirty="0" smtClean="0"/>
              <a:t>untuk mengungkap perspektif orang yang diamati mengenai realitas yang dialaminya.</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CE43E4A-F693-49A8-84DF-7B7D34C67A2D}"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Pencatatan Tak Terstruktur</a:t>
            </a:r>
          </a:p>
        </p:txBody>
      </p:sp>
      <p:sp>
        <p:nvSpPr>
          <p:cNvPr id="6148" name="Content Placeholder 5"/>
          <p:cNvSpPr>
            <a:spLocks noGrp="1"/>
          </p:cNvSpPr>
          <p:nvPr>
            <p:ph idx="1"/>
          </p:nvPr>
        </p:nvSpPr>
        <p:spPr>
          <a:xfrm>
            <a:off x="457200" y="1524000"/>
            <a:ext cx="8229600" cy="4602163"/>
          </a:xfrm>
        </p:spPr>
        <p:txBody>
          <a:bodyPr/>
          <a:lstStyle/>
          <a:p>
            <a:r>
              <a:rPr lang="id-ID" sz="2400" dirty="0" smtClean="0"/>
              <a:t>Pencatatan tak terstruktur adalah pencatatan yang dilakukan tanpa menggunakan formulir pencatatan, sistem atau panduan pencatatan. </a:t>
            </a:r>
          </a:p>
          <a:p>
            <a:r>
              <a:rPr lang="id-ID" sz="2400" dirty="0" smtClean="0"/>
              <a:t>Pencatatan yang dilakukan tanpa hal-hal tersebut dapat mengarahkan observer pada pencatatan subjektif. </a:t>
            </a:r>
          </a:p>
          <a:p>
            <a:r>
              <a:rPr lang="id-ID" sz="2400" dirty="0" smtClean="0"/>
              <a:t>Tanpa adanya panduan atau sistem, memungkinkan munculnya data yang mungkin tidak sesuai dengan tujuan pengamatan. </a:t>
            </a:r>
          </a:p>
          <a:p>
            <a:r>
              <a:rPr lang="id-ID" sz="2400" dirty="0" smtClean="0"/>
              <a:t>Ada kemungkinan data yg sesuai tujuan pengamatan tidak diperoleh.</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Pemilihan Sistem Pencatatan</a:t>
            </a:r>
          </a:p>
        </p:txBody>
      </p:sp>
      <p:sp>
        <p:nvSpPr>
          <p:cNvPr id="7172" name="Content Placeholder 5"/>
          <p:cNvSpPr>
            <a:spLocks noGrp="1"/>
          </p:cNvSpPr>
          <p:nvPr>
            <p:ph idx="1"/>
          </p:nvPr>
        </p:nvSpPr>
        <p:spPr>
          <a:xfrm>
            <a:off x="457200" y="1524000"/>
            <a:ext cx="8229600" cy="4602163"/>
          </a:xfrm>
        </p:spPr>
        <p:txBody>
          <a:bodyPr/>
          <a:lstStyle/>
          <a:p>
            <a:r>
              <a:rPr lang="id-ID" sz="2400" dirty="0" smtClean="0"/>
              <a:t>Ada beberapa sistem pencatatan yang dapat digunakan untuk mencatat hasil observasi. Di antaranya adalah:</a:t>
            </a:r>
          </a:p>
          <a:p>
            <a:pPr lvl="1"/>
            <a:r>
              <a:rPr lang="id-ID" sz="2000" dirty="0" smtClean="0"/>
              <a:t> </a:t>
            </a:r>
            <a:r>
              <a:rPr lang="id-ID" sz="2000" i="1" dirty="0" smtClean="0"/>
              <a:t>Anecdotal records</a:t>
            </a:r>
            <a:r>
              <a:rPr lang="id-ID" sz="2000" dirty="0" smtClean="0"/>
              <a:t>  (daftar riwayat kelakuan)</a:t>
            </a:r>
          </a:p>
          <a:p>
            <a:pPr lvl="1"/>
            <a:r>
              <a:rPr lang="id-ID" sz="2000" dirty="0" smtClean="0"/>
              <a:t> </a:t>
            </a:r>
            <a:r>
              <a:rPr lang="id-ID" sz="2000" i="1" dirty="0" smtClean="0"/>
              <a:t>Insidental record  </a:t>
            </a:r>
            <a:r>
              <a:rPr lang="id-ID" sz="2000" dirty="0" smtClean="0"/>
              <a:t>(catatan berkala)</a:t>
            </a:r>
          </a:p>
          <a:p>
            <a:pPr lvl="1"/>
            <a:r>
              <a:rPr lang="id-ID" sz="2000" dirty="0" smtClean="0"/>
              <a:t> </a:t>
            </a:r>
            <a:r>
              <a:rPr lang="id-ID" sz="2000" i="1" dirty="0" smtClean="0"/>
              <a:t>Check list</a:t>
            </a:r>
            <a:r>
              <a:rPr lang="id-ID" sz="2000" dirty="0" smtClean="0"/>
              <a:t> (daftar cek)</a:t>
            </a:r>
          </a:p>
          <a:p>
            <a:pPr lvl="1"/>
            <a:r>
              <a:rPr lang="id-ID" sz="2000" i="1" dirty="0" smtClean="0"/>
              <a:t>Rating scale</a:t>
            </a:r>
            <a:r>
              <a:rPr lang="id-ID" sz="2000" dirty="0" smtClean="0"/>
              <a:t> (skala penilaian)</a:t>
            </a:r>
          </a:p>
          <a:p>
            <a:pPr lvl="1"/>
            <a:r>
              <a:rPr lang="id-ID" sz="2000" i="1" dirty="0" smtClean="0"/>
              <a:t>Mechanical devices </a:t>
            </a:r>
            <a:r>
              <a:rPr lang="id-ID" sz="2000" dirty="0" smtClean="0"/>
              <a:t>(alat-alat mekanik).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i="1" dirty="0" smtClean="0"/>
              <a:t>Anecdotal Record </a:t>
            </a:r>
          </a:p>
          <a:p>
            <a:pPr lvl="1"/>
            <a:r>
              <a:rPr lang="id-ID" sz="1800" dirty="0" smtClean="0"/>
              <a:t>Merupakan catatan paling sederhana tentang riwayat kelakuan (</a:t>
            </a:r>
            <a:r>
              <a:rPr lang="id-ID" sz="1800" i="1" dirty="0" smtClean="0"/>
              <a:t>typical behavior</a:t>
            </a:r>
            <a:r>
              <a:rPr lang="id-ID" sz="1800" dirty="0" smtClean="0"/>
              <a:t>) dalam lembaran kertas / buku. </a:t>
            </a:r>
          </a:p>
          <a:p>
            <a:pPr lvl="1"/>
            <a:r>
              <a:rPr lang="id-ID" sz="1800" dirty="0" smtClean="0"/>
              <a:t>Tugas </a:t>
            </a:r>
            <a:r>
              <a:rPr lang="id-ID" sz="1800" i="1" dirty="0" smtClean="0"/>
              <a:t>observer</a:t>
            </a:r>
            <a:r>
              <a:rPr lang="id-ID" sz="1800" dirty="0" smtClean="0"/>
              <a:t> : membuat catatan terperinci mengenai setiap unsur/gejala yg berhubungan dg variabel/masalah yg diteliti, yg tampak selama observasi berlangsung. </a:t>
            </a:r>
          </a:p>
          <a:p>
            <a:pPr lvl="1"/>
            <a:r>
              <a:rPr lang="id-ID" sz="1800" dirty="0" smtClean="0"/>
              <a:t>Tidak terdapat petunjuk untuk pencatatan sehingga pengamat  bebas untuk mencatat apa saja yang diamati. Seluruh pencatatan tergantung pada kemampuan pengamat dalam menetapkan gejala tersebut apakah patut dicatat atau tidak. </a:t>
            </a:r>
          </a:p>
          <a:p>
            <a:pPr lvl="1"/>
            <a:r>
              <a:rPr lang="id-ID" sz="1800" dirty="0" smtClean="0"/>
              <a:t>Dalam sistem ini, sering tercampur antara pendapat /komentar </a:t>
            </a:r>
            <a:r>
              <a:rPr lang="id-ID" sz="1800" i="1" dirty="0" smtClean="0"/>
              <a:t>observer</a:t>
            </a:r>
            <a:r>
              <a:rPr lang="id-ID" sz="1800" dirty="0" smtClean="0"/>
              <a:t> dg keadaan sebenarnya dr gejala yg tampak. Oleh krn itu, </a:t>
            </a:r>
            <a:r>
              <a:rPr lang="id-ID" sz="1800" i="1" dirty="0" smtClean="0"/>
              <a:t>observer</a:t>
            </a:r>
            <a:r>
              <a:rPr lang="id-ID" sz="1800" dirty="0" smtClean="0"/>
              <a:t> harus mampu memisahkan antara data yg sebenarnya dan pendapatnya. </a:t>
            </a:r>
          </a:p>
          <a:p>
            <a:pPr lvl="1"/>
            <a:r>
              <a:rPr lang="id-ID" sz="1800" dirty="0" smtClean="0"/>
              <a:t>Bila </a:t>
            </a:r>
            <a:r>
              <a:rPr lang="id-ID" sz="1800" i="1" dirty="0" smtClean="0"/>
              <a:t>observer</a:t>
            </a:r>
            <a:r>
              <a:rPr lang="id-ID" sz="1800" dirty="0" smtClean="0"/>
              <a:t> lbh dr satu orang, mk diperlukan penyeragaman pengertian ttg gejala/unsur yg sepatutnya dicatat, sesuai dg masalah /variabel yg diteliti.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i="1" dirty="0" smtClean="0"/>
              <a:t>Insidental record </a:t>
            </a:r>
            <a:r>
              <a:rPr lang="id-ID" sz="2400" dirty="0" smtClean="0"/>
              <a:t>atau catatan berkala.</a:t>
            </a:r>
          </a:p>
          <a:p>
            <a:pPr lvl="1"/>
            <a:r>
              <a:rPr lang="id-ID" sz="2000" dirty="0" smtClean="0"/>
              <a:t>Bentuknya tdk berbeda dg </a:t>
            </a:r>
            <a:r>
              <a:rPr lang="id-ID" sz="2000" i="1" dirty="0" smtClean="0"/>
              <a:t>anecdotal record</a:t>
            </a:r>
            <a:r>
              <a:rPr lang="id-ID" sz="2000" dirty="0" smtClean="0"/>
              <a:t>, seperti buku catatan biasa tanpa ada petunjuk pencatatan. </a:t>
            </a:r>
          </a:p>
          <a:p>
            <a:pPr lvl="1"/>
            <a:r>
              <a:rPr lang="id-ID" sz="2000" dirty="0" smtClean="0"/>
              <a:t>Perbedaannya adalah dlm catatan berkala ditetapkan tenggang waktu melakukan pencatatan sesuai dg masalah yg diteliti. </a:t>
            </a:r>
          </a:p>
          <a:p>
            <a:pPr lvl="1"/>
            <a:r>
              <a:rPr lang="id-ID" sz="2000" dirty="0" smtClean="0"/>
              <a:t>Pencatatan dilakukan dlm bentuk uraian apa adanya sesuai gejala/unsur2 yg tampak, frekuensinya, kualitasnya, dll.</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i="1" dirty="0" smtClean="0"/>
              <a:t>Check List </a:t>
            </a:r>
            <a:r>
              <a:rPr lang="id-ID" sz="2400" dirty="0" smtClean="0"/>
              <a:t>atau daftar cek (√).</a:t>
            </a:r>
          </a:p>
          <a:p>
            <a:pPr lvl="1"/>
            <a:r>
              <a:rPr lang="id-ID" sz="2000" dirty="0" smtClean="0"/>
              <a:t>Dapat digunakan untuk pencatatan yang sistematis/terstruktur. </a:t>
            </a:r>
          </a:p>
          <a:p>
            <a:pPr lvl="1"/>
            <a:r>
              <a:rPr lang="id-ID" sz="2000" dirty="0" smtClean="0"/>
              <a:t>Variabel atau masalah yg diteliti dijabarkan scr rinci berupa gejala &amp; unsur2nya dan diklasifikasikan scr teratur mjd suatu daftar, agar semua kemungkinan yg muncul tercakup di dalamnya. </a:t>
            </a:r>
          </a:p>
          <a:p>
            <a:pPr lvl="1"/>
            <a:r>
              <a:rPr lang="id-ID" sz="2000" dirty="0" smtClean="0"/>
              <a:t>Tugas </a:t>
            </a:r>
            <a:r>
              <a:rPr lang="id-ID" sz="2000" i="1" dirty="0" smtClean="0"/>
              <a:t>observer </a:t>
            </a:r>
            <a:r>
              <a:rPr lang="id-ID" sz="2000" dirty="0" smtClean="0"/>
              <a:t>sangat sederhana &amp; dapat dilakukan dengan cepat, yaitu hanya memberi tanda (</a:t>
            </a:r>
            <a:r>
              <a:rPr lang="id-ID" sz="2000" i="1" dirty="0" smtClean="0"/>
              <a:t>check list</a:t>
            </a:r>
            <a:r>
              <a:rPr lang="id-ID" sz="2000" dirty="0" smtClean="0"/>
              <a:t>), pada pernyataan perilaku yang sesuai dg yang dimunculkan orang yang diobservasi.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Pasal 49 ayat 2 kode etik psikologi, menyatakan bahwa sebelum merekam suara atau gambar untuk pengumpulan data harus memperoleh izin tertulis dari partisipan penelitian. Persetujuan tidak diperlukan bila perekaman murni untuk kepentingan observasi alamiah di tempat umum dan diantisipasi tidak akan berimplikasi teridentifikasi atau terancamnya kesejahteraan atau keselamatan partisipan penelitian atau pihak-pihak terkait. Bila pada suatu penelitian dibutuhkan perekaman tersembunyi, psikolog dan /atau ilmuwan psikologi melakukan perekaman dengan tetap meminimalkan risiko yang diantisipasi dapat terjadi pada partisipan, dan penjelasan mengenai kepentingan perekaman disampaikan dalam debriefing. Penelitian tidak harus memerlukan persetujuan partisipan antara lain adalah: penyebaran kuesioner anonim, observasi ilmiah, penelitian arsip, yang kesemuanya tidak akan menempatkan partisipan dalam resiko pemberian tanggung jawab hukum atas tindakan kriminal atau perdata, resiko keuangan, kepegawaian atau reputasi nama baik dan kerahasiaan. </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000" dirty="0" smtClean="0">
                <a:latin typeface="Arial" charset="0"/>
                <a:cs typeface="Arial" charset="0"/>
              </a:rPr>
              <a:t>Contoh </a:t>
            </a:r>
            <a:r>
              <a:rPr lang="id-ID" sz="3000" i="1" dirty="0" smtClean="0">
                <a:latin typeface="Arial" charset="0"/>
                <a:cs typeface="Arial" charset="0"/>
              </a:rPr>
              <a:t>check list</a:t>
            </a:r>
          </a:p>
        </p:txBody>
      </p:sp>
      <p:graphicFrame>
        <p:nvGraphicFramePr>
          <p:cNvPr id="8" name="Content Placeholder 7"/>
          <p:cNvGraphicFramePr>
            <a:graphicFrameLocks noGrp="1"/>
          </p:cNvGraphicFramePr>
          <p:nvPr>
            <p:ph idx="1"/>
          </p:nvPr>
        </p:nvGraphicFramePr>
        <p:xfrm>
          <a:off x="457200" y="1524000"/>
          <a:ext cx="8229600" cy="4394200"/>
        </p:xfrm>
        <a:graphic>
          <a:graphicData uri="http://schemas.openxmlformats.org/drawingml/2006/table">
            <a:tbl>
              <a:tblPr firstRow="1" bandRow="1">
                <a:tableStyleId>{5C22544A-7EE6-4342-B048-85BDC9FD1C3A}</a:tableStyleId>
              </a:tblPr>
              <a:tblGrid>
                <a:gridCol w="1143000"/>
                <a:gridCol w="3581400"/>
                <a:gridCol w="914400"/>
                <a:gridCol w="2590800"/>
              </a:tblGrid>
              <a:tr h="370840">
                <a:tc>
                  <a:txBody>
                    <a:bodyPr/>
                    <a:lstStyle/>
                    <a:p>
                      <a:r>
                        <a:rPr lang="id-ID" sz="1800" b="1" kern="1200" dirty="0" smtClean="0">
                          <a:solidFill>
                            <a:schemeClr val="lt1"/>
                          </a:solidFill>
                          <a:latin typeface="+mn-lt"/>
                          <a:ea typeface="+mn-ea"/>
                          <a:cs typeface="+mn-cs"/>
                        </a:rPr>
                        <a:t>Kategori</a:t>
                      </a:r>
                    </a:p>
                    <a:p>
                      <a:r>
                        <a:rPr lang="id-ID" sz="1800" b="1" kern="1200" dirty="0" smtClean="0">
                          <a:solidFill>
                            <a:schemeClr val="lt1"/>
                          </a:solidFill>
                          <a:latin typeface="+mn-lt"/>
                          <a:ea typeface="+mn-ea"/>
                          <a:cs typeface="+mn-cs"/>
                        </a:rPr>
                        <a:t>Tingkah </a:t>
                      </a:r>
                    </a:p>
                    <a:p>
                      <a:r>
                        <a:rPr lang="id-ID" sz="1800" b="1" kern="1200" dirty="0" smtClean="0">
                          <a:solidFill>
                            <a:schemeClr val="lt1"/>
                          </a:solidFill>
                          <a:latin typeface="+mn-lt"/>
                          <a:ea typeface="+mn-ea"/>
                          <a:cs typeface="+mn-cs"/>
                        </a:rPr>
                        <a:t>Laku</a:t>
                      </a:r>
                      <a:endParaRPr lang="id-ID" dirty="0"/>
                    </a:p>
                  </a:txBody>
                  <a:tcPr/>
                </a:tc>
                <a:tc>
                  <a:txBody>
                    <a:bodyPr/>
                    <a:lstStyle/>
                    <a:p>
                      <a:r>
                        <a:rPr lang="id-ID" sz="1800" b="1" kern="1200" dirty="0" smtClean="0">
                          <a:solidFill>
                            <a:schemeClr val="lt1"/>
                          </a:solidFill>
                          <a:latin typeface="+mn-lt"/>
                          <a:ea typeface="+mn-ea"/>
                          <a:cs typeface="+mn-cs"/>
                        </a:rPr>
                        <a:t>Deskripsi/Uraian</a:t>
                      </a:r>
                      <a:endParaRPr lang="id-ID" dirty="0"/>
                    </a:p>
                  </a:txBody>
                  <a:tcPr/>
                </a:tc>
                <a:tc>
                  <a:txBody>
                    <a:bodyPr/>
                    <a:lstStyle/>
                    <a:p>
                      <a:r>
                        <a:rPr lang="id-ID" sz="1800" b="1" kern="1200" dirty="0" smtClean="0">
                          <a:solidFill>
                            <a:schemeClr val="lt1"/>
                          </a:solidFill>
                          <a:latin typeface="+mn-lt"/>
                          <a:ea typeface="+mn-ea"/>
                          <a:cs typeface="+mn-cs"/>
                        </a:rPr>
                        <a:t>Tingkat </a:t>
                      </a:r>
                    </a:p>
                    <a:p>
                      <a:r>
                        <a:rPr lang="id-ID" sz="1800" b="1" kern="1200" dirty="0" smtClean="0">
                          <a:solidFill>
                            <a:schemeClr val="lt1"/>
                          </a:solidFill>
                          <a:latin typeface="+mn-lt"/>
                          <a:ea typeface="+mn-ea"/>
                          <a:cs typeface="+mn-cs"/>
                        </a:rPr>
                        <a:t>Skor</a:t>
                      </a:r>
                      <a:endParaRPr lang="id-ID" dirty="0"/>
                    </a:p>
                  </a:txBody>
                  <a:tcPr/>
                </a:tc>
                <a:tc>
                  <a:txBody>
                    <a:bodyPr/>
                    <a:lstStyle/>
                    <a:p>
                      <a:r>
                        <a:rPr lang="id-ID" sz="1800" b="1" kern="1200" dirty="0" smtClean="0">
                          <a:solidFill>
                            <a:schemeClr val="lt1"/>
                          </a:solidFill>
                          <a:latin typeface="+mn-lt"/>
                          <a:ea typeface="+mn-ea"/>
                          <a:cs typeface="+mn-cs"/>
                        </a:rPr>
                        <a:t>Subjek/Nama</a:t>
                      </a:r>
                    </a:p>
                    <a:p>
                      <a:endParaRPr lang="id-ID" sz="1800" b="1" kern="1200" dirty="0" smtClean="0">
                        <a:solidFill>
                          <a:schemeClr val="lt1"/>
                        </a:solidFill>
                        <a:latin typeface="+mn-lt"/>
                        <a:ea typeface="+mn-ea"/>
                        <a:cs typeface="+mn-cs"/>
                      </a:endParaRPr>
                    </a:p>
                    <a:p>
                      <a:r>
                        <a:rPr lang="id-ID" sz="1800" b="1" kern="1200" dirty="0" smtClean="0">
                          <a:solidFill>
                            <a:schemeClr val="lt1"/>
                          </a:solidFill>
                          <a:latin typeface="+mn-lt"/>
                          <a:ea typeface="+mn-ea"/>
                          <a:cs typeface="+mn-cs"/>
                        </a:rPr>
                        <a:t>A        B       C       D       dst</a:t>
                      </a:r>
                      <a:endParaRPr lang="id-ID" dirty="0"/>
                    </a:p>
                  </a:txBody>
                  <a:tcPr/>
                </a:tc>
              </a:tr>
              <a:tr h="370840">
                <a:tc>
                  <a:txBody>
                    <a:bodyPr/>
                    <a:lstStyle/>
                    <a:p>
                      <a:r>
                        <a:rPr lang="id-ID" sz="1800" kern="1200" dirty="0" smtClean="0">
                          <a:solidFill>
                            <a:schemeClr val="dk1"/>
                          </a:solidFill>
                          <a:latin typeface="+mn-lt"/>
                          <a:ea typeface="+mn-ea"/>
                          <a:cs typeface="+mn-cs"/>
                        </a:rPr>
                        <a:t>Program Kerja</a:t>
                      </a:r>
                    </a:p>
                    <a:p>
                      <a:r>
                        <a:rPr lang="id-ID" sz="1800" kern="1200" dirty="0" smtClean="0">
                          <a:solidFill>
                            <a:schemeClr val="dk1"/>
                          </a:solidFill>
                          <a:latin typeface="+mn-lt"/>
                          <a:ea typeface="+mn-ea"/>
                          <a:cs typeface="+mn-cs"/>
                        </a:rPr>
                        <a:t> </a:t>
                      </a:r>
                    </a:p>
                    <a:p>
                      <a:endParaRPr lang="id-ID" dirty="0"/>
                    </a:p>
                  </a:txBody>
                  <a:tcPr/>
                </a:tc>
                <a:tc>
                  <a:txBody>
                    <a:bodyPr/>
                    <a:lstStyle/>
                    <a:p>
                      <a:pPr lvl="0"/>
                      <a:r>
                        <a:rPr lang="id-ID" sz="1800" kern="1200" dirty="0" smtClean="0">
                          <a:solidFill>
                            <a:schemeClr val="dk1"/>
                          </a:solidFill>
                          <a:latin typeface="+mn-lt"/>
                          <a:ea typeface="+mn-ea"/>
                          <a:cs typeface="+mn-cs"/>
                        </a:rPr>
                        <a:t>Cermat dalam melakukan pekejaan yg sudah dirumuskan tujuannya.</a:t>
                      </a:r>
                    </a:p>
                    <a:p>
                      <a:r>
                        <a:rPr lang="id-ID" sz="1800" kern="1200" dirty="0" smtClean="0">
                          <a:solidFill>
                            <a:schemeClr val="dk1"/>
                          </a:solidFill>
                          <a:latin typeface="+mn-lt"/>
                          <a:ea typeface="+mn-ea"/>
                          <a:cs typeface="+mn-cs"/>
                        </a:rPr>
                        <a:t> </a:t>
                      </a:r>
                    </a:p>
                    <a:p>
                      <a:pPr lvl="0"/>
                      <a:r>
                        <a:rPr lang="id-ID" sz="1800" kern="1200" dirty="0" smtClean="0">
                          <a:solidFill>
                            <a:schemeClr val="dk1"/>
                          </a:solidFill>
                          <a:latin typeface="+mn-lt"/>
                          <a:ea typeface="+mn-ea"/>
                          <a:cs typeface="+mn-cs"/>
                        </a:rPr>
                        <a:t>Bekerja dg program yg cukup teratur</a:t>
                      </a:r>
                    </a:p>
                    <a:p>
                      <a:r>
                        <a:rPr lang="id-ID" sz="1800" kern="1200" dirty="0" smtClean="0">
                          <a:solidFill>
                            <a:schemeClr val="dk1"/>
                          </a:solidFill>
                          <a:latin typeface="+mn-lt"/>
                          <a:ea typeface="+mn-ea"/>
                          <a:cs typeface="+mn-cs"/>
                        </a:rPr>
                        <a:t> </a:t>
                      </a:r>
                    </a:p>
                    <a:p>
                      <a:pPr lvl="0"/>
                      <a:r>
                        <a:rPr lang="id-ID" sz="1800" kern="1200" dirty="0" smtClean="0">
                          <a:solidFill>
                            <a:schemeClr val="dk1"/>
                          </a:solidFill>
                          <a:latin typeface="+mn-lt"/>
                          <a:ea typeface="+mn-ea"/>
                          <a:cs typeface="+mn-cs"/>
                        </a:rPr>
                        <a:t>Bekerja tanpa tujuan yg tegas.</a:t>
                      </a:r>
                    </a:p>
                    <a:p>
                      <a:r>
                        <a:rPr lang="id-ID" sz="1800" kern="1200" dirty="0" smtClean="0">
                          <a:solidFill>
                            <a:schemeClr val="dk1"/>
                          </a:solidFill>
                          <a:latin typeface="+mn-lt"/>
                          <a:ea typeface="+mn-ea"/>
                          <a:cs typeface="+mn-cs"/>
                        </a:rPr>
                        <a:t> </a:t>
                      </a:r>
                    </a:p>
                    <a:p>
                      <a:pPr lvl="0"/>
                      <a:r>
                        <a:rPr lang="id-ID" sz="1800" kern="1200" dirty="0" smtClean="0">
                          <a:solidFill>
                            <a:schemeClr val="dk1"/>
                          </a:solidFill>
                          <a:latin typeface="+mn-lt"/>
                          <a:ea typeface="+mn-ea"/>
                          <a:cs typeface="+mn-cs"/>
                        </a:rPr>
                        <a:t>Bekerja agar waktu segera lewat.</a:t>
                      </a:r>
                    </a:p>
                    <a:p>
                      <a:r>
                        <a:rPr lang="id-ID" sz="1800" kern="1200" dirty="0" smtClean="0">
                          <a:solidFill>
                            <a:schemeClr val="dk1"/>
                          </a:solidFill>
                          <a:latin typeface="+mn-lt"/>
                          <a:ea typeface="+mn-ea"/>
                          <a:cs typeface="+mn-cs"/>
                        </a:rPr>
                        <a:t> </a:t>
                      </a:r>
                    </a:p>
                    <a:p>
                      <a:pPr lvl="0"/>
                      <a:r>
                        <a:rPr lang="id-ID" sz="1800" kern="1200" dirty="0" smtClean="0">
                          <a:solidFill>
                            <a:schemeClr val="dk1"/>
                          </a:solidFill>
                          <a:latin typeface="+mn-lt"/>
                          <a:ea typeface="+mn-ea"/>
                          <a:cs typeface="+mn-cs"/>
                        </a:rPr>
                        <a:t>Tidak mempunyai program</a:t>
                      </a:r>
                    </a:p>
                    <a:p>
                      <a:endParaRPr lang="id-ID" dirty="0"/>
                    </a:p>
                  </a:txBody>
                  <a:tcPr/>
                </a:tc>
                <a:tc>
                  <a:txBody>
                    <a:bodyPr/>
                    <a:lstStyle/>
                    <a:p>
                      <a:r>
                        <a:rPr lang="id-ID" dirty="0" smtClean="0"/>
                        <a:t>     5</a:t>
                      </a:r>
                    </a:p>
                    <a:p>
                      <a:endParaRPr lang="id-ID" dirty="0" smtClean="0"/>
                    </a:p>
                    <a:p>
                      <a:endParaRPr lang="id-ID" dirty="0" smtClean="0"/>
                    </a:p>
                    <a:p>
                      <a:r>
                        <a:rPr lang="id-ID" dirty="0" smtClean="0"/>
                        <a:t>     4</a:t>
                      </a:r>
                    </a:p>
                    <a:p>
                      <a:endParaRPr lang="id-ID" dirty="0" smtClean="0"/>
                    </a:p>
                    <a:p>
                      <a:r>
                        <a:rPr lang="id-ID" dirty="0" smtClean="0"/>
                        <a:t>     3</a:t>
                      </a:r>
                    </a:p>
                    <a:p>
                      <a:endParaRPr lang="id-ID" dirty="0" smtClean="0"/>
                    </a:p>
                    <a:p>
                      <a:r>
                        <a:rPr lang="id-ID" dirty="0" smtClean="0"/>
                        <a:t>     2</a:t>
                      </a:r>
                    </a:p>
                    <a:p>
                      <a:endParaRPr lang="id-ID" dirty="0" smtClean="0"/>
                    </a:p>
                    <a:p>
                      <a:r>
                        <a:rPr lang="id-ID" baseline="0" dirty="0" smtClean="0"/>
                        <a:t>     1</a:t>
                      </a:r>
                      <a:endParaRPr lang="id-ID" dirty="0" smtClean="0"/>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sym typeface="Symbol"/>
                        </a:rPr>
                        <a:t>                  </a:t>
                      </a:r>
                      <a:endParaRPr lang="id-ID" dirty="0" smtClean="0"/>
                    </a:p>
                    <a:p>
                      <a:endParaRPr lang="id-ID" dirty="0" smtClean="0"/>
                    </a:p>
                    <a:p>
                      <a:endParaRPr 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sym typeface="Symbol"/>
                        </a:rPr>
                        <a:t>           </a:t>
                      </a:r>
                      <a:endParaRPr lang="id-ID" dirty="0" smtClean="0"/>
                    </a:p>
                    <a:p>
                      <a:endParaRPr 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                             </a:t>
                      </a:r>
                      <a:r>
                        <a:rPr lang="id-ID" dirty="0" smtClean="0">
                          <a:sym typeface="Symbol"/>
                        </a:rPr>
                        <a:t></a:t>
                      </a:r>
                      <a:endParaRPr lang="id-ID" dirty="0" smtClean="0"/>
                    </a:p>
                    <a:p>
                      <a:endParaRPr lang="id-ID" dirty="0" smtClean="0"/>
                    </a:p>
                    <a:p>
                      <a:endParaRPr lang="id-ID" dirty="0"/>
                    </a:p>
                  </a:txBody>
                  <a:tcPr/>
                </a:tc>
              </a:tr>
              <a:tr h="37084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i="1" dirty="0" smtClean="0"/>
              <a:t>Rating scale </a:t>
            </a:r>
            <a:r>
              <a:rPr lang="id-ID" sz="2400" dirty="0" smtClean="0"/>
              <a:t>atau skala nilai.</a:t>
            </a:r>
          </a:p>
          <a:p>
            <a:pPr lvl="1"/>
            <a:r>
              <a:rPr lang="id-ID" sz="2000" dirty="0" smtClean="0"/>
              <a:t>Merupakan penyempurnaan dan pengembangan dari </a:t>
            </a:r>
            <a:r>
              <a:rPr lang="id-ID" sz="2000" i="1" dirty="0" smtClean="0"/>
              <a:t>check list.</a:t>
            </a:r>
          </a:p>
          <a:p>
            <a:pPr lvl="1"/>
            <a:r>
              <a:rPr lang="id-ID" sz="2000" dirty="0" smtClean="0"/>
              <a:t>Klasifikasi disusun berderet ke bawah, ke samping dicantumkan kategori sesuai maksud penelitian. </a:t>
            </a:r>
          </a:p>
          <a:p>
            <a:pPr lvl="1"/>
            <a:r>
              <a:rPr lang="id-ID" sz="2000" dirty="0" smtClean="0"/>
              <a:t>Kategori yg dimaksud antara lain:</a:t>
            </a:r>
          </a:p>
          <a:p>
            <a:pPr lvl="2"/>
            <a:r>
              <a:rPr lang="id-ID" sz="1600" dirty="0" smtClean="0"/>
              <a:t>Pencatatan berskala 2, misalnya: baik atau buruk; setuju atau tdk setuju; puas atau tidak puas. Dsb. </a:t>
            </a:r>
          </a:p>
          <a:p>
            <a:pPr lvl="2"/>
            <a:r>
              <a:rPr lang="id-ID" sz="1600" dirty="0" smtClean="0"/>
              <a:t>Pencatatan berskala 3, misalnya: baik, sedang, buruk; setuju, ragu-ragu, tidak setuju; cepat, sedang, lambat. Dsb.</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Menggunakan metode observasi berarti ada sesuatu yang diamati.</a:t>
            </a:r>
          </a:p>
          <a:p>
            <a:r>
              <a:rPr lang="id-ID" sz="2400" dirty="0" smtClean="0"/>
              <a:t>Yang diamati adalah tingkah laku, yaitu segala sesuatu yang dapat dilihat, didengar, dihitung, diukur. </a:t>
            </a:r>
          </a:p>
          <a:p>
            <a:r>
              <a:rPr lang="id-ID" sz="2400" dirty="0" smtClean="0"/>
              <a:t>Tingkah laku tidak terjadi begitu saja tetapi berhubungan dengan sesuatu (penyebab).</a:t>
            </a:r>
          </a:p>
          <a:p>
            <a:r>
              <a:rPr lang="id-ID" sz="2400" dirty="0" smtClean="0"/>
              <a:t>Sesuatu itu dapat berupa segala hal (berupa kejadian, objek, individu).</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i="1" dirty="0" smtClean="0"/>
              <a:t>Mechanical devices </a:t>
            </a:r>
            <a:r>
              <a:rPr lang="id-ID" sz="2400" dirty="0" smtClean="0"/>
              <a:t>atau peralatan mekanik.</a:t>
            </a:r>
          </a:p>
          <a:p>
            <a:pPr lvl="1"/>
            <a:r>
              <a:rPr lang="id-ID" sz="2000" dirty="0" smtClean="0"/>
              <a:t>Merupakan alat bantu penghimpun data berupa alat-alat elektronik (</a:t>
            </a:r>
            <a:r>
              <a:rPr lang="id-ID" sz="2000" i="1" dirty="0" smtClean="0"/>
              <a:t>camera, tape recorder, video casset, slide film, dll). </a:t>
            </a:r>
          </a:p>
          <a:p>
            <a:pPr lvl="1"/>
            <a:r>
              <a:rPr lang="id-ID" sz="2000" dirty="0" smtClean="0"/>
              <a:t>Alat itu digunakan untuk merekam suatu peristiwa atau kejadian yg berhubungan dg masalah penelitian.</a:t>
            </a:r>
          </a:p>
          <a:p>
            <a:pPr lvl="1"/>
            <a:r>
              <a:rPr lang="id-ID" sz="2000" dirty="0" smtClean="0"/>
              <a:t>Data yg dihimpun melalui </a:t>
            </a:r>
            <a:r>
              <a:rPr lang="id-ID" sz="2000" i="1" dirty="0" smtClean="0"/>
              <a:t>mechanical devices, </a:t>
            </a:r>
            <a:r>
              <a:rPr lang="id-ID" sz="2000" dirty="0" smtClean="0"/>
              <a:t>dapat ditranskripsi atau diubah dalam bentuk deskripsi.</a:t>
            </a:r>
          </a:p>
          <a:p>
            <a:pPr lvl="1"/>
            <a:r>
              <a:rPr lang="id-ID" sz="2000" dirty="0" smtClean="0"/>
              <a:t>Pasal 49 ayat 2 kode etik psikologi (himpsi) telah diatur penggunaan alat2 itu.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1800" dirty="0" smtClean="0"/>
              <a:t>Pasal 49 ayat 2 kode etik psikologi (himpsi) menyatakan bahwa sebelum merekam suara atau gambar untuk pengumpulan data harus memperoleh izin tertulis dari partisipan penelitian. Persetujuan tidak diperlukan bila perekaman murni untuk kepentingan observasi alamiah di tempat umum dan diantisipasi tidak akan berimplikasi teridentifikasi atau terancamnya kesejahteraan atau keselamatan partisipan penelitian atau pihak-pihak terkait. Bila pada suatu penelitian dibutuhkan perekaman tersembunyi, psikolog dan/atau ilmuwan psikologi melakukan perekaman dengan tetap meminimalkan risiko yang diantisipasi dapat terjadi pada partisipan, dan penjelasan mengenai kepentingan perekaman disampaikan dalam </a:t>
            </a:r>
            <a:r>
              <a:rPr lang="id-ID" sz="1800" i="1" dirty="0" smtClean="0"/>
              <a:t>debriefing</a:t>
            </a:r>
            <a:r>
              <a:rPr lang="id-ID" sz="1800" dirty="0" smtClean="0"/>
              <a:t>. Penelitian tidak harus memerlukan persetujuan partisipan antara lain adalah: penyebaran kuesioner anonim, observasi ilmiah, penelitian arsip, yang kesemuanya tidak akan menempatkan partisipan dalam resiko pemberian tanggung jawab hukum atas tindakan kriminal atau perdata, resiko keuangan, kepegawaian atau reputasi nama baik dan kerahasiaan. </a:t>
            </a:r>
          </a:p>
          <a:p>
            <a:endParaRPr lang="id-ID" sz="1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21</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Latihan Pencatatan</a:t>
            </a:r>
          </a:p>
        </p:txBody>
      </p:sp>
      <p:sp>
        <p:nvSpPr>
          <p:cNvPr id="8196" name="Content Placeholder 5"/>
          <p:cNvSpPr>
            <a:spLocks noGrp="1"/>
          </p:cNvSpPr>
          <p:nvPr>
            <p:ph idx="1"/>
          </p:nvPr>
        </p:nvSpPr>
        <p:spPr>
          <a:xfrm>
            <a:off x="457200" y="1524000"/>
            <a:ext cx="8229600" cy="4602163"/>
          </a:xfrm>
        </p:spPr>
        <p:txBody>
          <a:bodyPr/>
          <a:lstStyle/>
          <a:p>
            <a:r>
              <a:rPr lang="id-ID" sz="2400" dirty="0" smtClean="0">
                <a:latin typeface="Arial" charset="0"/>
                <a:cs typeface="Arial" charset="0"/>
              </a:rPr>
              <a:t>Membahas observasi oleh kelompok.</a:t>
            </a:r>
          </a:p>
          <a:p>
            <a:r>
              <a:rPr lang="id-ID" sz="2400" dirty="0" smtClean="0">
                <a:latin typeface="Arial" charset="0"/>
                <a:cs typeface="Arial" charset="0"/>
              </a:rPr>
              <a:t>Latihan pengamatan thd </a:t>
            </a:r>
            <a:r>
              <a:rPr lang="id-ID" sz="2400" i="1" dirty="0" smtClean="0">
                <a:latin typeface="Arial" charset="0"/>
                <a:cs typeface="Arial" charset="0"/>
              </a:rPr>
              <a:t>fragment film</a:t>
            </a:r>
            <a:r>
              <a:rPr lang="id-ID" sz="2400" dirty="0" smtClean="0">
                <a:latin typeface="Arial" charset="0"/>
                <a:cs typeface="Arial" charset="0"/>
              </a:rPr>
              <a:t>.</a:t>
            </a:r>
          </a:p>
          <a:p>
            <a:r>
              <a:rPr lang="id-ID" sz="2400" dirty="0" smtClean="0">
                <a:latin typeface="Arial" charset="0"/>
                <a:cs typeface="Arial" charset="0"/>
              </a:rPr>
              <a:t>Latihan transkripsi melalui pencatatan terstruktur.</a:t>
            </a:r>
          </a:p>
          <a:p>
            <a:endParaRPr lang="id-ID" sz="24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400" dirty="0" smtClean="0"/>
              <a:t>Dalam mengamati suatu perilaku, ada 2 hal penting yg perlu diperhatikan, yaitu:</a:t>
            </a:r>
          </a:p>
          <a:p>
            <a:pPr lvl="1">
              <a:buNone/>
            </a:pPr>
            <a:r>
              <a:rPr lang="id-ID" sz="2000" dirty="0" smtClean="0"/>
              <a:t>1. </a:t>
            </a:r>
            <a:r>
              <a:rPr lang="id-ID" sz="2000" i="1" dirty="0" smtClean="0"/>
              <a:t>Setting </a:t>
            </a:r>
            <a:r>
              <a:rPr lang="id-ID" sz="2000" dirty="0" smtClean="0"/>
              <a:t>kejadian, yaitu meliputi segala sesuatu yang ikut atau termasuk memegang peranan atas terjadinya tingkah laku tertentu, misalnya: orang lain, objek, tempat, dll. Juga termasuk waktu terjadinya tingkah laku tersebut, misalnya siang, malam, pagi.</a:t>
            </a:r>
          </a:p>
          <a:p>
            <a:pPr lvl="1">
              <a:buNone/>
            </a:pPr>
            <a:r>
              <a:rPr lang="id-ID" sz="2000" dirty="0" smtClean="0"/>
              <a:t>2. Stimulus penyebab tingkah laku, meliputi tingkah laku yang nampak akibat adanya stimulus tertentu, termasuk urutan tingkah laku yang muncul. Tingkah laku dapat bersifat tingkah laku verbal dan non verbal.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7CC18F0-9CC7-4C2B-89D5-D40EFC9F4A1B}"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Agar pengamatan menjadi efektif, maka harus sistematis. </a:t>
            </a:r>
          </a:p>
          <a:p>
            <a:r>
              <a:rPr lang="id-ID" sz="2400" dirty="0" smtClean="0"/>
              <a:t>Observer harus memiliki beberapa gagasan tentang apa yang dicari. </a:t>
            </a:r>
          </a:p>
          <a:p>
            <a:r>
              <a:rPr lang="id-ID" sz="2400" dirty="0" smtClean="0"/>
              <a:t>Observer harus tahu siapa yang diamati</a:t>
            </a:r>
            <a:r>
              <a:rPr lang="id-ID" sz="2400" i="1" dirty="0" smtClean="0"/>
              <a:t>,</a:t>
            </a:r>
            <a:r>
              <a:rPr lang="id-ID" sz="2400" dirty="0" smtClean="0"/>
              <a:t> apa yang akan diamati, kapan dan di mana akan mengamati, bagaimana observasi akan dilakukan, dan bagaimana observasi akan dicatat.</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6548339-71DD-414D-A30C-33485FF20594}"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Untuk observasi sistematis</a:t>
            </a:r>
          </a:p>
        </p:txBody>
      </p:sp>
      <p:sp>
        <p:nvSpPr>
          <p:cNvPr id="13316" name="Content Placeholder 5"/>
          <p:cNvSpPr>
            <a:spLocks noGrp="1"/>
          </p:cNvSpPr>
          <p:nvPr>
            <p:ph idx="1"/>
          </p:nvPr>
        </p:nvSpPr>
        <p:spPr>
          <a:xfrm>
            <a:off x="457200" y="1524000"/>
            <a:ext cx="8229600" cy="4602163"/>
          </a:xfrm>
        </p:spPr>
        <p:txBody>
          <a:bodyPr/>
          <a:lstStyle/>
          <a:p>
            <a:r>
              <a:rPr lang="en-US" dirty="0" err="1" smtClean="0"/>
              <a:t>Perhatikan</a:t>
            </a:r>
            <a:r>
              <a:rPr lang="en-US" dirty="0" smtClean="0"/>
              <a:t> :</a:t>
            </a:r>
          </a:p>
          <a:p>
            <a:pPr lvl="1"/>
            <a:r>
              <a:rPr lang="en-US" i="1" dirty="0" smtClean="0">
                <a:hlinkClick r:id="rId4" action="ppaction://hlinksldjump"/>
              </a:rPr>
              <a:t>Where</a:t>
            </a:r>
            <a:r>
              <a:rPr lang="en-US" i="1" dirty="0" smtClean="0"/>
              <a:t> </a:t>
            </a:r>
            <a:r>
              <a:rPr lang="en-US" i="1" dirty="0" smtClean="0">
                <a:sym typeface="Wingdings" pitchFamily="2" charset="2"/>
              </a:rPr>
              <a:t> controlled – natural s</a:t>
            </a:r>
            <a:r>
              <a:rPr lang="en-US" i="1" dirty="0" smtClean="0"/>
              <a:t>etting </a:t>
            </a:r>
          </a:p>
          <a:p>
            <a:pPr lvl="1"/>
            <a:r>
              <a:rPr lang="en-US" i="1" dirty="0" smtClean="0">
                <a:hlinkClick r:id="rId5" action="ppaction://hlinksldjump"/>
              </a:rPr>
              <a:t>What</a:t>
            </a:r>
            <a:r>
              <a:rPr lang="en-US" i="1" dirty="0" smtClean="0"/>
              <a:t> </a:t>
            </a:r>
            <a:r>
              <a:rPr lang="en-US" i="1" dirty="0" smtClean="0">
                <a:sym typeface="Wingdings" pitchFamily="2" charset="2"/>
              </a:rPr>
              <a:t> e</a:t>
            </a:r>
            <a:r>
              <a:rPr lang="en-US" i="1" dirty="0" smtClean="0"/>
              <a:t>vent – time sampling.</a:t>
            </a:r>
          </a:p>
          <a:p>
            <a:pPr lvl="1"/>
            <a:r>
              <a:rPr lang="en-US" i="1" dirty="0" smtClean="0">
                <a:hlinkClick r:id="rId6" action="ppaction://hlinksldjump"/>
              </a:rPr>
              <a:t>How</a:t>
            </a:r>
            <a:r>
              <a:rPr lang="en-US" i="1" dirty="0" smtClean="0"/>
              <a:t> </a:t>
            </a:r>
            <a:r>
              <a:rPr lang="en-US" i="1" dirty="0" smtClean="0">
                <a:sym typeface="Wingdings" pitchFamily="2" charset="2"/>
              </a:rPr>
              <a:t> p</a:t>
            </a:r>
            <a:r>
              <a:rPr lang="en-US" i="1" dirty="0" smtClean="0"/>
              <a:t>articipant – non-participant.</a:t>
            </a:r>
          </a:p>
          <a:p>
            <a:pPr lvl="1"/>
            <a:r>
              <a:rPr lang="en-US" i="1" dirty="0" smtClean="0">
                <a:hlinkClick r:id="rId7" action="ppaction://hlinksldjump"/>
              </a:rPr>
              <a:t>When</a:t>
            </a:r>
            <a:r>
              <a:rPr lang="en-US" i="1" dirty="0" smtClean="0"/>
              <a:t> </a:t>
            </a:r>
            <a:r>
              <a:rPr lang="en-US" i="1" dirty="0" smtClean="0">
                <a:sym typeface="Wingdings" pitchFamily="2" charset="2"/>
              </a:rPr>
              <a:t> </a:t>
            </a:r>
            <a:r>
              <a:rPr lang="en-US" i="1" dirty="0" smtClean="0"/>
              <a:t>Immediate – memory /retrospective Recording.</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07310A52-1211-40BC-BE4F-B907D42E0E01}"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Pencatatan Terstruktur</a:t>
            </a:r>
          </a:p>
        </p:txBody>
      </p:sp>
      <p:sp>
        <p:nvSpPr>
          <p:cNvPr id="5124" name="Content Placeholder 5"/>
          <p:cNvSpPr>
            <a:spLocks noGrp="1"/>
          </p:cNvSpPr>
          <p:nvPr>
            <p:ph idx="1"/>
          </p:nvPr>
        </p:nvSpPr>
        <p:spPr>
          <a:xfrm>
            <a:off x="457200" y="1524000"/>
            <a:ext cx="8229600" cy="4602163"/>
          </a:xfrm>
        </p:spPr>
        <p:txBody>
          <a:bodyPr/>
          <a:lstStyle/>
          <a:p>
            <a:r>
              <a:rPr lang="id-ID" sz="2400" dirty="0" smtClean="0"/>
              <a:t>Data observasi berisi pencatatan lapangan yakni tentang hal-hal yang diamati, yang dianggap penting oleh </a:t>
            </a:r>
            <a:r>
              <a:rPr lang="id-ID" sz="2400" i="1" dirty="0" smtClean="0"/>
              <a:t>observer</a:t>
            </a:r>
            <a:r>
              <a:rPr lang="id-ID" sz="2400" dirty="0" smtClean="0"/>
              <a:t>. </a:t>
            </a:r>
          </a:p>
          <a:p>
            <a:r>
              <a:rPr lang="id-ID" sz="2400" dirty="0" smtClean="0"/>
              <a:t>Pencatatan hasil observasi dapat dilakukan dalam berbagai cara, namun yang penting harus dibuat dengan keterangan tanggal dan waktu yg lengkap. </a:t>
            </a:r>
          </a:p>
          <a:p>
            <a:r>
              <a:rPr lang="id-ID" sz="2400" dirty="0" smtClean="0"/>
              <a:t>Ada formulir, sistem atau panduan pencatatan tertentu untuk melakukan pencatatan, agar data lengkap sesuai dengan tujuan pengamatan. </a:t>
            </a:r>
          </a:p>
          <a:p>
            <a:endParaRPr lang="id-ID" sz="2400" dirty="0" smtClean="0"/>
          </a:p>
          <a:p>
            <a:pPr>
              <a:buNone/>
            </a:pPr>
            <a:endParaRPr lang="id-ID" sz="24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id-ID" sz="2400" dirty="0" smtClean="0"/>
              <a:t>Agar pencatatan hasil observasi lengkap dan informatif, maka </a:t>
            </a:r>
            <a:r>
              <a:rPr lang="id-ID" sz="2400" i="1" dirty="0" smtClean="0"/>
              <a:t>observer </a:t>
            </a:r>
            <a:r>
              <a:rPr lang="id-ID" sz="2400" dirty="0" smtClean="0"/>
              <a:t>perlu melatih kedisiplinan dalam melakukan pencatatan secara kontinue dan menuliskannya langsung saat melakukan observasi di lapangan. </a:t>
            </a:r>
          </a:p>
          <a:p>
            <a:r>
              <a:rPr lang="id-ID" sz="2400" dirty="0" smtClean="0"/>
              <a:t>Jika tidak mungkin melakukan pencatatan secara langsung, maka </a:t>
            </a:r>
            <a:r>
              <a:rPr lang="id-ID" sz="2400" i="1" dirty="0" smtClean="0"/>
              <a:t>observer </a:t>
            </a:r>
            <a:r>
              <a:rPr lang="id-ID" sz="2400" dirty="0" smtClean="0"/>
              <a:t>wajib sesegera mungkin melakukan pencatatan setelah waktu observasi berakhir. </a:t>
            </a:r>
          </a:p>
          <a:p>
            <a:r>
              <a:rPr lang="id-ID" sz="2400" dirty="0" smtClean="0"/>
              <a:t>Observer harus menyadari bahwa dirinya tidak dapat mengandalkan ingatannya saja, dan jika tidak sesegera mungkin mencatat apa yang diamati, maka akan kehilangan data nuansa atau suasana yang diamati.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9660178-56D6-4F46-BABE-4B584873B519}"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dirty="0" smtClean="0"/>
              <a:t>Hal penting yang harus selalu diingat oleh </a:t>
            </a:r>
            <a:r>
              <a:rPr lang="id-ID" sz="2400" i="1" dirty="0" smtClean="0"/>
              <a:t>observer </a:t>
            </a:r>
            <a:r>
              <a:rPr lang="id-ID" sz="2400" dirty="0" smtClean="0"/>
              <a:t>adalah bahwa pencatatan hasil observasi dilaporkan secara deskriptif, bukan interpretatif.  </a:t>
            </a:r>
          </a:p>
          <a:p>
            <a:r>
              <a:rPr lang="id-ID" sz="2400" i="1" dirty="0" smtClean="0"/>
              <a:t>Observer </a:t>
            </a:r>
            <a:r>
              <a:rPr lang="id-ID" sz="2400" dirty="0" smtClean="0"/>
              <a:t>tidak mencatat kesimpulan atau interpretasi, melainkan menuliskan data konkrit berkenaan dengan fenomena yang diamati. </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0BC24AD-5023-4FE0-A70C-7A916A07B220}"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r>
              <a:rPr lang="id-ID" sz="2400" dirty="0" smtClean="0"/>
              <a:t>Contoh Interpretasi </a:t>
            </a:r>
            <a:r>
              <a:rPr lang="id-ID" sz="2400" b="1" dirty="0" smtClean="0"/>
              <a:t>(tidak dibolehkan dalam observasi)</a:t>
            </a:r>
            <a:r>
              <a:rPr lang="id-ID" sz="2400" dirty="0" smtClean="0"/>
              <a:t>.</a:t>
            </a:r>
          </a:p>
          <a:p>
            <a:pPr lvl="1">
              <a:buNone/>
            </a:pPr>
            <a:r>
              <a:rPr lang="id-ID" sz="2000" dirty="0" smtClean="0"/>
              <a:t>	Ruangan itu sangat nyaman dan indah, yang akan membuat siapapun yang datang merasa betah untuk berada di dalamnya.</a:t>
            </a:r>
          </a:p>
          <a:p>
            <a:pPr lvl="1">
              <a:buNone/>
            </a:pPr>
            <a:r>
              <a:rPr lang="id-ID" sz="2000" dirty="0" smtClean="0"/>
              <a:t>	</a:t>
            </a:r>
          </a:p>
          <a:p>
            <a:pPr lvl="1">
              <a:buNone/>
            </a:pPr>
            <a:r>
              <a:rPr lang="id-ID" sz="2000" dirty="0" smtClean="0"/>
              <a:t>	</a:t>
            </a:r>
            <a:r>
              <a:rPr lang="id-ID" sz="2000" u="sng" dirty="0" smtClean="0"/>
              <a:t>Komentar</a:t>
            </a:r>
            <a:r>
              <a:rPr lang="id-ID" sz="2000" dirty="0" smtClean="0"/>
              <a:t>: “sangat nyaman”, “indah”, “betah” di atas adalah kesimpulan atau interpretasi, tapi dari data yang mana?. </a:t>
            </a:r>
          </a:p>
          <a:p>
            <a:pPr lvl="1">
              <a:buNone/>
            </a:pPr>
            <a:r>
              <a:rPr lang="id-ID" sz="2000" dirty="0" smtClean="0"/>
              <a:t>	Akan lebih tepat kalau menuliskan data konkrit tentang apa yang diamati, misalnya tentang berapa luasnya, warna apa yang terlihat, apa saja yang ada di ruangan dan bagaimana posisinya, yang intinya adalah berisi data-data hasil pengamatan.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07310A52-1211-40BC-BE4F-B907D42E0E01}" type="datetime1">
              <a:rPr lang="en-US" smtClean="0"/>
              <a:pPr>
                <a:defRPr/>
              </a:pPr>
              <a:t>10/8/2016</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1570</Words>
  <Application>Microsoft Office PowerPoint</Application>
  <PresentationFormat>On-screen Show (4:3)</PresentationFormat>
  <Paragraphs>208</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Untuk observasi sistematis</vt:lpstr>
      <vt:lpstr>Pencatatan Terstruktur</vt:lpstr>
      <vt:lpstr>Slide 7</vt:lpstr>
      <vt:lpstr>Slide 8</vt:lpstr>
      <vt:lpstr>Slide 9</vt:lpstr>
      <vt:lpstr>Slide 10</vt:lpstr>
      <vt:lpstr>Slide 11</vt:lpstr>
      <vt:lpstr>Slide 12</vt:lpstr>
      <vt:lpstr>Pencatatan Tak Terstruktur</vt:lpstr>
      <vt:lpstr>Pemilihan Sistem Pencatatan</vt:lpstr>
      <vt:lpstr>Slide 15</vt:lpstr>
      <vt:lpstr>Slide 16</vt:lpstr>
      <vt:lpstr>Slide 17</vt:lpstr>
      <vt:lpstr>Contoh check list</vt:lpstr>
      <vt:lpstr>Slide 19</vt:lpstr>
      <vt:lpstr>Slide 20</vt:lpstr>
      <vt:lpstr>Slide 21</vt:lpstr>
      <vt:lpstr>Latihan Pencatatan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Winanti Siwi Respati</cp:lastModifiedBy>
  <cp:revision>228</cp:revision>
  <dcterms:created xsi:type="dcterms:W3CDTF">2010-08-24T06:47:44Z</dcterms:created>
  <dcterms:modified xsi:type="dcterms:W3CDTF">2016-10-08T13:36:09Z</dcterms:modified>
</cp:coreProperties>
</file>