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16" r:id="rId2"/>
    <p:sldId id="335" r:id="rId3"/>
    <p:sldId id="372" r:id="rId4"/>
    <p:sldId id="371" r:id="rId5"/>
    <p:sldId id="380" r:id="rId6"/>
    <p:sldId id="368" r:id="rId7"/>
    <p:sldId id="381" r:id="rId8"/>
    <p:sldId id="370" r:id="rId9"/>
    <p:sldId id="365" r:id="rId10"/>
    <p:sldId id="382" r:id="rId11"/>
    <p:sldId id="366" r:id="rId12"/>
    <p:sldId id="379" r:id="rId13"/>
    <p:sldId id="367" r:id="rId14"/>
    <p:sldId id="373" r:id="rId15"/>
    <p:sldId id="3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888" y="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17/12/2016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7DE62-EDA4-47CC-84F7-F27639E2FC06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AFE424C-5AE5-47A7-860F-C09DAFD8E39E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90B743-B831-45A9-BF78-62D196B636F3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86645-2B25-4B56-A667-334AD0A464AA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64C3F-DB19-4B2F-AEE5-75CC8B5EBDA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EA8F09-C3FF-439F-ABBA-DFEA7E10416E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9B16B-71D9-423D-9A8D-2B92FD742B1A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4E8A1-3224-4EC9-AC1F-C788A6387F59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E469A-36AE-413B-B46E-C6186D912E3C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994CC-8048-4795-A57C-A08FF2968D34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2E55B-E574-4ECE-A169-71B995978AD5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9E69D-0EDB-474A-92E8-28319B2B814A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2B091-1FC1-4753-BE3D-676885553C13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0DE55-9F03-4C4E-998B-BC4BA29761E2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D88D6-EFE0-4477-AF07-4B5B08DCDF93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E5918-52E3-4E00-89A3-DC3A3D453CA2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9D3D0-C564-49FC-8FC3-30D56BA619B4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9FB49A-CB24-447C-B34C-C8C00A8DCCA8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16388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CARA / SISTEM OBSERVASI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14F608-5FD8-4074-B0E0-3FB554B2D1B0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2B481-A8E9-4DAF-BEDA-F10E840064F6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Situation Sampling</a:t>
            </a: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Melibatkan kegiatan mengobservasi perilaku di banyak lokasi, berbagai keadaan </a:t>
            </a:r>
            <a:r>
              <a:rPr lang="id-ID" sz="2200" smtClean="0">
                <a:latin typeface="Arial" charset="0"/>
                <a:cs typeface="Arial" charset="0"/>
              </a:rPr>
              <a:t>dan </a:t>
            </a:r>
            <a:r>
              <a:rPr lang="id-ID" sz="2200" smtClean="0">
                <a:latin typeface="Arial" charset="0"/>
                <a:cs typeface="Arial" charset="0"/>
              </a:rPr>
              <a:t>kondisi </a:t>
            </a:r>
            <a:r>
              <a:rPr lang="id-ID" sz="2200" dirty="0" smtClean="0">
                <a:latin typeface="Arial" charset="0"/>
                <a:cs typeface="Arial" charset="0"/>
              </a:rPr>
              <a:t>yg berbeda. 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Tujuannya: mengurangi kemungkinan bahwa hasilnya akan berlaku khusus utk suatu keadaan atau kondisi tertentu saja.  </a:t>
            </a:r>
            <a:r>
              <a:rPr lang="id-ID" sz="1800" dirty="0" smtClean="0">
                <a:latin typeface="Arial" charset="0"/>
                <a:cs typeface="Arial" charset="0"/>
              </a:rPr>
              <a:t> 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Binatang tidak menunjukkan perilaku yg sama ketika mereka di kebun binatang atau di alam liar. 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Anak-anak, tidak selalu menunjukkan perilaku yg sama ketika bersama ayah atau ibunya. 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Dg mengambil sampel situasi-situasi yg berbeda, Observer dapat meningkatkan keragaman sampel subjeknya, sehingga dapat mencapai generalitas yg lebih besar dibanding hanya jika tipe-tipe individu tertentu saja yg diobservasi.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Sampel umur, kelas sosial ekonomi, jenis kelamin, SARA yg berbeda.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578A7-2CF9-4C69-B77A-9526C6104F34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90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Sistem Observasi yg sudah ada </a:t>
            </a:r>
            <a:br>
              <a:rPr lang="id-ID" sz="3200" dirty="0" smtClean="0">
                <a:latin typeface="Arial" charset="0"/>
                <a:cs typeface="Arial" charset="0"/>
              </a:rPr>
            </a:b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Menggunakan sistem observasi yg sudah ada normanya.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Ada penghematan waktu (tdk perlu menyusun sendiri).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Reliabilitas &amp; validitasnya terjamin.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Ada banyak sistem yg sudah ada. Misal: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Dinamika Kelompok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Fleksibilitas kelompok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Kreativitas kelompok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Hirarki kelompok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Kelainan Perilaku atau perilaku abnormal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Ada panduan internasional (DSM)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Panduan Psikiatri di Indonesia (PPDGJ).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D62ACA-DBAE-4793-944E-DA03F2017BD9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Dalam praktek sosial: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Skala kemandirian sosial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Kompetensi perilaku seksual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Skala komunikasi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Skala kesopanan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Observasi di bidang psikiatri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Autisme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ADHD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Dementia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Psikosa</a:t>
            </a:r>
          </a:p>
          <a:p>
            <a:pPr lvl="2"/>
            <a:r>
              <a:rPr lang="id-ID" sz="1400" dirty="0" smtClean="0">
                <a:latin typeface="Arial" charset="0"/>
                <a:cs typeface="Arial" charset="0"/>
              </a:rPr>
              <a:t>Depresi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578A7-2CF9-4C69-B77A-9526C6104F34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Formulir Observasi yg dibuat sendiri</a:t>
            </a: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Sistem observasi dapat disusun sendiri.</a:t>
            </a:r>
          </a:p>
          <a:p>
            <a:r>
              <a:rPr lang="id-ID" sz="2200" dirty="0" smtClean="0">
                <a:latin typeface="Arial" charset="0"/>
                <a:cs typeface="Arial" charset="0"/>
              </a:rPr>
              <a:t>Langkah-langkah penyusunannya: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1. Diskusi utk menetapkan tujuan pengamatan.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2. Menetapkan topik tertentu (pertanyaan konkrit).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3. Apa perilaku spesifik yg terkait dengan pertanyaan? (mengoperasionalkan pertanyaan).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4. Apa perilaku spesifik yg dapat diamati; dimana, oleh siapa, kapan, berapa lama?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5. Memeriksa apakah ada sistem pengamatan yg ada yg dapat digunakan ketika membuat bentuk observasi. 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6. Menyepakati bagaimana pengamatan akan disimpan (video, menulis secara penuh, atau penghitungan).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7. Menyepakati penggunaan </a:t>
            </a:r>
            <a:r>
              <a:rPr lang="id-ID" sz="1800" i="1" dirty="0" smtClean="0">
                <a:latin typeface="Arial" charset="0"/>
                <a:cs typeface="Arial" charset="0"/>
              </a:rPr>
              <a:t>event sampling </a:t>
            </a:r>
            <a:r>
              <a:rPr lang="id-ID" sz="1800" dirty="0" smtClean="0">
                <a:latin typeface="Arial" charset="0"/>
                <a:cs typeface="Arial" charset="0"/>
              </a:rPr>
              <a:t>atau </a:t>
            </a:r>
            <a:r>
              <a:rPr lang="id-ID" sz="1800" i="1" dirty="0" smtClean="0">
                <a:latin typeface="Arial" charset="0"/>
                <a:cs typeface="Arial" charset="0"/>
              </a:rPr>
              <a:t>time sampling.</a:t>
            </a:r>
            <a:endParaRPr lang="id-ID" sz="18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endParaRPr lang="id-ID" sz="14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E9AF58-58CA-4A9E-ABF0-3DBDB29EE6D1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buNone/>
            </a:pPr>
            <a:endParaRPr lang="id-ID" sz="2200" dirty="0" smtClean="0">
              <a:latin typeface="Arial" charset="0"/>
              <a:cs typeface="Arial" charset="0"/>
            </a:endParaRP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8. Menyepakati interval waktu.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9. Menulis perilaku tertentu. 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10. Perilaku dihitung atau apakah ada pembicaraan kategori?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11. Membicarakan kategori yg digunakan, misalnya: sering, kadang-kadang, tidak, tidak diketahui.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12. Tentukan kategori: apa yang dimaksud dengan ‘sering’ dan ‘kadang-kadang’.</a:t>
            </a:r>
          </a:p>
          <a:p>
            <a:pPr lvl="1">
              <a:buNone/>
            </a:pPr>
            <a:r>
              <a:rPr lang="id-ID" sz="1800" dirty="0" smtClean="0">
                <a:latin typeface="Arial" charset="0"/>
                <a:cs typeface="Arial" charset="0"/>
              </a:rPr>
              <a:t>13. Praktek mengisi daftar pengamatan yg dihasilkan dalam pertemuan tim. Kemudian mengevaluasi yg tidak jelas atau yg masih mengalami ambiguitas.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BC24AD-5023-4FE0-A70C-7A916A07B220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Latihan</a:t>
            </a: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Diskusi Kelompok utk persiapan penyusunan panduan observasi.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00932B-CAA4-4B6E-9BCF-F614C28F9A0F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Sebelum melakukan observasi (khususnya dlm penelitian), observer perlu mengambil sejumlah keputusan penting tentang kapan &amp; dimana observasi akan dilakukan.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Di sebagian besar studi observasi, Observer tidak dapat mengobservasi semua perilaku.</a:t>
            </a:r>
          </a:p>
          <a:p>
            <a:endParaRPr lang="id-ID" sz="22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Hanya </a:t>
            </a:r>
            <a:r>
              <a:rPr lang="id-ID" sz="2200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perilaku tertentu</a:t>
            </a:r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yg terjadi pd </a:t>
            </a:r>
            <a:r>
              <a:rPr lang="id-ID" sz="2200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waktu tertentu</a:t>
            </a:r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, dalam </a:t>
            </a:r>
            <a:r>
              <a:rPr lang="id-ID" sz="2200" i="1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setting </a:t>
            </a:r>
            <a:r>
              <a:rPr lang="id-ID" sz="2200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tertentu</a:t>
            </a:r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, dalam </a:t>
            </a:r>
            <a:r>
              <a:rPr lang="id-ID" sz="2200" u="sng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kondisi tertentu</a:t>
            </a:r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 yg dapat diobservasi.</a:t>
            </a:r>
            <a:endParaRPr lang="id-ID" sz="2200" u="sng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Jadi, perilaku harus diambil sampelnya (</a:t>
            </a:r>
            <a:r>
              <a:rPr lang="id-ID" sz="2200" i="1" dirty="0" smtClean="0">
                <a:latin typeface="Arial" charset="0"/>
                <a:cs typeface="Arial" charset="0"/>
              </a:rPr>
              <a:t>sampling</a:t>
            </a:r>
            <a:r>
              <a:rPr lang="id-ID" sz="2200" dirty="0" smtClean="0">
                <a:latin typeface="Arial" charset="0"/>
                <a:cs typeface="Arial" charset="0"/>
              </a:rPr>
              <a:t>). </a:t>
            </a:r>
          </a:p>
          <a:p>
            <a:pPr lvl="1"/>
            <a:endParaRPr lang="id-ID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531BD-692C-4B43-A5F8-F00489EF93E3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Sampel digunakan utk merepresentasikan (mewakili) populasi yg lebih besar dari semua kemungkinan perilaku.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Hasilnya: hanya dapat digeneralisasikan pd partisipan (subjek), waktu, </a:t>
            </a:r>
            <a:r>
              <a:rPr lang="id-ID" sz="2200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setting, </a:t>
            </a:r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kondisi yg serupa dengan saat observasi dilakukan.</a:t>
            </a:r>
          </a:p>
          <a:p>
            <a:endParaRPr lang="id-ID" sz="22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Fitur kunci </a:t>
            </a:r>
            <a:r>
              <a:rPr lang="id-ID" sz="2200" i="1" dirty="0" smtClean="0">
                <a:latin typeface="Arial" charset="0"/>
                <a:cs typeface="Arial" charset="0"/>
              </a:rPr>
              <a:t>sampel yg representatif </a:t>
            </a:r>
            <a:r>
              <a:rPr lang="id-ID" sz="2200" dirty="0" smtClean="0">
                <a:latin typeface="Arial" charset="0"/>
                <a:cs typeface="Arial" charset="0"/>
              </a:rPr>
              <a:t> adalah mereka “seperti” (memiliki karakteristik serupa dg) populasi yg lebih besar, </a:t>
            </a:r>
            <a:r>
              <a:rPr lang="id-ID" sz="2200" i="1" dirty="0" smtClean="0">
                <a:latin typeface="Arial" charset="0"/>
                <a:cs typeface="Arial" charset="0"/>
              </a:rPr>
              <a:t>setting, </a:t>
            </a:r>
            <a:r>
              <a:rPr lang="id-ID" sz="2200" dirty="0" smtClean="0">
                <a:latin typeface="Arial" charset="0"/>
                <a:cs typeface="Arial" charset="0"/>
              </a:rPr>
              <a:t>dan kondisi dari mana mereka diambil.</a:t>
            </a:r>
          </a:p>
          <a:p>
            <a:endParaRPr lang="id-ID" sz="22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660178-56D6-4F46-BABE-4B584873B519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endParaRPr lang="id-ID" sz="22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Contoh: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6548339-71DD-414D-A30C-33485FF20594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133600" y="2438400"/>
            <a:ext cx="5486400" cy="2514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id-ID" dirty="0" smtClean="0">
                <a:latin typeface="Arial" charset="0"/>
                <a:cs typeface="Arial" charset="0"/>
              </a:rPr>
              <a:t>Observasi yg dilakukan terhadap perilaku di kelas pada awal tahun ajaran, mungkin tidak akan mendapatkan hasil yg serupa dg perilaku yg terlihat pd akhir tahun ajaran. </a:t>
            </a:r>
          </a:p>
          <a:p>
            <a:pPr marL="0" lvl="1" algn="ctr"/>
            <a:endParaRPr lang="id-ID" dirty="0" smtClean="0">
              <a:latin typeface="Arial" charset="0"/>
              <a:cs typeface="Arial" charset="0"/>
            </a:endParaRPr>
          </a:p>
          <a:p>
            <a:pPr marL="0" lvl="1" algn="ctr"/>
            <a:r>
              <a:rPr lang="id-ID" dirty="0" smtClean="0">
                <a:latin typeface="Arial" charset="0"/>
                <a:cs typeface="Arial" charset="0"/>
              </a:rPr>
              <a:t>Itu krn waktu, </a:t>
            </a:r>
            <a:r>
              <a:rPr lang="id-ID" i="1" dirty="0" smtClean="0">
                <a:latin typeface="Arial" charset="0"/>
                <a:cs typeface="Arial" charset="0"/>
              </a:rPr>
              <a:t>setting</a:t>
            </a:r>
            <a:r>
              <a:rPr lang="id-ID" dirty="0" smtClean="0">
                <a:latin typeface="Arial" charset="0"/>
                <a:cs typeface="Arial" charset="0"/>
              </a:rPr>
              <a:t>, kondisinya berbeda. </a:t>
            </a:r>
          </a:p>
          <a:p>
            <a:pPr algn="ctr"/>
            <a:endParaRPr lang="id-ID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Time</a:t>
            </a:r>
            <a:r>
              <a:rPr lang="id-ID" sz="3200" dirty="0" smtClean="0">
                <a:latin typeface="Arial" charset="0"/>
                <a:cs typeface="Arial" charset="0"/>
              </a:rPr>
              <a:t> </a:t>
            </a:r>
            <a:r>
              <a:rPr lang="id-ID" sz="3200" i="1" dirty="0" smtClean="0">
                <a:latin typeface="Arial" charset="0"/>
                <a:cs typeface="Arial" charset="0"/>
              </a:rPr>
              <a:t>Sampling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724400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Observer mencari sampel yg representatif dg memilih berbagai macam </a:t>
            </a:r>
            <a:r>
              <a:rPr lang="id-ID" sz="2200" u="sng" dirty="0" smtClean="0">
                <a:latin typeface="Arial" charset="0"/>
                <a:cs typeface="Arial" charset="0"/>
              </a:rPr>
              <a:t>interval waktu</a:t>
            </a:r>
            <a:r>
              <a:rPr lang="id-ID" sz="2200" dirty="0" smtClean="0">
                <a:latin typeface="Arial" charset="0"/>
                <a:cs typeface="Arial" charset="0"/>
              </a:rPr>
              <a:t> utk melakukan observasi secara sistematis atau secara acak.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Interval waktu itu dpt diseleksi secara sistematis. Misal:</a:t>
            </a:r>
          </a:p>
          <a:p>
            <a:pPr lvl="1"/>
            <a:r>
              <a:rPr lang="id-ID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Mengobservasi hari pertama di setiap minggu, secara acak, atau keduanya sekaligus.</a:t>
            </a:r>
            <a:endParaRPr lang="id-ID" sz="22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Berbagai peralatan elektronik (</a:t>
            </a:r>
            <a:r>
              <a:rPr lang="id-ID" sz="2200" i="1" dirty="0" smtClean="0">
                <a:latin typeface="Arial" charset="0"/>
                <a:cs typeface="Arial" charset="0"/>
              </a:rPr>
              <a:t>mechanical devices</a:t>
            </a:r>
            <a:r>
              <a:rPr lang="id-ID" sz="2200" dirty="0" smtClean="0">
                <a:latin typeface="Arial" charset="0"/>
                <a:cs typeface="Arial" charset="0"/>
              </a:rPr>
              <a:t>) memberikan keuntungan dlm pelaksanaan </a:t>
            </a:r>
            <a:r>
              <a:rPr lang="id-ID" sz="2200" i="1" dirty="0" smtClean="0">
                <a:latin typeface="Arial" charset="0"/>
                <a:cs typeface="Arial" charset="0"/>
              </a:rPr>
              <a:t>time sampling. </a:t>
            </a:r>
            <a:r>
              <a:rPr lang="id-ID" sz="2200" dirty="0" smtClean="0">
                <a:latin typeface="Arial" charset="0"/>
                <a:cs typeface="Arial" charset="0"/>
              </a:rPr>
              <a:t>Terutama dlm </a:t>
            </a:r>
            <a:r>
              <a:rPr lang="id-ID" sz="2200" i="1" dirty="0" smtClean="0">
                <a:latin typeface="Arial" charset="0"/>
                <a:cs typeface="Arial" charset="0"/>
              </a:rPr>
              <a:t>random sampling.</a:t>
            </a:r>
          </a:p>
          <a:p>
            <a:endParaRPr lang="id-ID" sz="2200" i="1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Kurang efektif utk perilaku yg jarang terjadi.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578A7-2CF9-4C69-B77A-9526C6104F34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Contoh: Mengobservasi perilaku anak-anak di kelas.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Observasi dilakukan </a:t>
            </a:r>
            <a:r>
              <a:rPr lang="id-ID" sz="1800" u="sng" dirty="0" smtClean="0">
                <a:latin typeface="Arial" charset="0"/>
                <a:cs typeface="Arial" charset="0"/>
              </a:rPr>
              <a:t>selama 2 jam per hari</a:t>
            </a:r>
            <a:r>
              <a:rPr lang="id-ID" sz="1800" dirty="0" smtClean="0">
                <a:latin typeface="Arial" charset="0"/>
                <a:cs typeface="Arial" charset="0"/>
              </a:rPr>
              <a:t>. </a:t>
            </a:r>
          </a:p>
          <a:p>
            <a:pPr lvl="1"/>
            <a:r>
              <a:rPr lang="id-ID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Bila observasi dibatasi pd waktu-waktu tertentu (hanya di pagi hari), maka temuannya tdk dapat digeneralisasikan ke seluruh jam sekolah</a:t>
            </a:r>
            <a:r>
              <a:rPr lang="id-ID" sz="1800" dirty="0" smtClean="0">
                <a:latin typeface="Arial" charset="0"/>
                <a:cs typeface="Arial" charset="0"/>
              </a:rPr>
              <a:t>. 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Untuk mendapatkan sampel yg representatif (perilaku anak-anak di kelas), yaitu dg menjadwalkan periode observasinya </a:t>
            </a:r>
            <a:r>
              <a:rPr lang="id-ID" sz="1800" i="1" dirty="0" smtClean="0">
                <a:latin typeface="Arial" charset="0"/>
                <a:cs typeface="Arial" charset="0"/>
              </a:rPr>
              <a:t>secara sistematis </a:t>
            </a:r>
            <a:r>
              <a:rPr lang="id-ID" sz="1800" dirty="0" smtClean="0">
                <a:latin typeface="Arial" charset="0"/>
                <a:cs typeface="Arial" charset="0"/>
              </a:rPr>
              <a:t>selama jam sekolah. </a:t>
            </a:r>
          </a:p>
          <a:p>
            <a:pPr lvl="1"/>
            <a:r>
              <a:rPr lang="id-ID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Observasi dapat dilakukan selama periode 30 menit pertama, setiap 2 jam. Misal: Jam 09.00 – 09.30; 11.00 – 11.30;  13.00 – 13.30,  dst</a:t>
            </a:r>
            <a:r>
              <a:rPr lang="id-ID" sz="14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;  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Kemungkinan lain: periode observasi selama 10 menit, setiap setengah jam. Misal : Jam 09.00 – 09.10;  09.30 – 09.40;  10.00 – 10.10, dst. </a:t>
            </a:r>
          </a:p>
          <a:p>
            <a:pPr lvl="1"/>
            <a:r>
              <a:rPr lang="id-ID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Bisa juga dengan teknik sampling waktu secara acak atau </a:t>
            </a:r>
            <a:r>
              <a:rPr lang="id-ID" sz="1800" i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random. </a:t>
            </a:r>
            <a:r>
              <a:rPr lang="id-ID" sz="18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Misal: dengan membagi empat periode 30 menit secara acak sepanjang hari. Atau dua belas periode 10 menit.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AA5897-FA48-405D-B144-1E4F0F39606E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i="1" dirty="0" smtClean="0">
                <a:latin typeface="Arial" charset="0"/>
                <a:cs typeface="Arial" charset="0"/>
              </a:rPr>
              <a:t>Event Sampling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Metode sampling yg lbh efektif &amp; lbh efisien utk kejadian khusus atau yg jarang terjadi.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Kejadian khusus itu menentukan kapan observasi dilakukan.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Observer mencatat semua kejadian yg memenuhi definisi yg telah ditetapkan sebelumnya. Misal: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Mengobservasi reaksi anak-anak terhadap kejadian khusus di sekolah (misal: kegiatan bermain saat piknik).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531BD-692C-4B43-A5F8-F00489EF93E3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Observer biasanya tertarik pd kejadian-kejadian khusus di luar prediksi, seperti pd bencana alam, kecelakaan, dll.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Atau pd kejadian yg mungkin akan terjadi, seperti pertandingan olah raga, dll.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Pengamatan dilakukan mulai dari awal hingga akhir pertandingan.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Hasil observasi dapat dihitung (data kuantitatif).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CC18F0-9CC7-4C2B-89D5-D40EFC9F4A1B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200" dirty="0" smtClean="0">
                <a:latin typeface="Arial" charset="0"/>
                <a:cs typeface="Arial" charset="0"/>
              </a:rPr>
              <a:t>Dapat mudah terjadi bias pencatatan perilaku. </a:t>
            </a:r>
          </a:p>
          <a:p>
            <a:pPr lvl="1"/>
            <a:r>
              <a:rPr lang="id-ID" sz="1800" dirty="0" smtClean="0">
                <a:latin typeface="Arial" charset="0"/>
                <a:cs typeface="Arial" charset="0"/>
              </a:rPr>
              <a:t>Misal: saat Observer mengambil sampel pd waktu-waktu yg paling “mudah” atau hanya pd saat sebuah kejadian pasti akan terjadi. </a:t>
            </a:r>
          </a:p>
          <a:p>
            <a:pPr lvl="1"/>
            <a:endParaRPr lang="id-ID" sz="18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Sampel perilaku yg dihasilkan pd waktu-waktu tersebut mungkin tidak mewakili perilaku yg sama pd waktu-waktu lainnya. </a:t>
            </a:r>
          </a:p>
          <a:p>
            <a:endParaRPr lang="id-ID" sz="1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DA578A7-2CF9-4C69-B77A-9526C6104F34}" type="datetime1">
              <a:rPr lang="en-US" smtClean="0"/>
              <a:pPr>
                <a:defRPr/>
              </a:pPr>
              <a:t>12/17/2016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7640-66DD-42A4-8A01-F31C5BE858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wien/psi-obs/2016</a:t>
            </a:r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1371600" y="4572000"/>
            <a:ext cx="67818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d-ID" dirty="0" smtClean="0">
                <a:latin typeface="Arial" charset="0"/>
                <a:cs typeface="Arial" charset="0"/>
              </a:rPr>
              <a:t>Pada kebanyakan situasi, Observer kemungkinan besar akan memperoleh sampel perilaku yg representatif hanya bila bentuk </a:t>
            </a:r>
            <a:r>
              <a:rPr lang="id-ID" i="1" dirty="0" smtClean="0">
                <a:latin typeface="Arial" charset="0"/>
                <a:cs typeface="Arial" charset="0"/>
              </a:rPr>
              <a:t>time sampling </a:t>
            </a:r>
            <a:r>
              <a:rPr lang="id-ID" dirty="0" smtClean="0">
                <a:latin typeface="Arial" charset="0"/>
                <a:cs typeface="Arial" charset="0"/>
              </a:rPr>
              <a:t>tertentu digunakan.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1023</Words>
  <Application>Microsoft Office PowerPoint</Application>
  <PresentationFormat>On-screen Show (4:3)</PresentationFormat>
  <Paragraphs>161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Time Sampling</vt:lpstr>
      <vt:lpstr>Slide 6</vt:lpstr>
      <vt:lpstr>Event Sampling</vt:lpstr>
      <vt:lpstr>Slide 8</vt:lpstr>
      <vt:lpstr>Slide 9</vt:lpstr>
      <vt:lpstr>Situation Sampling</vt:lpstr>
      <vt:lpstr>Sistem Observasi yg sudah ada  </vt:lpstr>
      <vt:lpstr>Slide 12</vt:lpstr>
      <vt:lpstr>Formulir Observasi yg dibuat sendiri</vt:lpstr>
      <vt:lpstr>Slide 14</vt:lpstr>
      <vt:lpstr>Latihan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Winanti Siwi Respati</cp:lastModifiedBy>
  <cp:revision>227</cp:revision>
  <dcterms:created xsi:type="dcterms:W3CDTF">2010-08-24T06:47:44Z</dcterms:created>
  <dcterms:modified xsi:type="dcterms:W3CDTF">2016-12-17T06:18:15Z</dcterms:modified>
</cp:coreProperties>
</file>