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6" r:id="rId2"/>
    <p:sldId id="335" r:id="rId3"/>
    <p:sldId id="365" r:id="rId4"/>
    <p:sldId id="366" r:id="rId5"/>
    <p:sldId id="370" r:id="rId6"/>
    <p:sldId id="371" r:id="rId7"/>
    <p:sldId id="367" r:id="rId8"/>
    <p:sldId id="372" r:id="rId9"/>
    <p:sldId id="368" r:id="rId10"/>
    <p:sldId id="373" r:id="rId11"/>
    <p:sldId id="3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888"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16/10/2016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69B16B-71D9-423D-9A8D-2B92FD742B1A}" type="datetime1">
              <a:rPr lang="en-US" smtClean="0"/>
              <a:pPr>
                <a:defRPr/>
              </a:pPr>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4E8A1-3224-4EC9-AC1F-C788A6387F59}" type="datetime1">
              <a:rPr lang="en-US" smtClean="0"/>
              <a:pPr>
                <a:defRPr/>
              </a:pPr>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E469A-36AE-413B-B46E-C6186D912E3C}" type="datetime1">
              <a:rPr lang="en-US" smtClean="0"/>
              <a:pPr>
                <a:defRPr/>
              </a:pPr>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994CC-8048-4795-A57C-A08FF2968D34}" type="datetime1">
              <a:rPr lang="en-US" smtClean="0"/>
              <a:pPr>
                <a:defRPr/>
              </a:pPr>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2E55B-E574-4ECE-A169-71B995978AD5}" type="datetime1">
              <a:rPr lang="en-US" smtClean="0"/>
              <a:pPr>
                <a:defRPr/>
              </a:pPr>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9E69D-0EDB-474A-92E8-28319B2B814A}" type="datetime1">
              <a:rPr lang="en-US" smtClean="0"/>
              <a:pPr>
                <a:defRPr/>
              </a:pPr>
              <a:t>10/16/2016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2B091-1FC1-4753-BE3D-676885553C13}" type="datetime1">
              <a:rPr lang="en-US" smtClean="0"/>
              <a:pPr>
                <a:defRPr/>
              </a:pPr>
              <a:t>10/16/2016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0DE55-9F03-4C4E-998B-BC4BA29761E2}" type="datetime1">
              <a:rPr lang="en-US" smtClean="0"/>
              <a:pPr>
                <a:defRPr/>
              </a:pPr>
              <a:t>10/16/2016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D88D6-EFE0-4477-AF07-4B5B08DCDF93}" type="datetime1">
              <a:rPr lang="en-US" smtClean="0"/>
              <a:pPr>
                <a:defRPr/>
              </a:pPr>
              <a:t>10/16/2016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AE5918-52E3-4E00-89A3-DC3A3D453CA2}" type="datetime1">
              <a:rPr lang="en-US" smtClean="0"/>
              <a:pPr>
                <a:defRPr/>
              </a:pPr>
              <a:t>10/16/2016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D3D0-C564-49FC-8FC3-30D56BA619B4}" type="datetime1">
              <a:rPr lang="en-US" smtClean="0"/>
              <a:pPr>
                <a:defRPr/>
              </a:pPr>
              <a:t>10/16/2016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9FB49A-CB24-447C-B34C-C8C00A8DCCA8}" type="datetime1">
              <a:rPr lang="en-US" smtClean="0"/>
              <a:pPr>
                <a:defRPr/>
              </a:pPr>
              <a:t>10/16/2016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wien/psi-obs/2016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Masalah dan Rumusan Observasi</a:t>
            </a:r>
            <a:endParaRPr lang="en-US" sz="2400" b="1" dirty="0">
              <a:solidFill>
                <a:schemeClr val="bg1"/>
              </a:solidFill>
            </a:endParaRPr>
          </a:p>
        </p:txBody>
      </p:sp>
      <p:sp>
        <p:nvSpPr>
          <p:cNvPr id="4" name="Date Placeholder 3"/>
          <p:cNvSpPr>
            <a:spLocks noGrp="1"/>
          </p:cNvSpPr>
          <p:nvPr>
            <p:ph type="dt" sz="half" idx="10"/>
          </p:nvPr>
        </p:nvSpPr>
        <p:spPr/>
        <p:txBody>
          <a:bodyPr/>
          <a:lstStyle/>
          <a:p>
            <a:pPr>
              <a:defRPr/>
            </a:pPr>
            <a:fld id="{EB14F608-5FD8-4074-B0E0-3FB554B2D1B0}" type="datetime1">
              <a:rPr lang="en-US" smtClean="0"/>
              <a:pPr>
                <a:defRPr/>
              </a:pPr>
              <a:t>10/16/2016</a:t>
            </a:fld>
            <a:endParaRPr lang="en-US"/>
          </a:p>
        </p:txBody>
      </p:sp>
      <p:sp>
        <p:nvSpPr>
          <p:cNvPr id="5" name="Slide Number Placeholder 4"/>
          <p:cNvSpPr>
            <a:spLocks noGrp="1"/>
          </p:cNvSpPr>
          <p:nvPr>
            <p:ph type="sldNum" sz="quarter" idx="12"/>
          </p:nvPr>
        </p:nvSpPr>
        <p:spPr/>
        <p:txBody>
          <a:bodyPr/>
          <a:lstStyle/>
          <a:p>
            <a:pPr>
              <a:defRPr/>
            </a:pPr>
            <a:fld id="{1F72B481-A8E9-4DAF-BEDA-F10E840064F6}"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400" dirty="0" smtClean="0"/>
              <a:t>Uraian pengkonkretan terkait permasalahan yang akan diobservasi:</a:t>
            </a:r>
          </a:p>
          <a:p>
            <a:pPr lvl="1"/>
            <a:r>
              <a:rPr lang="id-ID" sz="2000" dirty="0" smtClean="0"/>
              <a:t>Aktivitas yang diobservasi. Berisi uraian konkret tentang perilaku yang tercakup dalam permasalahan yang akan diobservasi. Apa saja?</a:t>
            </a:r>
          </a:p>
          <a:p>
            <a:pPr lvl="1"/>
            <a:r>
              <a:rPr lang="id-ID" sz="2000" dirty="0" smtClean="0"/>
              <a:t>Prediksi perilaku yang akan muncul selanjutnya. Berisi uraian konkret tentang rincian perilaku sebagai konsekuensi dari aktivitas yang diobservasi. Apa saja?</a:t>
            </a:r>
          </a:p>
          <a:p>
            <a:pPr lvl="1"/>
            <a:r>
              <a:rPr lang="id-ID" sz="2000" dirty="0" smtClean="0"/>
              <a:t>Perilaku yg kurang signifikan. Berisi uraian konkret tentang perilaku yang relevansinya agak kurang atau berada di luar area permasalahan. Apa saja?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0BC24AD-5023-4FE0-A70C-7A916A07B220}"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Latihan</a:t>
            </a:r>
          </a:p>
        </p:txBody>
      </p:sp>
      <p:sp>
        <p:nvSpPr>
          <p:cNvPr id="8196"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Kerja Kelompok.</a:t>
            </a:r>
          </a:p>
          <a:p>
            <a:r>
              <a:rPr lang="id-ID" sz="2200" dirty="0" smtClean="0">
                <a:latin typeface="Arial" charset="0"/>
                <a:cs typeface="Arial" charset="0"/>
              </a:rPr>
              <a:t>Temukan “masalah perilaku” yang akan dibuat rumusan observasinya.</a:t>
            </a:r>
          </a:p>
          <a:p>
            <a:r>
              <a:rPr lang="id-ID" sz="2200" dirty="0" smtClean="0">
                <a:latin typeface="Arial" charset="0"/>
                <a:cs typeface="Arial" charset="0"/>
              </a:rPr>
              <a:t>Buat rincian</a:t>
            </a:r>
          </a:p>
          <a:p>
            <a:endParaRPr lang="id-ID" sz="2200" dirty="0" smtClean="0">
              <a:latin typeface="Arial" charset="0"/>
              <a:cs typeface="Arial" charset="0"/>
            </a:endParaRP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Dalam kegiatan observasi, Observer perlu mengetahui dan memahami permasalahan apa yang akan diobservasi. Siapa, dimana, kapan, apa dan bagaimana mengobservasi tetap menjadi pertimbangan sebelum melakukan observasi. </a:t>
            </a:r>
          </a:p>
          <a:p>
            <a:r>
              <a:rPr lang="id-ID" sz="2400" dirty="0" smtClean="0"/>
              <a:t>Langkah-langkah lebih spesifik juga perlu dilakukan, agar mendapatkan data observasi yang benar sesuai dengan permasalahan yang diobservasi.  Langkah-langkah tersebut adalah sebagai berikut.</a:t>
            </a:r>
          </a:p>
          <a:p>
            <a:pPr lvl="1">
              <a:buNone/>
            </a:pPr>
            <a:r>
              <a:rPr lang="id-ID" sz="1800" dirty="0" smtClean="0">
                <a:latin typeface="Arial" charset="0"/>
                <a:cs typeface="Arial" charset="0"/>
              </a:rPr>
              <a:t>1. </a:t>
            </a:r>
            <a:r>
              <a:rPr lang="id-ID" sz="1800" dirty="0" smtClean="0">
                <a:latin typeface="Arial" charset="0"/>
                <a:cs typeface="Arial" charset="0"/>
              </a:rPr>
              <a:t>Penandaan/penetapan situasi permasalahan</a:t>
            </a:r>
            <a:r>
              <a:rPr lang="id-ID" sz="1800" dirty="0" smtClean="0"/>
              <a:t>.</a:t>
            </a:r>
          </a:p>
          <a:p>
            <a:pPr lvl="1">
              <a:buNone/>
            </a:pPr>
            <a:r>
              <a:rPr lang="id-ID" sz="1800" dirty="0" smtClean="0">
                <a:latin typeface="Arial" charset="0"/>
                <a:cs typeface="Arial" charset="0"/>
              </a:rPr>
              <a:t>2. </a:t>
            </a:r>
            <a:r>
              <a:rPr lang="id-ID" sz="1800" dirty="0" smtClean="0">
                <a:latin typeface="Arial" charset="0"/>
                <a:cs typeface="Arial" charset="0"/>
              </a:rPr>
              <a:t>Pengontrolan/verifikasi </a:t>
            </a:r>
            <a:r>
              <a:rPr lang="id-ID" sz="1800" dirty="0" smtClean="0">
                <a:latin typeface="Arial" charset="0"/>
                <a:cs typeface="Arial" charset="0"/>
              </a:rPr>
              <a:t>atas permasalahan </a:t>
            </a:r>
            <a:r>
              <a:rPr lang="id-ID" sz="1800" smtClean="0">
                <a:latin typeface="Arial" charset="0"/>
                <a:cs typeface="Arial" charset="0"/>
              </a:rPr>
              <a:t>yg </a:t>
            </a:r>
            <a:r>
              <a:rPr lang="id-ID" sz="1800" smtClean="0">
                <a:latin typeface="Arial" charset="0"/>
                <a:cs typeface="Arial" charset="0"/>
              </a:rPr>
              <a:t>ditandai.</a:t>
            </a:r>
            <a:endParaRPr lang="id-ID" sz="1800" dirty="0" smtClean="0">
              <a:latin typeface="Arial" charset="0"/>
              <a:cs typeface="Arial" charset="0"/>
            </a:endParaRPr>
          </a:p>
          <a:p>
            <a:pPr lvl="1">
              <a:buNone/>
            </a:pPr>
            <a:r>
              <a:rPr lang="id-ID" sz="1800" dirty="0" smtClean="0">
                <a:latin typeface="Arial" charset="0"/>
                <a:cs typeface="Arial" charset="0"/>
              </a:rPr>
              <a:t>3. Analisis permasalahan melalui pertanyaan.</a:t>
            </a:r>
          </a:p>
          <a:p>
            <a:pPr lvl="1">
              <a:buNone/>
            </a:pPr>
            <a:r>
              <a:rPr lang="id-ID" sz="1800" dirty="0" smtClean="0">
                <a:latin typeface="Arial" charset="0"/>
                <a:cs typeface="Arial" charset="0"/>
              </a:rPr>
              <a:t>4. </a:t>
            </a:r>
            <a:r>
              <a:rPr lang="id-ID" sz="1800" dirty="0" smtClean="0">
                <a:latin typeface="Arial" charset="0"/>
                <a:cs typeface="Arial" charset="0"/>
              </a:rPr>
              <a:t>Pengkonkretan permasalahan </a:t>
            </a:r>
            <a:r>
              <a:rPr lang="id-ID" sz="1800" dirty="0" smtClean="0">
                <a:latin typeface="Arial" charset="0"/>
                <a:cs typeface="Arial" charset="0"/>
              </a:rPr>
              <a:t>ke dalam </a:t>
            </a:r>
            <a:r>
              <a:rPr lang="id-ID" sz="1800" dirty="0" smtClean="0">
                <a:latin typeface="Arial" charset="0"/>
                <a:cs typeface="Arial" charset="0"/>
              </a:rPr>
              <a:t>pernyataan</a:t>
            </a:r>
            <a:endParaRPr lang="id-ID" sz="18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2800" dirty="0" smtClean="0">
                <a:latin typeface="Arial" charset="0"/>
                <a:cs typeface="Arial" charset="0"/>
              </a:rPr>
              <a:t>Langkah 1: Penandaan/Penetapan Situasi Permasalahan</a:t>
            </a:r>
          </a:p>
        </p:txBody>
      </p:sp>
      <p:sp>
        <p:nvSpPr>
          <p:cNvPr id="4100" name="Content Placeholder 5"/>
          <p:cNvSpPr>
            <a:spLocks noGrp="1"/>
          </p:cNvSpPr>
          <p:nvPr>
            <p:ph idx="1"/>
          </p:nvPr>
        </p:nvSpPr>
        <p:spPr>
          <a:xfrm>
            <a:off x="457200" y="1524000"/>
            <a:ext cx="8229600" cy="4602163"/>
          </a:xfrm>
        </p:spPr>
        <p:txBody>
          <a:bodyPr/>
          <a:lstStyle/>
          <a:p>
            <a:r>
              <a:rPr lang="id-ID" sz="2200" dirty="0" smtClean="0"/>
              <a:t>Kata kuncinya adalah ‘sepertinya’ atau ‘kelihatannya’.</a:t>
            </a:r>
          </a:p>
          <a:p>
            <a:r>
              <a:rPr lang="id-ID" sz="2200" dirty="0" smtClean="0"/>
              <a:t>Pada langkah ini, Observer mendeteksi adanya tanda-tanda atau sinyal perilaku tertentu yang terkait dengan permasalahan itu. Mungkin tanda-tanda dikenali sambil lalu, yang kemudian berangsur-angsur menjadi lebih jelas. Observer perlu merumuskan tanda-tanda itu. Dalam hal ini, baru berupa hipotesa atau dugaan. Untuk sampai pada suatu kepastian, perlu ada pengamatan (observasi) atau pemeriksaan lebih lanjut. </a:t>
            </a:r>
          </a:p>
          <a:p>
            <a:r>
              <a:rPr lang="id-ID" sz="2200" dirty="0" smtClean="0"/>
              <a:t>Misalnya: Pada tahap penandaan ini, jangan katakan “Si A depresi”, tetapi lebih tepat “Sepertinya Si A depresi” atau “Kelihatannya Si A depresi”.  </a:t>
            </a:r>
          </a:p>
          <a:p>
            <a:r>
              <a:rPr lang="id-ID" sz="2200" dirty="0" smtClean="0"/>
              <a:t>Dalam contoh di atas, belum ada kepastian tentang Si A depresi.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2800" dirty="0" smtClean="0">
                <a:latin typeface="Arial" charset="0"/>
                <a:cs typeface="Arial" charset="0"/>
              </a:rPr>
              <a:t>Langkah 2: Pengontrolan/Verifikasi permasalahan yg </a:t>
            </a:r>
            <a:r>
              <a:rPr lang="id-ID" sz="2800" dirty="0" smtClean="0">
                <a:latin typeface="Arial" charset="0"/>
                <a:cs typeface="Arial" charset="0"/>
              </a:rPr>
              <a:t>ditandai</a:t>
            </a:r>
            <a:endParaRPr lang="id-ID" sz="28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r>
              <a:rPr lang="id-ID" sz="2400" dirty="0" smtClean="0"/>
              <a:t>Kata kuncinya adalah ‘saya melihat’ atau ‘saya melihat apa yang tidak Anda lihat’.</a:t>
            </a:r>
          </a:p>
          <a:p>
            <a:r>
              <a:rPr lang="id-ID" sz="2400" dirty="0" smtClean="0"/>
              <a:t>Dalam suatu observasi, proses pengamatan yang terjadi pada setiap orang bisa berbeda, ada subjektivitas tertentu. Observer yang satu dapat melihat dengan lebih baik dibanding yang lainnya. Begitu juga dengan penandaan atau pendeteksian tanda-tanda perilaku yang terkait dengan permasalahan tertentu. Akan lebih baik, jika dalam suatu kegiatan observasi, dilakukan oleh sebuah Tim yang terdiri dari beberapa Observer. Jadi Tim dapat mendeteksi tanda-tanda perilaku secara optimal.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7D62ACA-DBAE-4793-944E-DA03F2017BD9}"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id-ID" sz="2400" dirty="0" smtClean="0"/>
              <a:t>Pada tahap ‘pengontrolan’ ini, tanda-tanda perilaku yang telah dideteksi oleh seorang Observer, apakah juga dideteksi oleh Observer yang lainnya?  Hal yang dilihat oleh Observer yang satu, apakah dilihat juga oleh Observer yang lainnya? Jika seluruh anggota Tim Observer melihat tanda-tanda tertentu, bagaimana dengan Tim Observer lainnya, dalam suatu lembaga atau institusi lain? Tanda-tanda yang dideteksi dapat diperiksa lebih jauh, jika disadari oleh banyak Observer.</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27CC18F0-9CC7-4C2B-89D5-D40EFC9F4A1B}"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400" dirty="0" smtClean="0"/>
              <a:t>Dalam pengontrolan, Observer perlu menapaki/menelusuri hal-hal berikut, untuk menemukan data berupa tanda-tanda (sinyal) yang menguatkan dugaan sebelumnya:</a:t>
            </a:r>
          </a:p>
          <a:p>
            <a:pPr lvl="0"/>
            <a:r>
              <a:rPr lang="id-ID" sz="2400" dirty="0" smtClean="0"/>
              <a:t>Menelusuri pada rekan kerja.</a:t>
            </a:r>
          </a:p>
          <a:p>
            <a:pPr lvl="0"/>
            <a:r>
              <a:rPr lang="id-ID" sz="2400" dirty="0" smtClean="0"/>
              <a:t>Menelusuri pada manajer atau kepala-kepala bidang.</a:t>
            </a:r>
          </a:p>
          <a:p>
            <a:pPr lvl="0"/>
            <a:r>
              <a:rPr lang="id-ID" sz="2400" dirty="0" smtClean="0"/>
              <a:t>Menelusuri pada Tim lainnya.</a:t>
            </a:r>
          </a:p>
          <a:p>
            <a:pPr lvl="0"/>
            <a:r>
              <a:rPr lang="id-ID" sz="2400" dirty="0" smtClean="0"/>
              <a:t>Menelusuri pada lembaga lainnya.</a:t>
            </a:r>
          </a:p>
          <a:p>
            <a:pPr lvl="0"/>
            <a:r>
              <a:rPr lang="id-ID" sz="2400" dirty="0" smtClean="0"/>
              <a:t>Menelusuri pada literatur.</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86548339-71DD-414D-A30C-33485FF20594}"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Langkah 3: Analisis permasalahan melalui pertanyaan</a:t>
            </a:r>
          </a:p>
        </p:txBody>
      </p:sp>
      <p:sp>
        <p:nvSpPr>
          <p:cNvPr id="6148" name="Content Placeholder 5"/>
          <p:cNvSpPr>
            <a:spLocks noGrp="1"/>
          </p:cNvSpPr>
          <p:nvPr>
            <p:ph idx="1"/>
          </p:nvPr>
        </p:nvSpPr>
        <p:spPr>
          <a:xfrm>
            <a:off x="457200" y="1676400"/>
            <a:ext cx="8229600" cy="4449763"/>
          </a:xfrm>
        </p:spPr>
        <p:txBody>
          <a:bodyPr/>
          <a:lstStyle/>
          <a:p>
            <a:r>
              <a:rPr lang="id-ID" sz="2400" dirty="0" smtClean="0"/>
              <a:t>Kata kuncinya adalah </a:t>
            </a:r>
            <a:r>
              <a:rPr lang="id-ID" sz="2400" i="1" dirty="0" smtClean="0"/>
              <a:t>brainstorming </a:t>
            </a:r>
            <a:r>
              <a:rPr lang="id-ID" sz="2400" dirty="0" smtClean="0"/>
              <a:t>(curah pendapat). </a:t>
            </a:r>
          </a:p>
          <a:p>
            <a:r>
              <a:rPr lang="id-ID" sz="2400" dirty="0" smtClean="0"/>
              <a:t>Jika Tim Observer setuju bahwa sinyal atau tanda-tanda permasalahan akan diselidiki lebih lanjut, maka langkah berikutnya adalah melakukan rencana analisis permasalahan. Dalam hal ini akan lebih baik jika melakukan </a:t>
            </a:r>
            <a:r>
              <a:rPr lang="id-ID" sz="2400" i="1" dirty="0" smtClean="0"/>
              <a:t>brainstorming </a:t>
            </a:r>
            <a:r>
              <a:rPr lang="id-ID" sz="2400" dirty="0" smtClean="0"/>
              <a:t>(curah pendapat) dengan seluruh anggota Tim Observasi.  Hal ini dapat dilakukan dengan menggunakan </a:t>
            </a:r>
            <a:r>
              <a:rPr lang="id-ID" sz="2400" i="1" dirty="0" smtClean="0"/>
              <a:t>flipchart </a:t>
            </a:r>
            <a:r>
              <a:rPr lang="id-ID" sz="2400" dirty="0" smtClean="0"/>
              <a:t>atau papan tulis</a:t>
            </a:r>
            <a:r>
              <a:rPr lang="id-ID" sz="2400" i="1" dirty="0" smtClean="0"/>
              <a:t>, </a:t>
            </a:r>
            <a:r>
              <a:rPr lang="id-ID" sz="2400" dirty="0" smtClean="0"/>
              <a:t>sehingga semua orang mendapat gambaran secara bertahap dan wawasan ke dalam situasi permasalahan yang akan diobservasi.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r>
              <a:rPr lang="id-ID" sz="2400" dirty="0" smtClean="0"/>
              <a:t>Dalam tahap rencana analisis permasalahan ini, masing-masing anggota Tim perlu menjawab pertanyaan yang ditujukan pada dirinya:</a:t>
            </a:r>
          </a:p>
          <a:p>
            <a:pPr lvl="1"/>
            <a:r>
              <a:rPr lang="id-ID" sz="2000" dirty="0" smtClean="0"/>
              <a:t>Sinyal atau tanda-tanda yang manakah yang dideteksi dengan benar?</a:t>
            </a:r>
          </a:p>
          <a:p>
            <a:pPr lvl="1"/>
            <a:r>
              <a:rPr lang="id-ID" sz="2000" dirty="0" smtClean="0"/>
              <a:t>Siapa orang yg diobservasi, siapa yang tidak?</a:t>
            </a:r>
          </a:p>
          <a:p>
            <a:pPr lvl="1"/>
            <a:r>
              <a:rPr lang="id-ID" sz="2000" dirty="0" smtClean="0"/>
              <a:t>Pada situasi yang mana sinyal atau tanda-tanda itu tampak jelas dan pada situasi yang mana yang tidak jelas? </a:t>
            </a:r>
          </a:p>
          <a:p>
            <a:pPr lvl="1"/>
            <a:r>
              <a:rPr lang="id-ID" sz="2000" dirty="0" smtClean="0"/>
              <a:t>Siapa dari anggota Tim yang mendeteksi sinyal atau tanda-tanda dengan baik, dan siapa yang tidak?</a:t>
            </a:r>
          </a:p>
          <a:p>
            <a:pPr lvl="1"/>
            <a:r>
              <a:rPr lang="id-ID" sz="2000" dirty="0" smtClean="0"/>
              <a:t>Aspek-aspek perilaku yang manakah yang ada dalam sinyal atau tanda-tanda yang dideteksi?</a:t>
            </a:r>
          </a:p>
          <a:p>
            <a:pPr lvl="1"/>
            <a:r>
              <a:rPr lang="id-ID" sz="2000" dirty="0" smtClean="0"/>
              <a:t>Faktor-faktor manakah yang mungkin berkontribusi pada penandaan atau pendeteksian?</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9660178-56D6-4F46-BABE-4B584873B519}"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2800" dirty="0" smtClean="0">
                <a:latin typeface="Arial" charset="0"/>
                <a:cs typeface="Arial" charset="0"/>
              </a:rPr>
              <a:t>Langkah 4: Pengkonkretan Permasalahan ke dalam Pernyataan</a:t>
            </a:r>
          </a:p>
        </p:txBody>
      </p:sp>
      <p:sp>
        <p:nvSpPr>
          <p:cNvPr id="7172" name="Content Placeholder 5"/>
          <p:cNvSpPr>
            <a:spLocks noGrp="1"/>
          </p:cNvSpPr>
          <p:nvPr>
            <p:ph idx="1"/>
          </p:nvPr>
        </p:nvSpPr>
        <p:spPr>
          <a:xfrm>
            <a:off x="457200" y="1524000"/>
            <a:ext cx="8229600" cy="4602163"/>
          </a:xfrm>
        </p:spPr>
        <p:txBody>
          <a:bodyPr/>
          <a:lstStyle/>
          <a:p>
            <a:r>
              <a:rPr lang="id-ID" sz="2400" dirty="0" smtClean="0"/>
              <a:t>Kata kuncinya adalah rincian perilaku konkret.</a:t>
            </a:r>
          </a:p>
          <a:p>
            <a:r>
              <a:rPr lang="id-ID" sz="2400" dirty="0" smtClean="0"/>
              <a:t>Langkah selanjutnya adalah pengkonkretan, atau menguraikan secara terperinci, sinyal atau tanda-tanda yang terkait dengan permasalahan yang akan diobservasi, yang telah didiskusikan dalam Tim observasi. Inilah awal dilakukannya penelitian atau pembuktian atas dugaan (hipotesa). Langkah pembuktian mungkin saja berbeda dengan sinyal atau tanda-tanda yang diperoleh di awal (tahap penandaan), tergantung pembicaraan di kelompok Tim Observasi.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EAA5897-FA48-405D-B144-1E4F0F39606E}" type="datetime1">
              <a:rPr lang="en-US" smtClean="0"/>
              <a:pPr>
                <a:defRPr/>
              </a:pPr>
              <a:t>10/16/2016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827</Words>
  <Application>Microsoft Office PowerPoint</Application>
  <PresentationFormat>On-screen Show (4:3)</PresentationFormat>
  <Paragraphs>86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Langkah 1: Penandaan/Penetapan Situasi Permasalahan</vt:lpstr>
      <vt:lpstr>Langkah 2: Pengontrolan/Verifikasi permasalahan yg ditandai</vt:lpstr>
      <vt:lpstr>Slide 5</vt:lpstr>
      <vt:lpstr>Slide 6</vt:lpstr>
      <vt:lpstr>Langkah 3: Analisis permasalahan melalui pertanyaan</vt:lpstr>
      <vt:lpstr>Slide 8</vt:lpstr>
      <vt:lpstr>Langkah 4: Pengkonkretan Permasalahan ke dalam Pernyataan</vt:lpstr>
      <vt:lpstr>Slide 10</vt:lpstr>
      <vt:lpstr>Latihan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Winanti Siwi Respati</cp:lastModifiedBy>
  <cp:revision>212</cp:revision>
  <dcterms:created xsi:type="dcterms:W3CDTF">2010-08-24T06:47:44Z</dcterms:created>
  <dcterms:modified xsi:type="dcterms:W3CDTF">2016-10-16T08:31:49Z</dcterms:modified>
</cp:coreProperties>
</file>