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65" r:id="rId3"/>
    <p:sldId id="379" r:id="rId4"/>
    <p:sldId id="371" r:id="rId5"/>
    <p:sldId id="372" r:id="rId6"/>
    <p:sldId id="373" r:id="rId7"/>
    <p:sldId id="38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70" d="100"/>
          <a:sy n="70" d="100"/>
        </p:scale>
        <p:origin x="-132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23/10/2017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86645-2B25-4B56-A667-334AD0A464AA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E424C-5AE5-47A7-860F-C09DAFD8E39E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E424C-5AE5-47A7-860F-C09DAFD8E39E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0F6FA-6689-45D7-B7D3-EA7FB5BEC285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00C4F-CCFB-4387-A46B-9F59C07F213C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6C56-32AE-479A-84E0-5AC43AAB4BC8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B6DE-D6C7-4DB3-9367-78763557C7F6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C65B-3284-43AB-A0CC-9A5B8C3E2B6A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FC55A-E1B1-4945-8BEA-1AF7AF7C1827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D8D4C-F1A8-46FB-9A84-3CDCD76DB69C}" type="datetime1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844CA-C798-4FBF-BB6C-425E83A672A1}" type="datetime1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F97C-C1AF-4781-8A2F-FA77D30A6225}" type="datetime1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A90D-3B37-4F5B-9976-77D8E26E0F92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9FB04-501F-4367-956B-DBB775A9441E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F98D72-C4EF-4201-947E-7167DE8C320E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338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Rincian Pemeriksaan Penyusunan Panduan Observasi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B3E98-5ED0-4606-9300-14061DB8F6B3}" type="datetime1">
              <a:rPr lang="en-US" smtClean="0"/>
              <a:t>10/23/2017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2B481-A8E9-4DAF-BEDA-F10E840064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600" dirty="0" smtClean="0">
                <a:latin typeface="Arial" charset="0"/>
                <a:cs typeface="Arial" charset="0"/>
              </a:rPr>
              <a:t>Rincian Pemeriksaan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id-ID" dirty="0" smtClean="0">
                <a:latin typeface="Arial" charset="0"/>
                <a:cs typeface="Arial" charset="0"/>
              </a:rPr>
              <a:t>Penting bagi Observer untuk memikirkan hal-hal mendetail (dalam Kelompok) saat melakukan penyusunan panduan observasi. </a:t>
            </a:r>
          </a:p>
          <a:p>
            <a:pPr lvl="1"/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031F0-49DE-468C-BFA6-25FC767C5853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524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906963"/>
          </a:xfrm>
        </p:spPr>
        <p:txBody>
          <a:bodyPr/>
          <a:lstStyle/>
          <a:p>
            <a:r>
              <a:rPr lang="id-ID" sz="2800" dirty="0" smtClean="0">
                <a:latin typeface="Arial" charset="0"/>
                <a:cs typeface="Arial" charset="0"/>
              </a:rPr>
              <a:t>Jenis pertanyaan yg dapat diajukan untuk dipikirkan bersama, antara lain:</a:t>
            </a:r>
          </a:p>
          <a:p>
            <a:pPr lvl="1"/>
            <a:r>
              <a:rPr lang="id-ID" sz="2400" dirty="0" smtClean="0">
                <a:latin typeface="Arial" charset="0"/>
                <a:cs typeface="Arial" charset="0"/>
              </a:rPr>
              <a:t>Eksploratif. </a:t>
            </a:r>
            <a:r>
              <a:rPr lang="id-ID" sz="2000" dirty="0" smtClean="0">
                <a:latin typeface="Arial" charset="0"/>
                <a:cs typeface="Arial" charset="0"/>
              </a:rPr>
              <a:t>Misal: Bagaimana  panduan observasi akan dibuat?</a:t>
            </a:r>
            <a:r>
              <a:rPr lang="id-ID" sz="2400" dirty="0" smtClean="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id-ID" sz="2400" dirty="0" smtClean="0">
                <a:latin typeface="Arial" charset="0"/>
                <a:cs typeface="Arial" charset="0"/>
              </a:rPr>
              <a:t>Deskriptif.  </a:t>
            </a:r>
            <a:r>
              <a:rPr lang="id-ID" sz="2000" dirty="0" smtClean="0">
                <a:latin typeface="Arial" charset="0"/>
                <a:cs typeface="Arial" charset="0"/>
              </a:rPr>
              <a:t>Misal: Aktivitas seperti apa yg akan diobservasi?</a:t>
            </a:r>
          </a:p>
          <a:p>
            <a:pPr lvl="1"/>
            <a:r>
              <a:rPr lang="id-ID" sz="2400" dirty="0" smtClean="0">
                <a:latin typeface="Arial" charset="0"/>
                <a:cs typeface="Arial" charset="0"/>
              </a:rPr>
              <a:t>Komparatif.  </a:t>
            </a:r>
            <a:r>
              <a:rPr lang="id-ID" sz="2000" dirty="0" smtClean="0">
                <a:latin typeface="Arial" charset="0"/>
                <a:cs typeface="Arial" charset="0"/>
              </a:rPr>
              <a:t>Misal: Apakah orang lain (dalam Kelompok) juga memahami? </a:t>
            </a:r>
          </a:p>
          <a:p>
            <a:pPr lvl="1"/>
            <a:r>
              <a:rPr lang="id-ID" sz="2400" dirty="0" smtClean="0">
                <a:latin typeface="Arial" charset="0"/>
                <a:cs typeface="Arial" charset="0"/>
              </a:rPr>
              <a:t>Hipotetik/dugaan. </a:t>
            </a:r>
            <a:r>
              <a:rPr lang="id-ID" sz="2000" dirty="0" smtClean="0">
                <a:latin typeface="Arial" charset="0"/>
                <a:cs typeface="Arial" charset="0"/>
              </a:rPr>
              <a:t>Misal: Sudah adakah ide-ide yang akan diuji/dibuktikan di lapangan?</a:t>
            </a:r>
          </a:p>
          <a:p>
            <a:pPr lvl="1"/>
            <a:r>
              <a:rPr lang="id-ID" sz="2400" dirty="0" smtClean="0">
                <a:latin typeface="Arial" charset="0"/>
                <a:cs typeface="Arial" charset="0"/>
              </a:rPr>
              <a:t>Pemecahan masalah. </a:t>
            </a:r>
            <a:r>
              <a:rPr lang="id-ID" sz="2000" dirty="0" smtClean="0">
                <a:latin typeface="Arial" charset="0"/>
                <a:cs typeface="Arial" charset="0"/>
              </a:rPr>
              <a:t>Misal: Bagaimana cara bekerjasama yang terbaik agar tujuan Kelompok berhasil?</a:t>
            </a:r>
          </a:p>
          <a:p>
            <a:pPr lvl="1"/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F5348-3401-4ECC-B539-671A129BD047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Latihan dlm Kelompok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Melanjutkan pembahasan tentang permasalahan yg akan diobservasi.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Topik Sesi 01: Motivasi Belajar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Topik Sesi 10: Burn Out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Topik Sesi CR10: Altruisme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97C723-4820-497F-A257-294DD7E0B6BC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Petunjuk secara garis besar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id-ID" sz="2400" b="1" dirty="0" smtClean="0"/>
              <a:t>Langkah-langkahnya:</a:t>
            </a:r>
            <a:endParaRPr lang="id-ID" sz="2400" dirty="0" smtClean="0"/>
          </a:p>
          <a:p>
            <a:pPr lvl="1"/>
            <a:r>
              <a:rPr lang="id-ID" sz="2400" dirty="0" smtClean="0"/>
              <a:t>Memilih/menentukan perilaku yang akan diobservasi (dalam konteks psikologi). </a:t>
            </a:r>
          </a:p>
          <a:p>
            <a:pPr lvl="1"/>
            <a:r>
              <a:rPr lang="id-ID" sz="2400" dirty="0" smtClean="0"/>
              <a:t>Membuat batasan/pengertian tentang perilaku yang dipilih.</a:t>
            </a:r>
          </a:p>
          <a:p>
            <a:pPr lvl="1"/>
            <a:r>
              <a:rPr lang="id-ID" sz="2400" dirty="0" smtClean="0"/>
              <a:t>Menjabarkan ke dalam indikator secara teliti dan detail.</a:t>
            </a:r>
          </a:p>
          <a:p>
            <a:pPr lvl="1"/>
            <a:r>
              <a:rPr lang="id-ID" sz="2400" dirty="0" smtClean="0"/>
              <a:t>Menyusun </a:t>
            </a:r>
            <a:r>
              <a:rPr lang="id-ID" sz="2400" i="1" dirty="0" smtClean="0"/>
              <a:t>item</a:t>
            </a:r>
            <a:r>
              <a:rPr lang="id-ID" sz="2400" dirty="0" smtClean="0"/>
              <a:t> (butir-butir pernyataan) observasi berdasar masing-masing indikator secara detail.</a:t>
            </a:r>
          </a:p>
          <a:p>
            <a:pPr lvl="1"/>
            <a:r>
              <a:rPr lang="id-ID" sz="2400" dirty="0" smtClean="0"/>
              <a:t>Menentukan cara pencatatan data observasi secara kuantitatif (</a:t>
            </a:r>
            <a:r>
              <a:rPr lang="id-ID" sz="2400" i="1" dirty="0" smtClean="0"/>
              <a:t>check list, rating</a:t>
            </a:r>
            <a:r>
              <a:rPr lang="id-ID" sz="2400" dirty="0" smtClean="0"/>
              <a:t>). </a:t>
            </a:r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7108C-DD9A-45C4-9FB7-45B47ECB364A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04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/>
          <a:lstStyle/>
          <a:p>
            <a:r>
              <a:rPr lang="id-ID" sz="2800" b="1" dirty="0" smtClean="0"/>
              <a:t>Batasan perilaku/konsep psikologi yg akan diobservasi.</a:t>
            </a:r>
          </a:p>
          <a:p>
            <a:pPr lvl="1"/>
            <a:r>
              <a:rPr lang="id-ID" sz="2800" dirty="0" smtClean="0"/>
              <a:t>Memiliki definisi konseptual &amp; operasional yg jelas.</a:t>
            </a:r>
          </a:p>
          <a:p>
            <a:pPr lvl="1"/>
            <a:r>
              <a:rPr lang="id-ID" dirty="0" smtClean="0"/>
              <a:t>T</a:t>
            </a:r>
            <a:r>
              <a:rPr lang="id-ID" sz="2800" dirty="0" smtClean="0"/>
              <a:t>entukan domain/komponen/bagian/ aspek/dimensi perilakunya.</a:t>
            </a:r>
          </a:p>
          <a:p>
            <a:pPr lvl="1"/>
            <a:r>
              <a:rPr lang="id-ID" dirty="0" smtClean="0"/>
              <a:t>A</a:t>
            </a:r>
            <a:r>
              <a:rPr lang="id-ID" sz="2800" dirty="0" smtClean="0"/>
              <a:t>da indikatornya (indikasi/ciri-ciri perilakunya).</a:t>
            </a:r>
          </a:p>
          <a:p>
            <a:pPr lvl="1"/>
            <a:r>
              <a:rPr lang="id-ID" dirty="0" smtClean="0"/>
              <a:t>M</a:t>
            </a:r>
            <a:r>
              <a:rPr lang="id-ID" sz="2800" dirty="0" smtClean="0"/>
              <a:t>uncul dalam bentuk tindakan yang nantinya dapat diamati (</a:t>
            </a:r>
            <a:r>
              <a:rPr lang="id-ID" sz="2800" i="1" dirty="0" smtClean="0"/>
              <a:t>posture</a:t>
            </a:r>
            <a:r>
              <a:rPr lang="id-ID" sz="2800" dirty="0" smtClean="0"/>
              <a:t>, </a:t>
            </a:r>
            <a:r>
              <a:rPr lang="id-ID" sz="2800" i="1" dirty="0" smtClean="0"/>
              <a:t>gesture</a:t>
            </a:r>
            <a:r>
              <a:rPr lang="id-ID" sz="2800" dirty="0" smtClean="0"/>
              <a:t>, ekspresi wajah, ekspresi verbal, dan kombinasinya).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4BFA6-2578-46E1-B028-3205AAD6DF1A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04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/>
          <a:lstStyle/>
          <a:p>
            <a:r>
              <a:rPr lang="id-ID" b="1" dirty="0" smtClean="0"/>
              <a:t>Indikator perilaku.</a:t>
            </a:r>
          </a:p>
          <a:p>
            <a:pPr lvl="1"/>
            <a:r>
              <a:rPr lang="id-ID" dirty="0" smtClean="0"/>
              <a:t>Mencerminkan konsep perilaku yg dimaksud.</a:t>
            </a:r>
          </a:p>
          <a:p>
            <a:pPr lvl="1"/>
            <a:r>
              <a:rPr lang="id-ID" dirty="0" smtClean="0"/>
              <a:t>Spesifikasi/rincian dari konsep.</a:t>
            </a:r>
          </a:p>
          <a:p>
            <a:r>
              <a:rPr lang="id-ID" b="1" i="1" dirty="0" smtClean="0"/>
              <a:t>Item-item</a:t>
            </a:r>
            <a:r>
              <a:rPr lang="id-ID" b="1" dirty="0" smtClean="0"/>
              <a:t> (butir-butir pernyataan) perilaku.</a:t>
            </a:r>
          </a:p>
          <a:p>
            <a:pPr lvl="1"/>
            <a:r>
              <a:rPr lang="id-ID" i="1" dirty="0" smtClean="0"/>
              <a:t>Statement</a:t>
            </a:r>
            <a:r>
              <a:rPr lang="id-ID" dirty="0" smtClean="0"/>
              <a:t>/pernyataan yg mengindikasikan tindakan subjek yg dapat diamati.</a:t>
            </a:r>
          </a:p>
          <a:p>
            <a:pPr>
              <a:buNone/>
            </a:pPr>
            <a:r>
              <a:rPr lang="id-ID" dirty="0" smtClean="0"/>
              <a:t> </a:t>
            </a:r>
          </a:p>
          <a:p>
            <a:endParaRPr lang="id-ID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68712-AA15-4318-A300-DA57432B4AF2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win/pd-obs/2017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290</Words>
  <Application>Microsoft Office PowerPoint</Application>
  <PresentationFormat>On-screen Show (4:3)</PresentationFormat>
  <Paragraphs>59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Rincian Pemeriksaan</vt:lpstr>
      <vt:lpstr>Slide 3</vt:lpstr>
      <vt:lpstr>Latihan dlm Kelompok</vt:lpstr>
      <vt:lpstr>Petunjuk secara garis besar</vt:lpstr>
      <vt:lpstr>Slide 6</vt:lpstr>
      <vt:lpstr>Slide 7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223</cp:revision>
  <dcterms:created xsi:type="dcterms:W3CDTF">2010-08-24T06:47:44Z</dcterms:created>
  <dcterms:modified xsi:type="dcterms:W3CDTF">2017-10-23T16:43:51Z</dcterms:modified>
</cp:coreProperties>
</file>