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81" r:id="rId2"/>
    <p:sldId id="257" r:id="rId3"/>
    <p:sldId id="258" r:id="rId4"/>
    <p:sldId id="265" r:id="rId5"/>
    <p:sldId id="280" r:id="rId6"/>
    <p:sldId id="266" r:id="rId7"/>
    <p:sldId id="279"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59" r:id="rId21"/>
    <p:sldId id="260" r:id="rId22"/>
    <p:sldId id="262" r:id="rId23"/>
    <p:sldId id="263" r:id="rId24"/>
    <p:sldId id="261" r:id="rId25"/>
    <p:sldId id="264" r:id="rId26"/>
  </p:sldIdLst>
  <p:sldSz cx="9144000" cy="6858000" type="screen4x3"/>
  <p:notesSz cx="6858000" cy="9144000"/>
  <p:custShowLst>
    <p:custShow name="Custom Show 1" id="0">
      <p:sldLst>
        <p:sld r:id="rId3"/>
        <p:sld r:id="rId4"/>
        <p:sld r:id="rId21"/>
        <p:sld r:id="rId22"/>
        <p:sld r:id="rId23"/>
        <p:sld r:id="rId24"/>
        <p:sld r:id="rId25"/>
        <p:sld r:id="rId26"/>
      </p:sldLst>
    </p:custShow>
    <p:custShow name="Custom Show 2" id="1">
      <p:sldLst>
        <p:sld r:id="rId5"/>
        <p:sld r:id="rId7"/>
        <p:sld r:id="rId9"/>
        <p:sld r:id="rId10"/>
        <p:sld r:id="rId11"/>
        <p:sld r:id="rId12"/>
        <p:sld r:id="rId13"/>
        <p:sld r:id="rId14"/>
        <p:sld r:id="rId15"/>
        <p:sld r:id="rId16"/>
        <p:sld r:id="rId17"/>
        <p:sld r:id="rId18"/>
        <p:sld r:id="rId19"/>
        <p:sld r:id="rId20"/>
      </p:sldLst>
    </p:custShow>
  </p:custShow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mic Sans MS" pitchFamily="66" charset="0"/>
              </a:defRPr>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mic Sans MS" pitchFamily="66" charset="0"/>
              </a:defRPr>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mic Sans MS" pitchFamily="66" charset="0"/>
              </a:defRPr>
            </a:lvl1pPr>
          </a:lstStyle>
          <a:p>
            <a:r>
              <a:rPr lang="en-US"/>
              <a:t>wien\obs-interpret</a:t>
            </a:r>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66" charset="0"/>
              </a:defRPr>
            </a:lvl1pPr>
          </a:lstStyle>
          <a:p>
            <a:fld id="{F5D056BE-C5CE-4620-8407-E60E7E2E5C9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mic Sans MS" pitchFamily="66"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mic Sans MS" pitchFamily="66"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mic Sans MS" pitchFamily="66" charset="0"/>
              </a:defRPr>
            </a:lvl1pPr>
          </a:lstStyle>
          <a:p>
            <a:r>
              <a:rPr lang="en-US"/>
              <a:t>wien\obs-interpret</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mic Sans MS" pitchFamily="66" charset="0"/>
              </a:defRPr>
            </a:lvl1pPr>
          </a:lstStyle>
          <a:p>
            <a:fld id="{26250E0C-CA12-4C40-9EF5-C82E79D5471B}" type="slidenum">
              <a:rPr lang="en-US"/>
              <a:pPr/>
              <a:t>‹#›</a:t>
            </a:fld>
            <a:endParaRPr 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Comic Sans MS" pitchFamily="66" charset="0"/>
        <a:ea typeface="+mn-ea"/>
        <a:cs typeface="+mn-cs"/>
      </a:defRPr>
    </a:lvl1pPr>
    <a:lvl2pPr marL="457200" algn="l" rtl="0" fontAlgn="base">
      <a:spcBef>
        <a:spcPct val="30000"/>
      </a:spcBef>
      <a:spcAft>
        <a:spcPct val="0"/>
      </a:spcAft>
      <a:defRPr sz="1200" kern="1200">
        <a:solidFill>
          <a:schemeClr val="tx1"/>
        </a:solidFill>
        <a:latin typeface="Comic Sans MS" pitchFamily="66" charset="0"/>
        <a:ea typeface="+mn-ea"/>
        <a:cs typeface="+mn-cs"/>
      </a:defRPr>
    </a:lvl2pPr>
    <a:lvl3pPr marL="914400" algn="l" rtl="0" fontAlgn="base">
      <a:spcBef>
        <a:spcPct val="30000"/>
      </a:spcBef>
      <a:spcAft>
        <a:spcPct val="0"/>
      </a:spcAft>
      <a:defRPr sz="1200" kern="1200">
        <a:solidFill>
          <a:schemeClr val="tx1"/>
        </a:solidFill>
        <a:latin typeface="Comic Sans MS" pitchFamily="66" charset="0"/>
        <a:ea typeface="+mn-ea"/>
        <a:cs typeface="+mn-cs"/>
      </a:defRPr>
    </a:lvl3pPr>
    <a:lvl4pPr marL="1371600" algn="l" rtl="0" fontAlgn="base">
      <a:spcBef>
        <a:spcPct val="30000"/>
      </a:spcBef>
      <a:spcAft>
        <a:spcPct val="0"/>
      </a:spcAft>
      <a:defRPr sz="1200" kern="1200">
        <a:solidFill>
          <a:schemeClr val="tx1"/>
        </a:solidFill>
        <a:latin typeface="Comic Sans MS" pitchFamily="66" charset="0"/>
        <a:ea typeface="+mn-ea"/>
        <a:cs typeface="+mn-cs"/>
      </a:defRPr>
    </a:lvl4pPr>
    <a:lvl5pPr marL="1828800" algn="l" rtl="0" fontAlgn="base">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t>wien\obs-interpret</a:t>
            </a:r>
          </a:p>
        </p:txBody>
      </p:sp>
      <p:sp>
        <p:nvSpPr>
          <p:cNvPr id="7" name="Rectangle 7"/>
          <p:cNvSpPr>
            <a:spLocks noGrp="1" noChangeArrowheads="1"/>
          </p:cNvSpPr>
          <p:nvPr>
            <p:ph type="sldNum" sz="quarter" idx="5"/>
          </p:nvPr>
        </p:nvSpPr>
        <p:spPr>
          <a:ln/>
        </p:spPr>
        <p:txBody>
          <a:bodyPr/>
          <a:lstStyle/>
          <a:p>
            <a:fld id="{EB7E0E0E-0B5A-4B0B-B842-321AF92510AF}" type="slidenum">
              <a:rPr lang="en-US"/>
              <a:pPr/>
              <a:t>1</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934200"/>
            <a:chOff x="0" y="0"/>
            <a:chExt cx="5760" cy="4368"/>
          </a:xfrm>
        </p:grpSpPr>
        <p:sp>
          <p:nvSpPr>
            <p:cNvPr id="2560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id-ID"/>
            </a:p>
          </p:txBody>
        </p:sp>
        <p:sp>
          <p:nvSpPr>
            <p:cNvPr id="2560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560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560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560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560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560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561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561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id-ID"/>
            </a:p>
          </p:txBody>
        </p:sp>
        <p:sp>
          <p:nvSpPr>
            <p:cNvPr id="2561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id-ID"/>
            </a:p>
          </p:txBody>
        </p:sp>
        <p:sp>
          <p:nvSpPr>
            <p:cNvPr id="2561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id-ID"/>
            </a:p>
          </p:txBody>
        </p:sp>
        <p:sp>
          <p:nvSpPr>
            <p:cNvPr id="2561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id-ID"/>
            </a:p>
          </p:txBody>
        </p:sp>
        <p:sp>
          <p:nvSpPr>
            <p:cNvPr id="2561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id-ID"/>
            </a:p>
          </p:txBody>
        </p:sp>
        <p:sp>
          <p:nvSpPr>
            <p:cNvPr id="2561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id-ID"/>
            </a:p>
          </p:txBody>
        </p:sp>
        <p:sp>
          <p:nvSpPr>
            <p:cNvPr id="2561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id-ID"/>
            </a:p>
          </p:txBody>
        </p:sp>
        <p:sp>
          <p:nvSpPr>
            <p:cNvPr id="2561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561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id-ID"/>
            </a:p>
          </p:txBody>
        </p:sp>
        <p:sp>
          <p:nvSpPr>
            <p:cNvPr id="2562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grpSp>
      <p:sp>
        <p:nvSpPr>
          <p:cNvPr id="2562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2562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5623" name="Rectangle 23"/>
          <p:cNvSpPr>
            <a:spLocks noGrp="1" noChangeArrowheads="1"/>
          </p:cNvSpPr>
          <p:nvPr>
            <p:ph type="dt" sz="quarter" idx="2"/>
          </p:nvPr>
        </p:nvSpPr>
        <p:spPr/>
        <p:txBody>
          <a:bodyPr/>
          <a:lstStyle>
            <a:lvl1pPr>
              <a:defRPr/>
            </a:lvl1pPr>
          </a:lstStyle>
          <a:p>
            <a:endParaRPr lang="en-US"/>
          </a:p>
        </p:txBody>
      </p:sp>
      <p:sp>
        <p:nvSpPr>
          <p:cNvPr id="25624" name="Rectangle 24"/>
          <p:cNvSpPr>
            <a:spLocks noGrp="1" noChangeArrowheads="1"/>
          </p:cNvSpPr>
          <p:nvPr>
            <p:ph type="ftr" sz="quarter" idx="3"/>
          </p:nvPr>
        </p:nvSpPr>
        <p:spPr/>
        <p:txBody>
          <a:bodyPr/>
          <a:lstStyle>
            <a:lvl1pPr>
              <a:defRPr/>
            </a:lvl1pPr>
          </a:lstStyle>
          <a:p>
            <a:r>
              <a:rPr lang="en-US" smtClean="0"/>
              <a:t>wien\t.a2012/2013</a:t>
            </a:r>
            <a:endParaRPr lang="en-US"/>
          </a:p>
        </p:txBody>
      </p:sp>
      <p:sp>
        <p:nvSpPr>
          <p:cNvPr id="25625" name="Rectangle 25"/>
          <p:cNvSpPr>
            <a:spLocks noGrp="1" noChangeArrowheads="1"/>
          </p:cNvSpPr>
          <p:nvPr>
            <p:ph type="sldNum" sz="quarter" idx="4"/>
          </p:nvPr>
        </p:nvSpPr>
        <p:spPr/>
        <p:txBody>
          <a:bodyPr/>
          <a:lstStyle>
            <a:lvl1pPr>
              <a:defRPr/>
            </a:lvl1pPr>
          </a:lstStyle>
          <a:p>
            <a:fld id="{A507044F-5FDD-4020-94EB-B3EDE194F139}" type="slidenum">
              <a:rPr lang="en-US"/>
              <a:pPr/>
              <a:t>‹#›</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621"/>
                                        </p:tgtEl>
                                        <p:attrNameLst>
                                          <p:attrName>style.visibility</p:attrName>
                                        </p:attrNameLst>
                                      </p:cBhvr>
                                      <p:to>
                                        <p:strVal val="visible"/>
                                      </p:to>
                                    </p:set>
                                    <p:anim calcmode="lin" valueType="num">
                                      <p:cBhvr>
                                        <p:cTn id="7" dur="1000" fill="hold"/>
                                        <p:tgtEl>
                                          <p:spTgt spid="25621"/>
                                        </p:tgtEl>
                                        <p:attrNameLst>
                                          <p:attrName>ppt_x</p:attrName>
                                        </p:attrNameLst>
                                      </p:cBhvr>
                                      <p:tavLst>
                                        <p:tav tm="0">
                                          <p:val>
                                            <p:strVal val="#ppt_x-.2"/>
                                          </p:val>
                                        </p:tav>
                                        <p:tav tm="100000">
                                          <p:val>
                                            <p:strVal val="#ppt_x"/>
                                          </p:val>
                                        </p:tav>
                                      </p:tavLst>
                                    </p:anim>
                                    <p:anim calcmode="lin" valueType="num">
                                      <p:cBhvr>
                                        <p:cTn id="8" dur="1000" fill="hold"/>
                                        <p:tgtEl>
                                          <p:spTgt spid="2562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21"/>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5622">
                                            <p:txEl>
                                              <p:pRg st="0" end="0"/>
                                            </p:txEl>
                                          </p:spTgt>
                                        </p:tgtEl>
                                        <p:attrNameLst>
                                          <p:attrName>style.visibility</p:attrName>
                                        </p:attrNameLst>
                                      </p:cBhvr>
                                      <p:to>
                                        <p:strVal val="visible"/>
                                      </p:to>
                                    </p:set>
                                    <p:animEffect transition="in" filter="fade">
                                      <p:cBhvr>
                                        <p:cTn id="14" dur="500"/>
                                        <p:tgtEl>
                                          <p:spTgt spid="25622">
                                            <p:txEl>
                                              <p:pRg st="0" end="0"/>
                                            </p:txEl>
                                          </p:spTgt>
                                        </p:tgtEl>
                                      </p:cBhvr>
                                    </p:animEffect>
                                    <p:anim calcmode="lin" valueType="num">
                                      <p:cBhvr>
                                        <p:cTn id="15" dur="500" fill="hold"/>
                                        <p:tgtEl>
                                          <p:spTgt spid="2562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5622">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1" grpId="0"/>
      <p:bldP spid="25622" grpId="0" build="p">
        <p:tmplLst>
          <p:tmpl lvl="1">
            <p:tnLst>
              <p:par>
                <p:cTn presetID="44" presetClass="entr" presetSubtype="0" fill="hold" nodeType="clickEffect">
                  <p:stCondLst>
                    <p:cond delay="0"/>
                  </p:stCondLst>
                  <p:childTnLst>
                    <p:set>
                      <p:cBhvr>
                        <p:cTn dur="1" fill="hold">
                          <p:stCondLst>
                            <p:cond delay="0"/>
                          </p:stCondLst>
                        </p:cTn>
                        <p:tgtEl>
                          <p:spTgt spid="25622"/>
                        </p:tgtEl>
                        <p:attrNameLst>
                          <p:attrName>style.visibility</p:attrName>
                        </p:attrNameLst>
                      </p:cBhvr>
                      <p:to>
                        <p:strVal val="visible"/>
                      </p:to>
                    </p:set>
                    <p:animEffect transition="in" filter="fade">
                      <p:cBhvr>
                        <p:cTn dur="500"/>
                        <p:tgtEl>
                          <p:spTgt spid="25622"/>
                        </p:tgtEl>
                      </p:cBhvr>
                    </p:animEffect>
                    <p:anim calcmode="lin" valueType="num">
                      <p:cBhvr>
                        <p:cTn dur="500" fill="hold"/>
                        <p:tgtEl>
                          <p:spTgt spid="25622"/>
                        </p:tgtEl>
                        <p:attrNameLst>
                          <p:attrName>ppt_x</p:attrName>
                        </p:attrNameLst>
                      </p:cBhvr>
                      <p:tavLst>
                        <p:tav tm="0">
                          <p:val>
                            <p:strVal val="#ppt_x"/>
                          </p:val>
                        </p:tav>
                        <p:tav tm="100000">
                          <p:val>
                            <p:strVal val="#ppt_x"/>
                          </p:val>
                        </p:tav>
                      </p:tavLst>
                    </p:anim>
                    <p:anim calcmode="lin" valueType="num">
                      <p:cBhvr>
                        <p:cTn dur="500" fill="hold"/>
                        <p:tgtEl>
                          <p:spTgt spid="25622"/>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wien\t.a2012/2013</a:t>
            </a:r>
            <a:endParaRPr lang="en-US"/>
          </a:p>
        </p:txBody>
      </p:sp>
      <p:sp>
        <p:nvSpPr>
          <p:cNvPr id="6" name="Slide Number Placeholder 5"/>
          <p:cNvSpPr>
            <a:spLocks noGrp="1"/>
          </p:cNvSpPr>
          <p:nvPr>
            <p:ph type="sldNum" sz="quarter" idx="12"/>
          </p:nvPr>
        </p:nvSpPr>
        <p:spPr/>
        <p:txBody>
          <a:bodyPr/>
          <a:lstStyle>
            <a:lvl1pPr>
              <a:defRPr/>
            </a:lvl1pPr>
          </a:lstStyle>
          <a:p>
            <a:fld id="{1CF936F8-0CE9-4068-A0CA-964A9F994AAC}"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wien\t.a2012/2013</a:t>
            </a:r>
            <a:endParaRPr lang="en-US"/>
          </a:p>
        </p:txBody>
      </p:sp>
      <p:sp>
        <p:nvSpPr>
          <p:cNvPr id="6" name="Slide Number Placeholder 5"/>
          <p:cNvSpPr>
            <a:spLocks noGrp="1"/>
          </p:cNvSpPr>
          <p:nvPr>
            <p:ph type="sldNum" sz="quarter" idx="12"/>
          </p:nvPr>
        </p:nvSpPr>
        <p:spPr/>
        <p:txBody>
          <a:bodyPr/>
          <a:lstStyle>
            <a:lvl1pPr>
              <a:defRPr/>
            </a:lvl1pPr>
          </a:lstStyle>
          <a:p>
            <a:fld id="{08B58E13-5F4D-42BD-949F-9EF55ADCD67D}"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wien\t.a2012/2013</a:t>
            </a:r>
            <a:endParaRPr lang="en-US"/>
          </a:p>
        </p:txBody>
      </p:sp>
      <p:sp>
        <p:nvSpPr>
          <p:cNvPr id="6" name="Slide Number Placeholder 5"/>
          <p:cNvSpPr>
            <a:spLocks noGrp="1"/>
          </p:cNvSpPr>
          <p:nvPr>
            <p:ph type="sldNum" sz="quarter" idx="12"/>
          </p:nvPr>
        </p:nvSpPr>
        <p:spPr/>
        <p:txBody>
          <a:bodyPr/>
          <a:lstStyle>
            <a:lvl1pPr>
              <a:defRPr/>
            </a:lvl1pPr>
          </a:lstStyle>
          <a:p>
            <a:fld id="{CFB1D757-73D4-46A4-BD29-F9AD8FDE37E7}"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wien\t.a2012/2013</a:t>
            </a:r>
            <a:endParaRPr lang="en-US"/>
          </a:p>
        </p:txBody>
      </p:sp>
      <p:sp>
        <p:nvSpPr>
          <p:cNvPr id="6" name="Slide Number Placeholder 5"/>
          <p:cNvSpPr>
            <a:spLocks noGrp="1"/>
          </p:cNvSpPr>
          <p:nvPr>
            <p:ph type="sldNum" sz="quarter" idx="12"/>
          </p:nvPr>
        </p:nvSpPr>
        <p:spPr/>
        <p:txBody>
          <a:bodyPr/>
          <a:lstStyle>
            <a:lvl1pPr>
              <a:defRPr/>
            </a:lvl1pPr>
          </a:lstStyle>
          <a:p>
            <a:fld id="{931A230A-AEC2-4D5F-90D5-9F63284EE57F}"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wien\t.a2012/2013</a:t>
            </a:r>
            <a:endParaRPr lang="en-US"/>
          </a:p>
        </p:txBody>
      </p:sp>
      <p:sp>
        <p:nvSpPr>
          <p:cNvPr id="7" name="Slide Number Placeholder 6"/>
          <p:cNvSpPr>
            <a:spLocks noGrp="1"/>
          </p:cNvSpPr>
          <p:nvPr>
            <p:ph type="sldNum" sz="quarter" idx="12"/>
          </p:nvPr>
        </p:nvSpPr>
        <p:spPr/>
        <p:txBody>
          <a:bodyPr/>
          <a:lstStyle>
            <a:lvl1pPr>
              <a:defRPr/>
            </a:lvl1pPr>
          </a:lstStyle>
          <a:p>
            <a:fld id="{0CF1CC72-BF5C-46E0-94B1-C0738B1A0C0E}"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wien\t.a2012/2013</a:t>
            </a:r>
            <a:endParaRPr lang="en-US"/>
          </a:p>
        </p:txBody>
      </p:sp>
      <p:sp>
        <p:nvSpPr>
          <p:cNvPr id="9" name="Slide Number Placeholder 8"/>
          <p:cNvSpPr>
            <a:spLocks noGrp="1"/>
          </p:cNvSpPr>
          <p:nvPr>
            <p:ph type="sldNum" sz="quarter" idx="12"/>
          </p:nvPr>
        </p:nvSpPr>
        <p:spPr/>
        <p:txBody>
          <a:bodyPr/>
          <a:lstStyle>
            <a:lvl1pPr>
              <a:defRPr/>
            </a:lvl1pPr>
          </a:lstStyle>
          <a:p>
            <a:fld id="{833EE018-5EFB-422F-8C08-A0884C7CC4CF}"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wien\t.a2012/2013</a:t>
            </a:r>
            <a:endParaRPr lang="en-US"/>
          </a:p>
        </p:txBody>
      </p:sp>
      <p:sp>
        <p:nvSpPr>
          <p:cNvPr id="5" name="Slide Number Placeholder 4"/>
          <p:cNvSpPr>
            <a:spLocks noGrp="1"/>
          </p:cNvSpPr>
          <p:nvPr>
            <p:ph type="sldNum" sz="quarter" idx="12"/>
          </p:nvPr>
        </p:nvSpPr>
        <p:spPr/>
        <p:txBody>
          <a:bodyPr/>
          <a:lstStyle>
            <a:lvl1pPr>
              <a:defRPr/>
            </a:lvl1pPr>
          </a:lstStyle>
          <a:p>
            <a:fld id="{2EDEC0F6-28C0-42A7-A150-4CF8DAF47517}"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wien\t.a2012/2013</a:t>
            </a:r>
            <a:endParaRPr lang="en-US"/>
          </a:p>
        </p:txBody>
      </p:sp>
      <p:sp>
        <p:nvSpPr>
          <p:cNvPr id="4" name="Slide Number Placeholder 3"/>
          <p:cNvSpPr>
            <a:spLocks noGrp="1"/>
          </p:cNvSpPr>
          <p:nvPr>
            <p:ph type="sldNum" sz="quarter" idx="12"/>
          </p:nvPr>
        </p:nvSpPr>
        <p:spPr/>
        <p:txBody>
          <a:bodyPr/>
          <a:lstStyle>
            <a:lvl1pPr>
              <a:defRPr/>
            </a:lvl1pPr>
          </a:lstStyle>
          <a:p>
            <a:fld id="{7C7D4687-598C-45FB-9377-0D6BE324214E}"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wien\t.a2012/2013</a:t>
            </a:r>
            <a:endParaRPr lang="en-US"/>
          </a:p>
        </p:txBody>
      </p:sp>
      <p:sp>
        <p:nvSpPr>
          <p:cNvPr id="7" name="Slide Number Placeholder 6"/>
          <p:cNvSpPr>
            <a:spLocks noGrp="1"/>
          </p:cNvSpPr>
          <p:nvPr>
            <p:ph type="sldNum" sz="quarter" idx="12"/>
          </p:nvPr>
        </p:nvSpPr>
        <p:spPr/>
        <p:txBody>
          <a:bodyPr/>
          <a:lstStyle>
            <a:lvl1pPr>
              <a:defRPr/>
            </a:lvl1pPr>
          </a:lstStyle>
          <a:p>
            <a:fld id="{45E71173-94CD-42E0-8BAC-231A0B3F001B}"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wien\t.a2012/2013</a:t>
            </a:r>
            <a:endParaRPr lang="en-US"/>
          </a:p>
        </p:txBody>
      </p:sp>
      <p:sp>
        <p:nvSpPr>
          <p:cNvPr id="7" name="Slide Number Placeholder 6"/>
          <p:cNvSpPr>
            <a:spLocks noGrp="1"/>
          </p:cNvSpPr>
          <p:nvPr>
            <p:ph type="sldNum" sz="quarter" idx="12"/>
          </p:nvPr>
        </p:nvSpPr>
        <p:spPr/>
        <p:txBody>
          <a:bodyPr/>
          <a:lstStyle>
            <a:lvl1pPr>
              <a:defRPr/>
            </a:lvl1pPr>
          </a:lstStyle>
          <a:p>
            <a:fld id="{2B04A70A-3FB0-4FD8-8B08-9A98FD9F1185}"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4000" cy="6934200"/>
            <a:chOff x="0" y="0"/>
            <a:chExt cx="5760" cy="4368"/>
          </a:xfrm>
        </p:grpSpPr>
        <p:sp>
          <p:nvSpPr>
            <p:cNvPr id="2457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id-ID"/>
            </a:p>
          </p:txBody>
        </p:sp>
        <p:sp>
          <p:nvSpPr>
            <p:cNvPr id="2458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458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458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458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id-ID"/>
            </a:p>
          </p:txBody>
        </p:sp>
        <p:sp>
          <p:nvSpPr>
            <p:cNvPr id="2458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458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458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458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id-ID"/>
            </a:p>
          </p:txBody>
        </p:sp>
        <p:sp>
          <p:nvSpPr>
            <p:cNvPr id="2458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id-ID"/>
            </a:p>
          </p:txBody>
        </p:sp>
        <p:sp>
          <p:nvSpPr>
            <p:cNvPr id="2458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id-ID"/>
            </a:p>
          </p:txBody>
        </p:sp>
        <p:sp>
          <p:nvSpPr>
            <p:cNvPr id="2459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id-ID"/>
            </a:p>
          </p:txBody>
        </p:sp>
        <p:sp>
          <p:nvSpPr>
            <p:cNvPr id="2459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id-ID"/>
            </a:p>
          </p:txBody>
        </p:sp>
        <p:sp>
          <p:nvSpPr>
            <p:cNvPr id="2459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id-ID"/>
            </a:p>
          </p:txBody>
        </p:sp>
        <p:sp>
          <p:nvSpPr>
            <p:cNvPr id="2459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id-ID"/>
            </a:p>
          </p:txBody>
        </p:sp>
        <p:sp>
          <p:nvSpPr>
            <p:cNvPr id="2459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sp>
          <p:nvSpPr>
            <p:cNvPr id="2459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id-ID"/>
            </a:p>
          </p:txBody>
        </p:sp>
        <p:sp>
          <p:nvSpPr>
            <p:cNvPr id="2459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id-ID"/>
            </a:p>
          </p:txBody>
        </p:sp>
      </p:grpSp>
      <p:sp>
        <p:nvSpPr>
          <p:cNvPr id="2459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C0C0C0"/>
                  </a:outerShdw>
                </a:effectLst>
              </a:defRPr>
            </a:lvl1pPr>
          </a:lstStyle>
          <a:p>
            <a:endParaRPr lang="en-US"/>
          </a:p>
        </p:txBody>
      </p:sp>
      <p:sp>
        <p:nvSpPr>
          <p:cNvPr id="2460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C0C0C0"/>
                  </a:outerShdw>
                </a:effectLst>
              </a:defRPr>
            </a:lvl1pPr>
          </a:lstStyle>
          <a:p>
            <a:r>
              <a:rPr lang="en-US" smtClean="0"/>
              <a:t>wien\t.a2012/2013</a:t>
            </a:r>
            <a:endParaRPr lang="en-US"/>
          </a:p>
        </p:txBody>
      </p:sp>
      <p:sp>
        <p:nvSpPr>
          <p:cNvPr id="2460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C0C0C0"/>
                  </a:outerShdw>
                </a:effectLst>
              </a:defRPr>
            </a:lvl1pPr>
          </a:lstStyle>
          <a:p>
            <a:fld id="{D8985107-2370-49AC-A4DF-758D5C80C4C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97"/>
                                        </p:tgtEl>
                                        <p:attrNameLst>
                                          <p:attrName>style.visibility</p:attrName>
                                        </p:attrNameLst>
                                      </p:cBhvr>
                                      <p:to>
                                        <p:strVal val="visible"/>
                                      </p:to>
                                    </p:set>
                                    <p:anim calcmode="lin" valueType="num">
                                      <p:cBhvr>
                                        <p:cTn id="7" dur="1000" fill="hold"/>
                                        <p:tgtEl>
                                          <p:spTgt spid="24597"/>
                                        </p:tgtEl>
                                        <p:attrNameLst>
                                          <p:attrName>ppt_x</p:attrName>
                                        </p:attrNameLst>
                                      </p:cBhvr>
                                      <p:tavLst>
                                        <p:tav tm="0">
                                          <p:val>
                                            <p:strVal val="#ppt_x-.2"/>
                                          </p:val>
                                        </p:tav>
                                        <p:tav tm="100000">
                                          <p:val>
                                            <p:strVal val="#ppt_x"/>
                                          </p:val>
                                        </p:tav>
                                      </p:tavLst>
                                    </p:anim>
                                    <p:anim calcmode="lin" valueType="num">
                                      <p:cBhvr>
                                        <p:cTn id="8" dur="1000" fill="hold"/>
                                        <p:tgtEl>
                                          <p:spTgt spid="2459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97"/>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98">
                                            <p:txEl>
                                              <p:pRg st="0" end="0"/>
                                            </p:txEl>
                                          </p:spTgt>
                                        </p:tgtEl>
                                        <p:attrNameLst>
                                          <p:attrName>style.visibility</p:attrName>
                                        </p:attrNameLst>
                                      </p:cBhvr>
                                      <p:to>
                                        <p:strVal val="visible"/>
                                      </p:to>
                                    </p:set>
                                    <p:animEffect transition="in" filter="fade">
                                      <p:cBhvr>
                                        <p:cTn id="14" dur="500"/>
                                        <p:tgtEl>
                                          <p:spTgt spid="24598">
                                            <p:txEl>
                                              <p:pRg st="0" end="0"/>
                                            </p:txEl>
                                          </p:spTgt>
                                        </p:tgtEl>
                                      </p:cBhvr>
                                    </p:animEffect>
                                    <p:anim calcmode="lin" valueType="num">
                                      <p:cBhvr>
                                        <p:cTn id="15" dur="500" fill="hold"/>
                                        <p:tgtEl>
                                          <p:spTgt spid="2459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98">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4598">
                                            <p:txEl>
                                              <p:pRg st="1" end="1"/>
                                            </p:txEl>
                                          </p:spTgt>
                                        </p:tgtEl>
                                        <p:attrNameLst>
                                          <p:attrName>style.visibility</p:attrName>
                                        </p:attrNameLst>
                                      </p:cBhvr>
                                      <p:to>
                                        <p:strVal val="visible"/>
                                      </p:to>
                                    </p:set>
                                    <p:animEffect transition="in" filter="fade">
                                      <p:cBhvr>
                                        <p:cTn id="19" dur="500"/>
                                        <p:tgtEl>
                                          <p:spTgt spid="24598">
                                            <p:txEl>
                                              <p:pRg st="1" end="1"/>
                                            </p:txEl>
                                          </p:spTgt>
                                        </p:tgtEl>
                                      </p:cBhvr>
                                    </p:animEffect>
                                    <p:anim calcmode="lin" valueType="num">
                                      <p:cBhvr>
                                        <p:cTn id="20" dur="500" fill="hold"/>
                                        <p:tgtEl>
                                          <p:spTgt spid="24598">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4598">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4598">
                                            <p:txEl>
                                              <p:pRg st="2" end="2"/>
                                            </p:txEl>
                                          </p:spTgt>
                                        </p:tgtEl>
                                        <p:attrNameLst>
                                          <p:attrName>style.visibility</p:attrName>
                                        </p:attrNameLst>
                                      </p:cBhvr>
                                      <p:to>
                                        <p:strVal val="visible"/>
                                      </p:to>
                                    </p:set>
                                    <p:animEffect transition="in" filter="fade">
                                      <p:cBhvr>
                                        <p:cTn id="24" dur="500"/>
                                        <p:tgtEl>
                                          <p:spTgt spid="24598">
                                            <p:txEl>
                                              <p:pRg st="2" end="2"/>
                                            </p:txEl>
                                          </p:spTgt>
                                        </p:tgtEl>
                                      </p:cBhvr>
                                    </p:animEffect>
                                    <p:anim calcmode="lin" valueType="num">
                                      <p:cBhvr>
                                        <p:cTn id="25" dur="500" fill="hold"/>
                                        <p:tgtEl>
                                          <p:spTgt spid="24598">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4598">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24598">
                                            <p:txEl>
                                              <p:pRg st="3" end="3"/>
                                            </p:txEl>
                                          </p:spTgt>
                                        </p:tgtEl>
                                        <p:attrNameLst>
                                          <p:attrName>style.visibility</p:attrName>
                                        </p:attrNameLst>
                                      </p:cBhvr>
                                      <p:to>
                                        <p:strVal val="visible"/>
                                      </p:to>
                                    </p:set>
                                    <p:animEffect transition="in" filter="fade">
                                      <p:cBhvr>
                                        <p:cTn id="29" dur="500"/>
                                        <p:tgtEl>
                                          <p:spTgt spid="24598">
                                            <p:txEl>
                                              <p:pRg st="3" end="3"/>
                                            </p:txEl>
                                          </p:spTgt>
                                        </p:tgtEl>
                                      </p:cBhvr>
                                    </p:animEffect>
                                    <p:anim calcmode="lin" valueType="num">
                                      <p:cBhvr>
                                        <p:cTn id="30" dur="500" fill="hold"/>
                                        <p:tgtEl>
                                          <p:spTgt spid="24598">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4598">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24598">
                                            <p:txEl>
                                              <p:pRg st="4" end="4"/>
                                            </p:txEl>
                                          </p:spTgt>
                                        </p:tgtEl>
                                        <p:attrNameLst>
                                          <p:attrName>style.visibility</p:attrName>
                                        </p:attrNameLst>
                                      </p:cBhvr>
                                      <p:to>
                                        <p:strVal val="visible"/>
                                      </p:to>
                                    </p:set>
                                    <p:animEffect transition="in" filter="fade">
                                      <p:cBhvr>
                                        <p:cTn id="34" dur="500"/>
                                        <p:tgtEl>
                                          <p:spTgt spid="24598">
                                            <p:txEl>
                                              <p:pRg st="4" end="4"/>
                                            </p:txEl>
                                          </p:spTgt>
                                        </p:tgtEl>
                                      </p:cBhvr>
                                    </p:animEffect>
                                    <p:anim calcmode="lin" valueType="num">
                                      <p:cBhvr>
                                        <p:cTn id="35" dur="500" fill="hold"/>
                                        <p:tgtEl>
                                          <p:spTgt spid="2459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4598">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7" grpId="0"/>
      <p:bldP spid="24598" grpId="0" build="p">
        <p:tmplLst>
          <p:tmpl lvl="1">
            <p:tnLst>
              <p:par>
                <p:cTn presetID="44" presetClass="entr" presetSubtype="0" fill="hold" nodeType="clickEffect">
                  <p:stCondLst>
                    <p:cond delay="0"/>
                  </p:stCondLst>
                  <p:childTnLst>
                    <p:set>
                      <p:cBhvr>
                        <p:cTn dur="1" fill="hold">
                          <p:stCondLst>
                            <p:cond delay="0"/>
                          </p:stCondLst>
                        </p:cTn>
                        <p:tgtEl>
                          <p:spTgt spid="24598"/>
                        </p:tgtEl>
                        <p:attrNameLst>
                          <p:attrName>style.visibility</p:attrName>
                        </p:attrNameLst>
                      </p:cBhvr>
                      <p:to>
                        <p:strVal val="visible"/>
                      </p:to>
                    </p:set>
                    <p:animEffect transition="in" filter="fade">
                      <p:cBhvr>
                        <p:cTn dur="500"/>
                        <p:tgtEl>
                          <p:spTgt spid="24598"/>
                        </p:tgtEl>
                      </p:cBhvr>
                    </p:animEffect>
                    <p:anim calcmode="lin" valueType="num">
                      <p:cBhvr>
                        <p:cTn dur="500" fill="hold"/>
                        <p:tgtEl>
                          <p:spTgt spid="24598"/>
                        </p:tgtEl>
                        <p:attrNameLst>
                          <p:attrName>ppt_x</p:attrName>
                        </p:attrNameLst>
                      </p:cBhvr>
                      <p:tavLst>
                        <p:tav tm="0">
                          <p:val>
                            <p:strVal val="#ppt_x"/>
                          </p:val>
                        </p:tav>
                        <p:tav tm="100000">
                          <p:val>
                            <p:strVal val="#ppt_x"/>
                          </p:val>
                        </p:tav>
                      </p:tavLst>
                    </p:anim>
                    <p:anim calcmode="lin" valueType="num">
                      <p:cBhvr>
                        <p:cTn dur="500" fill="hold"/>
                        <p:tgtEl>
                          <p:spTgt spid="24598"/>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24598"/>
                        </p:tgtEl>
                        <p:attrNameLst>
                          <p:attrName>style.visibility</p:attrName>
                        </p:attrNameLst>
                      </p:cBhvr>
                      <p:to>
                        <p:strVal val="visible"/>
                      </p:to>
                    </p:set>
                    <p:animEffect transition="in" filter="fade">
                      <p:cBhvr>
                        <p:cTn dur="500"/>
                        <p:tgtEl>
                          <p:spTgt spid="24598"/>
                        </p:tgtEl>
                      </p:cBhvr>
                    </p:animEffect>
                    <p:anim calcmode="lin" valueType="num">
                      <p:cBhvr>
                        <p:cTn dur="500" fill="hold"/>
                        <p:tgtEl>
                          <p:spTgt spid="24598"/>
                        </p:tgtEl>
                        <p:attrNameLst>
                          <p:attrName>ppt_x</p:attrName>
                        </p:attrNameLst>
                      </p:cBhvr>
                      <p:tavLst>
                        <p:tav tm="0">
                          <p:val>
                            <p:strVal val="#ppt_x"/>
                          </p:val>
                        </p:tav>
                        <p:tav tm="100000">
                          <p:val>
                            <p:strVal val="#ppt_x"/>
                          </p:val>
                        </p:tav>
                      </p:tavLst>
                    </p:anim>
                    <p:anim calcmode="lin" valueType="num">
                      <p:cBhvr>
                        <p:cTn dur="500" fill="hold"/>
                        <p:tgtEl>
                          <p:spTgt spid="24598"/>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24598"/>
                        </p:tgtEl>
                        <p:attrNameLst>
                          <p:attrName>style.visibility</p:attrName>
                        </p:attrNameLst>
                      </p:cBhvr>
                      <p:to>
                        <p:strVal val="visible"/>
                      </p:to>
                    </p:set>
                    <p:animEffect transition="in" filter="fade">
                      <p:cBhvr>
                        <p:cTn dur="500"/>
                        <p:tgtEl>
                          <p:spTgt spid="24598"/>
                        </p:tgtEl>
                      </p:cBhvr>
                    </p:animEffect>
                    <p:anim calcmode="lin" valueType="num">
                      <p:cBhvr>
                        <p:cTn dur="500" fill="hold"/>
                        <p:tgtEl>
                          <p:spTgt spid="24598"/>
                        </p:tgtEl>
                        <p:attrNameLst>
                          <p:attrName>ppt_x</p:attrName>
                        </p:attrNameLst>
                      </p:cBhvr>
                      <p:tavLst>
                        <p:tav tm="0">
                          <p:val>
                            <p:strVal val="#ppt_x"/>
                          </p:val>
                        </p:tav>
                        <p:tav tm="100000">
                          <p:val>
                            <p:strVal val="#ppt_x"/>
                          </p:val>
                        </p:tav>
                      </p:tavLst>
                    </p:anim>
                    <p:anim calcmode="lin" valueType="num">
                      <p:cBhvr>
                        <p:cTn dur="500" fill="hold"/>
                        <p:tgtEl>
                          <p:spTgt spid="24598"/>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24598"/>
                        </p:tgtEl>
                        <p:attrNameLst>
                          <p:attrName>style.visibility</p:attrName>
                        </p:attrNameLst>
                      </p:cBhvr>
                      <p:to>
                        <p:strVal val="visible"/>
                      </p:to>
                    </p:set>
                    <p:animEffect transition="in" filter="fade">
                      <p:cBhvr>
                        <p:cTn dur="500"/>
                        <p:tgtEl>
                          <p:spTgt spid="24598"/>
                        </p:tgtEl>
                      </p:cBhvr>
                    </p:animEffect>
                    <p:anim calcmode="lin" valueType="num">
                      <p:cBhvr>
                        <p:cTn dur="500" fill="hold"/>
                        <p:tgtEl>
                          <p:spTgt spid="24598"/>
                        </p:tgtEl>
                        <p:attrNameLst>
                          <p:attrName>ppt_x</p:attrName>
                        </p:attrNameLst>
                      </p:cBhvr>
                      <p:tavLst>
                        <p:tav tm="0">
                          <p:val>
                            <p:strVal val="#ppt_x"/>
                          </p:val>
                        </p:tav>
                        <p:tav tm="100000">
                          <p:val>
                            <p:strVal val="#ppt_x"/>
                          </p:val>
                        </p:tav>
                      </p:tavLst>
                    </p:anim>
                    <p:anim calcmode="lin" valueType="num">
                      <p:cBhvr>
                        <p:cTn dur="500" fill="hold"/>
                        <p:tgtEl>
                          <p:spTgt spid="24598"/>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24598"/>
                        </p:tgtEl>
                        <p:attrNameLst>
                          <p:attrName>style.visibility</p:attrName>
                        </p:attrNameLst>
                      </p:cBhvr>
                      <p:to>
                        <p:strVal val="visible"/>
                      </p:to>
                    </p:set>
                    <p:animEffect transition="in" filter="fade">
                      <p:cBhvr>
                        <p:cTn dur="500"/>
                        <p:tgtEl>
                          <p:spTgt spid="24598"/>
                        </p:tgtEl>
                      </p:cBhvr>
                    </p:animEffect>
                    <p:anim calcmode="lin" valueType="num">
                      <p:cBhvr>
                        <p:cTn dur="500" fill="hold"/>
                        <p:tgtEl>
                          <p:spTgt spid="24598"/>
                        </p:tgtEl>
                        <p:attrNameLst>
                          <p:attrName>ppt_x</p:attrName>
                        </p:attrNameLst>
                      </p:cBhvr>
                      <p:tavLst>
                        <p:tav tm="0">
                          <p:val>
                            <p:strVal val="#ppt_x"/>
                          </p:val>
                        </p:tav>
                        <p:tav tm="100000">
                          <p:val>
                            <p:strVal val="#ppt_x"/>
                          </p:val>
                        </p:tav>
                      </p:tavLst>
                    </p:anim>
                    <p:anim calcmode="lin" valueType="num">
                      <p:cBhvr>
                        <p:cTn dur="500" fill="hold"/>
                        <p:tgtEl>
                          <p:spTgt spid="24598"/>
                        </p:tgtEl>
                        <p:attrNameLst>
                          <p:attrName>ppt_y</p:attrName>
                        </p:attrNameLst>
                      </p:cBhvr>
                      <p:tavLst>
                        <p:tav tm="0">
                          <p:val>
                            <p:strVal val="#ppt_y+.05"/>
                          </p:val>
                        </p:tav>
                        <p:tav tm="100000">
                          <p:val>
                            <p:strVal val="#ppt_y"/>
                          </p:val>
                        </p:tav>
                      </p:tavLst>
                    </p:anim>
                  </p:childTnLst>
                </p:cTn>
              </p:par>
            </p:tnLst>
          </p:tmpl>
        </p:tmplLst>
      </p:bldP>
    </p:bldLst>
  </p:timing>
  <p:hf sldNum="0" hdr="0" dt="0"/>
  <p:txStyles>
    <p:titleStyle>
      <a:lvl1pPr algn="ctr" rtl="0" fontAlgn="base">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4"/>
          <p:cNvSpPr>
            <a:spLocks noGrp="1" noChangeArrowheads="1"/>
          </p:cNvSpPr>
          <p:nvPr>
            <p:ph type="ftr" sz="quarter" idx="3"/>
          </p:nvPr>
        </p:nvSpPr>
        <p:spPr/>
        <p:txBody>
          <a:bodyPr/>
          <a:lstStyle/>
          <a:p>
            <a:r>
              <a:rPr lang="en-US" smtClean="0"/>
              <a:t>wien\t.a2012/2013</a:t>
            </a:r>
            <a:endParaRPr lang="en-US"/>
          </a:p>
        </p:txBody>
      </p:sp>
      <p:sp>
        <p:nvSpPr>
          <p:cNvPr id="55298" name="Rectangle 2"/>
          <p:cNvSpPr>
            <a:spLocks noGrp="1" noChangeArrowheads="1"/>
          </p:cNvSpPr>
          <p:nvPr>
            <p:ph type="ctrTitle"/>
          </p:nvPr>
        </p:nvSpPr>
        <p:spPr>
          <a:xfrm>
            <a:off x="609600" y="1295400"/>
            <a:ext cx="7772400" cy="1470025"/>
          </a:xfrm>
        </p:spPr>
        <p:txBody>
          <a:bodyPr/>
          <a:lstStyle/>
          <a:p>
            <a:r>
              <a:rPr lang="en-US" sz="2400" dirty="0" smtClean="0"/>
              <a:t>PS</a:t>
            </a:r>
            <a:r>
              <a:rPr lang="id-ID" sz="2400" dirty="0" smtClean="0"/>
              <a:t>I</a:t>
            </a:r>
            <a:r>
              <a:rPr lang="en-US" sz="2400" dirty="0" smtClean="0"/>
              <a:t> 3</a:t>
            </a:r>
            <a:r>
              <a:rPr lang="id-ID" sz="2400" dirty="0" smtClean="0"/>
              <a:t>32</a:t>
            </a:r>
            <a:r>
              <a:rPr lang="en-US" sz="2400" dirty="0" smtClean="0"/>
              <a:t>. </a:t>
            </a:r>
            <a:r>
              <a:rPr lang="en-US" sz="2400" dirty="0" err="1"/>
              <a:t>Psikodiagnostika</a:t>
            </a:r>
            <a:r>
              <a:rPr lang="en-US" sz="2400" dirty="0"/>
              <a:t> II</a:t>
            </a:r>
            <a:br>
              <a:rPr lang="en-US" sz="2400" dirty="0"/>
            </a:br>
            <a:r>
              <a:rPr lang="en-US" sz="2400" dirty="0"/>
              <a:t>(</a:t>
            </a:r>
            <a:r>
              <a:rPr lang="en-US" sz="2400" dirty="0" err="1"/>
              <a:t>Observasi</a:t>
            </a:r>
            <a:r>
              <a:rPr lang="en-US" sz="2400" dirty="0"/>
              <a:t>)</a:t>
            </a:r>
            <a:br>
              <a:rPr lang="en-US" sz="2400" dirty="0"/>
            </a:br>
            <a:r>
              <a:rPr lang="en-US" sz="4000" dirty="0"/>
              <a:t/>
            </a:r>
            <a:br>
              <a:rPr lang="en-US" sz="4000" dirty="0"/>
            </a:br>
            <a:r>
              <a:rPr lang="en-US" sz="4000" dirty="0"/>
              <a:t>INTERPRETASI </a:t>
            </a:r>
            <a:br>
              <a:rPr lang="en-US" sz="4000" dirty="0"/>
            </a:br>
            <a:r>
              <a:rPr lang="en-US" sz="4000" dirty="0"/>
              <a:t>HASIL OBSERVASI</a:t>
            </a:r>
          </a:p>
        </p:txBody>
      </p:sp>
      <p:sp>
        <p:nvSpPr>
          <p:cNvPr id="55299" name="Rectangle 3"/>
          <p:cNvSpPr>
            <a:spLocks noGrp="1" noChangeArrowheads="1"/>
          </p:cNvSpPr>
          <p:nvPr>
            <p:ph type="subTitle" idx="1"/>
          </p:nvPr>
        </p:nvSpPr>
        <p:spPr>
          <a:xfrm>
            <a:off x="1371600" y="4113213"/>
            <a:ext cx="6400800" cy="1525587"/>
          </a:xfrm>
        </p:spPr>
        <p:txBody>
          <a:bodyPr/>
          <a:lstStyle/>
          <a:p>
            <a:r>
              <a:rPr lang="en-US" sz="2000" dirty="0" err="1"/>
              <a:t>Oleh</a:t>
            </a:r>
            <a:r>
              <a:rPr lang="en-US" sz="2000" dirty="0"/>
              <a:t> :</a:t>
            </a:r>
          </a:p>
          <a:p>
            <a:r>
              <a:rPr lang="en-US" sz="2000" dirty="0" err="1"/>
              <a:t>Winanti</a:t>
            </a:r>
            <a:r>
              <a:rPr lang="en-US" sz="2000" dirty="0"/>
              <a:t> S </a:t>
            </a:r>
            <a:r>
              <a:rPr lang="en-US" sz="2000" dirty="0" err="1"/>
              <a:t>Respati</a:t>
            </a:r>
            <a:endParaRPr lang="en-US" sz="2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0722" name="Rectangle 2"/>
          <p:cNvSpPr>
            <a:spLocks noGrp="1" noChangeArrowheads="1"/>
          </p:cNvSpPr>
          <p:nvPr>
            <p:ph type="title"/>
          </p:nvPr>
        </p:nvSpPr>
        <p:spPr/>
        <p:txBody>
          <a:bodyPr/>
          <a:lstStyle/>
          <a:p>
            <a:r>
              <a:rPr lang="en-US"/>
              <a:t>Gestures (gestik)</a:t>
            </a:r>
          </a:p>
        </p:txBody>
      </p:sp>
      <p:sp>
        <p:nvSpPr>
          <p:cNvPr id="30723" name="Rectangle 3"/>
          <p:cNvSpPr>
            <a:spLocks noGrp="1" noChangeArrowheads="1"/>
          </p:cNvSpPr>
          <p:nvPr>
            <p:ph type="body" idx="1"/>
          </p:nvPr>
        </p:nvSpPr>
        <p:spPr/>
        <p:txBody>
          <a:bodyPr/>
          <a:lstStyle/>
          <a:p>
            <a:pPr>
              <a:lnSpc>
                <a:spcPct val="90000"/>
              </a:lnSpc>
            </a:pPr>
            <a:r>
              <a:rPr lang="en-US" sz="2800"/>
              <a:t>Yaitu gerakan2 tangan, kaki atau bagian2 lain dari tubuh. Ada yg dimaksudkan utk meneruskan pesan2 yg pasti, tetapi ada juga tanda2 sosial yg dilakukan tanpa disadari yg mungkin tdk dimengerti atau diinterpretasi kurang sempurna oleh orang lain.</a:t>
            </a:r>
          </a:p>
          <a:p>
            <a:pPr>
              <a:lnSpc>
                <a:spcPct val="90000"/>
              </a:lnSpc>
            </a:pPr>
            <a:r>
              <a:rPr lang="en-US" sz="2800"/>
              <a:t>Jika orang terangsang scr emosional maka ia akan melakukan gerakan2 tubuh yg tdk jelas, kabur &amp; tdk bertujuan. Pd emosi2 yg spesifik akan timbul gestik-gestik khusus seperti mengepal tangan (agresi), menyentuh muka (anxiety), menggaruk-garuk (self blame), mengusap dahi (kelelahan) dsb.</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1746" name="Rectangle 2"/>
          <p:cNvSpPr>
            <a:spLocks noGrp="1" noChangeArrowheads="1"/>
          </p:cNvSpPr>
          <p:nvPr>
            <p:ph type="title"/>
          </p:nvPr>
        </p:nvSpPr>
        <p:spPr/>
        <p:txBody>
          <a:bodyPr/>
          <a:lstStyle/>
          <a:p>
            <a:r>
              <a:rPr lang="en-US"/>
              <a:t>Menganggukkan kepala</a:t>
            </a:r>
          </a:p>
        </p:txBody>
      </p:sp>
      <p:sp>
        <p:nvSpPr>
          <p:cNvPr id="31747" name="Rectangle 3"/>
          <p:cNvSpPr>
            <a:spLocks noGrp="1" noChangeArrowheads="1"/>
          </p:cNvSpPr>
          <p:nvPr>
            <p:ph type="body" idx="1"/>
          </p:nvPr>
        </p:nvSpPr>
        <p:spPr/>
        <p:txBody>
          <a:bodyPr/>
          <a:lstStyle/>
          <a:p>
            <a:r>
              <a:rPr lang="en-US"/>
              <a:t>Merupakan gerakan khusus, ada 2 peran yg jelas yaitu sebagai </a:t>
            </a:r>
            <a:r>
              <a:rPr lang="en-US">
                <a:solidFill>
                  <a:srgbClr val="A50021"/>
                </a:solidFill>
              </a:rPr>
              <a:t>reinforcer</a:t>
            </a:r>
            <a:r>
              <a:rPr lang="en-US"/>
              <a:t> (sbg pendorong seseorang utk melanjutkan pembicaraan2), dan sbg </a:t>
            </a:r>
            <a:r>
              <a:rPr lang="en-US">
                <a:solidFill>
                  <a:srgbClr val="A50021"/>
                </a:solidFill>
              </a:rPr>
              <a:t>tanda</a:t>
            </a:r>
            <a:r>
              <a:rPr lang="en-US"/>
              <a:t> yaitu bila terus-terusan menganggukkan kepala maka menunjukkan bahwa orang tsb ingin berbicara.</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2770" name="Rectangle 2"/>
          <p:cNvSpPr>
            <a:spLocks noGrp="1" noChangeArrowheads="1"/>
          </p:cNvSpPr>
          <p:nvPr>
            <p:ph type="title"/>
          </p:nvPr>
        </p:nvSpPr>
        <p:spPr/>
        <p:txBody>
          <a:bodyPr/>
          <a:lstStyle/>
          <a:p>
            <a:r>
              <a:rPr lang="en-US"/>
              <a:t>Ekspresi Muka</a:t>
            </a:r>
          </a:p>
        </p:txBody>
      </p:sp>
      <p:sp>
        <p:nvSpPr>
          <p:cNvPr id="32771" name="Rectangle 3"/>
          <p:cNvSpPr>
            <a:spLocks noGrp="1" noChangeArrowheads="1"/>
          </p:cNvSpPr>
          <p:nvPr>
            <p:ph type="body" idx="1"/>
          </p:nvPr>
        </p:nvSpPr>
        <p:spPr/>
        <p:txBody>
          <a:bodyPr/>
          <a:lstStyle/>
          <a:p>
            <a:pPr>
              <a:lnSpc>
                <a:spcPct val="90000"/>
              </a:lnSpc>
            </a:pPr>
            <a:r>
              <a:rPr lang="en-US" sz="2800"/>
              <a:t>Utk tdk terlalu ekspresif maka dapat dikurangi, shg hanya ada perubahan2 mata, alis &amp; mulut. Muka adalah area yg digunakan binatang utk memberitahu emosi &amp; sikap pd yg lain2. Pd manusia tdk begitu berhasil krn kita dpt mengontrol emosi, misalnya tersenyum pdhl dlm hati ‘dongkol’. Emosi dapat dibagi dalam 2 kelompok besar, yaitu menyenangkan &amp; yg tdk menyenangkan. </a:t>
            </a:r>
          </a:p>
          <a:p>
            <a:pPr>
              <a:lnSpc>
                <a:spcPct val="90000"/>
              </a:lnSpc>
            </a:pPr>
            <a:r>
              <a:rPr lang="en-US" sz="2800"/>
              <a:t>Dimensi ekspresi emosi menurut Schlosberg (1952) : love/happiness/mirth; surprise; fear/suffering; anger/determination; disgust; contempt.</a:t>
            </a:r>
          </a:p>
          <a:p>
            <a:pPr>
              <a:lnSpc>
                <a:spcPct val="90000"/>
              </a:lnSpc>
            </a:pPr>
            <a:endParaRPr lang="en-US" sz="280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smtClean="0"/>
              <a:t>wien\t.a2012/2013</a:t>
            </a:r>
            <a:endParaRPr lang="en-US"/>
          </a:p>
        </p:txBody>
      </p:sp>
      <p:sp>
        <p:nvSpPr>
          <p:cNvPr id="33808" name="Rectangle 16"/>
          <p:cNvSpPr>
            <a:spLocks noGrp="1" noChangeArrowheads="1"/>
          </p:cNvSpPr>
          <p:nvPr>
            <p:ph type="title"/>
          </p:nvPr>
        </p:nvSpPr>
        <p:spPr/>
        <p:txBody>
          <a:bodyPr/>
          <a:lstStyle/>
          <a:p>
            <a:endParaRPr lang="id-ID"/>
          </a:p>
        </p:txBody>
      </p:sp>
      <p:sp>
        <p:nvSpPr>
          <p:cNvPr id="33795" name="Rectangle 3"/>
          <p:cNvSpPr>
            <a:spLocks noGrp="1" noChangeArrowheads="1"/>
          </p:cNvSpPr>
          <p:nvPr>
            <p:ph type="body" idx="1"/>
          </p:nvPr>
        </p:nvSpPr>
        <p:spPr/>
        <p:txBody>
          <a:bodyPr/>
          <a:lstStyle/>
          <a:p>
            <a:r>
              <a:rPr lang="en-US"/>
              <a:t> </a:t>
            </a:r>
          </a:p>
        </p:txBody>
      </p:sp>
      <p:sp>
        <p:nvSpPr>
          <p:cNvPr id="33796" name="Oval 4"/>
          <p:cNvSpPr>
            <a:spLocks noChangeArrowheads="1"/>
          </p:cNvSpPr>
          <p:nvPr/>
        </p:nvSpPr>
        <p:spPr bwMode="auto">
          <a:xfrm>
            <a:off x="1219200" y="2133600"/>
            <a:ext cx="2667000" cy="2590800"/>
          </a:xfrm>
          <a:prstGeom prst="ellipse">
            <a:avLst/>
          </a:prstGeom>
          <a:solidFill>
            <a:schemeClr val="accent1"/>
          </a:solidFill>
          <a:ln w="9525">
            <a:solidFill>
              <a:schemeClr val="tx1"/>
            </a:solidFill>
            <a:round/>
            <a:headEnd/>
            <a:tailEnd/>
          </a:ln>
          <a:effectLst/>
        </p:spPr>
        <p:txBody>
          <a:bodyPr wrap="none" anchor="ctr"/>
          <a:lstStyle/>
          <a:p>
            <a:pPr algn="ctr"/>
            <a:endParaRPr lang="id-ID"/>
          </a:p>
        </p:txBody>
      </p:sp>
      <p:sp>
        <p:nvSpPr>
          <p:cNvPr id="33797" name="Text Box 5"/>
          <p:cNvSpPr txBox="1">
            <a:spLocks noChangeArrowheads="1"/>
          </p:cNvSpPr>
          <p:nvPr/>
        </p:nvSpPr>
        <p:spPr bwMode="auto">
          <a:xfrm>
            <a:off x="1981200" y="1828800"/>
            <a:ext cx="1136650" cy="915988"/>
          </a:xfrm>
          <a:prstGeom prst="rect">
            <a:avLst/>
          </a:prstGeom>
          <a:noFill/>
          <a:ln w="9525">
            <a:noFill/>
            <a:miter lim="800000"/>
            <a:headEnd/>
            <a:tailEnd/>
          </a:ln>
          <a:effectLst/>
        </p:spPr>
        <p:txBody>
          <a:bodyPr wrap="none">
            <a:spAutoFit/>
          </a:bodyPr>
          <a:lstStyle/>
          <a:p>
            <a:pPr algn="ctr"/>
            <a:r>
              <a:rPr lang="en-US"/>
              <a:t>Love</a:t>
            </a:r>
          </a:p>
          <a:p>
            <a:pPr algn="ctr"/>
            <a:r>
              <a:rPr lang="en-US"/>
              <a:t>Happiness</a:t>
            </a:r>
          </a:p>
          <a:p>
            <a:pPr algn="ctr"/>
            <a:r>
              <a:rPr lang="en-US"/>
              <a:t>mirth</a:t>
            </a:r>
          </a:p>
        </p:txBody>
      </p:sp>
      <p:sp>
        <p:nvSpPr>
          <p:cNvPr id="33800" name="Text Box 8"/>
          <p:cNvSpPr txBox="1">
            <a:spLocks noChangeArrowheads="1"/>
          </p:cNvSpPr>
          <p:nvPr/>
        </p:nvSpPr>
        <p:spPr bwMode="auto">
          <a:xfrm>
            <a:off x="3352800" y="2895600"/>
            <a:ext cx="908050" cy="366713"/>
          </a:xfrm>
          <a:prstGeom prst="rect">
            <a:avLst/>
          </a:prstGeom>
          <a:noFill/>
          <a:ln w="9525">
            <a:noFill/>
            <a:miter lim="800000"/>
            <a:headEnd/>
            <a:tailEnd/>
          </a:ln>
          <a:effectLst/>
        </p:spPr>
        <p:txBody>
          <a:bodyPr wrap="none">
            <a:spAutoFit/>
          </a:bodyPr>
          <a:lstStyle/>
          <a:p>
            <a:r>
              <a:rPr lang="en-US"/>
              <a:t>surprise</a:t>
            </a:r>
          </a:p>
        </p:txBody>
      </p:sp>
      <p:sp>
        <p:nvSpPr>
          <p:cNvPr id="33801" name="Text Box 9"/>
          <p:cNvSpPr txBox="1">
            <a:spLocks noChangeArrowheads="1"/>
          </p:cNvSpPr>
          <p:nvPr/>
        </p:nvSpPr>
        <p:spPr bwMode="auto">
          <a:xfrm>
            <a:off x="3276600" y="3733800"/>
            <a:ext cx="1009650" cy="641350"/>
          </a:xfrm>
          <a:prstGeom prst="rect">
            <a:avLst/>
          </a:prstGeom>
          <a:noFill/>
          <a:ln w="9525">
            <a:noFill/>
            <a:miter lim="800000"/>
            <a:headEnd/>
            <a:tailEnd/>
          </a:ln>
          <a:effectLst/>
        </p:spPr>
        <p:txBody>
          <a:bodyPr wrap="none">
            <a:spAutoFit/>
          </a:bodyPr>
          <a:lstStyle/>
          <a:p>
            <a:pPr algn="ctr"/>
            <a:r>
              <a:rPr lang="en-US"/>
              <a:t>Fear,</a:t>
            </a:r>
          </a:p>
          <a:p>
            <a:pPr algn="ctr"/>
            <a:r>
              <a:rPr lang="en-US"/>
              <a:t>suffering</a:t>
            </a:r>
          </a:p>
        </p:txBody>
      </p:sp>
      <p:sp>
        <p:nvSpPr>
          <p:cNvPr id="33802" name="Text Box 10"/>
          <p:cNvSpPr txBox="1">
            <a:spLocks noChangeArrowheads="1"/>
          </p:cNvSpPr>
          <p:nvPr/>
        </p:nvSpPr>
        <p:spPr bwMode="auto">
          <a:xfrm>
            <a:off x="1898650" y="4343400"/>
            <a:ext cx="1454150" cy="641350"/>
          </a:xfrm>
          <a:prstGeom prst="rect">
            <a:avLst/>
          </a:prstGeom>
          <a:noFill/>
          <a:ln w="9525">
            <a:noFill/>
            <a:miter lim="800000"/>
            <a:headEnd/>
            <a:tailEnd/>
          </a:ln>
          <a:effectLst/>
        </p:spPr>
        <p:txBody>
          <a:bodyPr wrap="none">
            <a:spAutoFit/>
          </a:bodyPr>
          <a:lstStyle/>
          <a:p>
            <a:pPr algn="ctr"/>
            <a:r>
              <a:rPr lang="en-US"/>
              <a:t>Anger</a:t>
            </a:r>
          </a:p>
          <a:p>
            <a:pPr algn="ctr"/>
            <a:r>
              <a:rPr lang="en-US"/>
              <a:t>determination</a:t>
            </a:r>
          </a:p>
        </p:txBody>
      </p:sp>
      <p:sp>
        <p:nvSpPr>
          <p:cNvPr id="33803" name="Text Box 11"/>
          <p:cNvSpPr txBox="1">
            <a:spLocks noChangeArrowheads="1"/>
          </p:cNvSpPr>
          <p:nvPr/>
        </p:nvSpPr>
        <p:spPr bwMode="auto">
          <a:xfrm>
            <a:off x="914400" y="3810000"/>
            <a:ext cx="831850" cy="366713"/>
          </a:xfrm>
          <a:prstGeom prst="rect">
            <a:avLst/>
          </a:prstGeom>
          <a:noFill/>
          <a:ln w="9525">
            <a:noFill/>
            <a:miter lim="800000"/>
            <a:headEnd/>
            <a:tailEnd/>
          </a:ln>
          <a:effectLst/>
        </p:spPr>
        <p:txBody>
          <a:bodyPr wrap="none">
            <a:spAutoFit/>
          </a:bodyPr>
          <a:lstStyle/>
          <a:p>
            <a:r>
              <a:rPr lang="en-US"/>
              <a:t>disgust</a:t>
            </a:r>
          </a:p>
        </p:txBody>
      </p:sp>
      <p:sp>
        <p:nvSpPr>
          <p:cNvPr id="33804" name="Text Box 12"/>
          <p:cNvSpPr txBox="1">
            <a:spLocks noChangeArrowheads="1"/>
          </p:cNvSpPr>
          <p:nvPr/>
        </p:nvSpPr>
        <p:spPr bwMode="auto">
          <a:xfrm>
            <a:off x="609600" y="2971800"/>
            <a:ext cx="1035050" cy="366713"/>
          </a:xfrm>
          <a:prstGeom prst="rect">
            <a:avLst/>
          </a:prstGeom>
          <a:noFill/>
          <a:ln w="9525">
            <a:noFill/>
            <a:miter lim="800000"/>
            <a:headEnd/>
            <a:tailEnd/>
          </a:ln>
          <a:effectLst/>
        </p:spPr>
        <p:txBody>
          <a:bodyPr wrap="none">
            <a:spAutoFit/>
          </a:bodyPr>
          <a:lstStyle/>
          <a:p>
            <a:r>
              <a:rPr lang="en-US"/>
              <a:t>contempt</a:t>
            </a:r>
          </a:p>
        </p:txBody>
      </p:sp>
      <p:sp>
        <p:nvSpPr>
          <p:cNvPr id="33805" name="Text Box 13"/>
          <p:cNvSpPr txBox="1">
            <a:spLocks noChangeArrowheads="1"/>
          </p:cNvSpPr>
          <p:nvPr/>
        </p:nvSpPr>
        <p:spPr bwMode="auto">
          <a:xfrm>
            <a:off x="4648200" y="1676400"/>
            <a:ext cx="4038600" cy="3759200"/>
          </a:xfrm>
          <a:prstGeom prst="rect">
            <a:avLst/>
          </a:prstGeom>
          <a:noFill/>
          <a:ln w="9525">
            <a:solidFill>
              <a:schemeClr val="tx1"/>
            </a:solidFill>
            <a:miter lim="800000"/>
            <a:headEnd/>
            <a:tailEnd/>
          </a:ln>
          <a:effectLst/>
        </p:spPr>
        <p:txBody>
          <a:bodyPr>
            <a:spAutoFit/>
          </a:bodyPr>
          <a:lstStyle/>
          <a:p>
            <a:r>
              <a:rPr lang="en-US" sz="2000"/>
              <a:t>Emosi yg letaknya berjauhan adalah yg paling mudah dikenali.</a:t>
            </a:r>
          </a:p>
          <a:p>
            <a:r>
              <a:rPr lang="en-US" sz="2000"/>
              <a:t>Dapat dikenali juga derajad ketegangan emosional dari : munculnya peluh di dahi</a:t>
            </a:r>
          </a:p>
          <a:p>
            <a:r>
              <a:rPr lang="en-US" sz="2000"/>
              <a:t>dan pembesaran pupil mata. </a:t>
            </a:r>
          </a:p>
          <a:p>
            <a:r>
              <a:rPr lang="en-US" sz="2000"/>
              <a:t>Ekspresi muka dapat memberi keterangan yg baik utk lawan bicara kita.</a:t>
            </a:r>
          </a:p>
          <a:p>
            <a:r>
              <a:rPr lang="en-US" sz="2000"/>
              <a:t>Sedangkan daerah mulut menambah/ memperjelas keadaan </a:t>
            </a:r>
            <a:r>
              <a:rPr lang="en-US" sz="2000" i="1"/>
              <a:t>pleasure</a:t>
            </a:r>
            <a:r>
              <a:rPr lang="en-US" sz="2000"/>
              <a:t> ataupun </a:t>
            </a:r>
            <a:r>
              <a:rPr lang="en-US" sz="2000" i="1"/>
              <a:t>displeasure.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6866" name="Rectangle 2"/>
          <p:cNvSpPr>
            <a:spLocks noGrp="1" noChangeArrowheads="1"/>
          </p:cNvSpPr>
          <p:nvPr>
            <p:ph type="title"/>
          </p:nvPr>
        </p:nvSpPr>
        <p:spPr/>
        <p:txBody>
          <a:bodyPr/>
          <a:lstStyle/>
          <a:p>
            <a:r>
              <a:rPr lang="en-US"/>
              <a:t>Gerakan Mata</a:t>
            </a:r>
          </a:p>
        </p:txBody>
      </p:sp>
      <p:sp>
        <p:nvSpPr>
          <p:cNvPr id="36867" name="Rectangle 3"/>
          <p:cNvSpPr>
            <a:spLocks noGrp="1" noChangeArrowheads="1"/>
          </p:cNvSpPr>
          <p:nvPr>
            <p:ph type="body" idx="1"/>
          </p:nvPr>
        </p:nvSpPr>
        <p:spPr/>
        <p:txBody>
          <a:bodyPr/>
          <a:lstStyle/>
          <a:p>
            <a:r>
              <a:rPr lang="en-US" sz="2800"/>
              <a:t>Jika A, misalnya melihat pd B tepat ke matanya maka diketahui bahwa A benar2 memperhatikannya shg interaksi/pembicaraan dapat dilanjutkan. </a:t>
            </a:r>
          </a:p>
          <a:p>
            <a:r>
              <a:rPr lang="en-US" sz="2800"/>
              <a:t>Berbeda jika A memandang pd B agak lama, ini tergantung pd ekspresi muka A dan pd situasi,  intinya akan memperlihatkan sedikit ttg perasaan2 A thd B. Pandangan mata dapat lama ataupun singkat, agak tertutup atau terbuka dan juga dapat dikombinasikan mjd permainan mata.</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7890" name="Rectangle 2"/>
          <p:cNvSpPr>
            <a:spLocks noGrp="1" noChangeArrowheads="1"/>
          </p:cNvSpPr>
          <p:nvPr>
            <p:ph type="title"/>
          </p:nvPr>
        </p:nvSpPr>
        <p:spPr/>
        <p:txBody>
          <a:bodyPr/>
          <a:lstStyle/>
          <a:p>
            <a:r>
              <a:rPr lang="en-US"/>
              <a:t>Penampilan</a:t>
            </a:r>
          </a:p>
        </p:txBody>
      </p:sp>
      <p:sp>
        <p:nvSpPr>
          <p:cNvPr id="37891" name="Rectangle 3"/>
          <p:cNvSpPr>
            <a:spLocks noGrp="1" noChangeArrowheads="1"/>
          </p:cNvSpPr>
          <p:nvPr>
            <p:ph type="body" idx="1"/>
          </p:nvPr>
        </p:nvSpPr>
        <p:spPr/>
        <p:txBody>
          <a:bodyPr/>
          <a:lstStyle/>
          <a:p>
            <a:r>
              <a:rPr lang="en-US"/>
              <a:t>Banyak aspek penampilan pribadi disadari dan dilakukan banyak usaha utk mengendalikan, rambut, pakaian, kulit dan lain-lain, bahkan dilakukan </a:t>
            </a:r>
            <a:r>
              <a:rPr lang="en-US" i="1"/>
              <a:t>plastic surgery </a:t>
            </a:r>
            <a:r>
              <a:rPr lang="en-US"/>
              <a:t>(bedah plastik). Tujuan utamanya adalah agar orang lain memperlakukan dia seperti yg ia inginkan.</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8914" name="Rectangle 2"/>
          <p:cNvSpPr>
            <a:spLocks noGrp="1" noChangeArrowheads="1"/>
          </p:cNvSpPr>
          <p:nvPr>
            <p:ph type="title"/>
          </p:nvPr>
        </p:nvSpPr>
        <p:spPr/>
        <p:txBody>
          <a:bodyPr/>
          <a:lstStyle/>
          <a:p>
            <a:r>
              <a:rPr lang="en-US"/>
              <a:t>Segi2 non linguistik dari bahasa</a:t>
            </a:r>
          </a:p>
        </p:txBody>
      </p:sp>
      <p:sp>
        <p:nvSpPr>
          <p:cNvPr id="38915" name="Rectangle 3"/>
          <p:cNvSpPr>
            <a:spLocks noGrp="1" noChangeArrowheads="1"/>
          </p:cNvSpPr>
          <p:nvPr>
            <p:ph type="body" idx="1"/>
          </p:nvPr>
        </p:nvSpPr>
        <p:spPr/>
        <p:txBody>
          <a:bodyPr/>
          <a:lstStyle/>
          <a:p>
            <a:pPr>
              <a:lnSpc>
                <a:spcPct val="90000"/>
              </a:lnSpc>
            </a:pPr>
            <a:r>
              <a:rPr lang="en-US"/>
              <a:t>Ada kata2 yg dapat diucapkan dlm berbagai cara yg menyatakan ekspresi emosi yg berbeda-beda dan juga mempunyai arti yg berlainan. Disamping itu penting juga segi kualitas suara (keras, tinggi, kecepatan suara, dan halusnya suara). Juga terdengar orang yg seperti hampir menangis, ini ada hubungannya dg keadaan emosional. Misal : orang yg cemas akan bicara lebih cepat &amp; suara agak tinggi. Sedangkan orang yg agresif akan bicara keras.</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39938" name="Rectangle 2"/>
          <p:cNvSpPr>
            <a:spLocks noGrp="1" noChangeArrowheads="1"/>
          </p:cNvSpPr>
          <p:nvPr>
            <p:ph type="title"/>
          </p:nvPr>
        </p:nvSpPr>
        <p:spPr/>
        <p:txBody>
          <a:bodyPr/>
          <a:lstStyle/>
          <a:p>
            <a:endParaRPr lang="id-ID"/>
          </a:p>
        </p:txBody>
      </p:sp>
      <p:sp>
        <p:nvSpPr>
          <p:cNvPr id="39939" name="Rectangle 3"/>
          <p:cNvSpPr>
            <a:spLocks noGrp="1" noChangeArrowheads="1"/>
          </p:cNvSpPr>
          <p:nvPr>
            <p:ph type="body" idx="1"/>
          </p:nvPr>
        </p:nvSpPr>
        <p:spPr/>
        <p:txBody>
          <a:bodyPr/>
          <a:lstStyle/>
          <a:p>
            <a:pPr>
              <a:lnSpc>
                <a:spcPct val="80000"/>
              </a:lnSpc>
            </a:pPr>
            <a:r>
              <a:rPr lang="en-US" sz="2800"/>
              <a:t>Dlm berbicara ada pola2 istirahat (</a:t>
            </a:r>
            <a:r>
              <a:rPr lang="en-US" sz="2800" i="1"/>
              <a:t>pauses</a:t>
            </a:r>
            <a:r>
              <a:rPr lang="en-US" sz="2800"/>
              <a:t>), penekanan dan tinggi rendahnya suara. Misalnya : istirahat menandakan titik, tekanan dan tinggi rendahnya suara menunjukkan apakah pertanyaan yg diajukan, dsb. </a:t>
            </a:r>
          </a:p>
          <a:p>
            <a:pPr>
              <a:lnSpc>
                <a:spcPct val="80000"/>
              </a:lnSpc>
            </a:pPr>
            <a:r>
              <a:rPr lang="en-US" sz="2800"/>
              <a:t>Ada aspek2 non linguistik dari percakapan scr keseluruhan, yaitu pola2 bicara &amp; diam / membisu, berapa banyaknya seseorang bicara dlm suatu waktu yg tertentu, berapa cepat, apakah segera bicara setelah yg satu berhenti dsb. </a:t>
            </a:r>
          </a:p>
          <a:p>
            <a:pPr>
              <a:lnSpc>
                <a:spcPct val="80000"/>
              </a:lnSpc>
            </a:pPr>
            <a:r>
              <a:rPr lang="en-US" sz="2800"/>
              <a:t>Aspek lain non verbl adalah banyaknya salah ucap (</a:t>
            </a:r>
            <a:r>
              <a:rPr lang="en-US" sz="2800" i="1"/>
              <a:t>slip of the tongue</a:t>
            </a:r>
            <a:r>
              <a:rPr lang="en-US" sz="2800"/>
              <a:t>).</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40962" name="Rectangle 2"/>
          <p:cNvSpPr>
            <a:spLocks noGrp="1" noChangeArrowheads="1"/>
          </p:cNvSpPr>
          <p:nvPr>
            <p:ph type="title"/>
          </p:nvPr>
        </p:nvSpPr>
        <p:spPr/>
        <p:txBody>
          <a:bodyPr/>
          <a:lstStyle/>
          <a:p>
            <a:r>
              <a:rPr lang="en-US"/>
              <a:t>Percakapan/Bicara</a:t>
            </a:r>
          </a:p>
        </p:txBody>
      </p:sp>
      <p:sp>
        <p:nvSpPr>
          <p:cNvPr id="40963" name="Rectangle 3"/>
          <p:cNvSpPr>
            <a:spLocks noGrp="1" noChangeArrowheads="1"/>
          </p:cNvSpPr>
          <p:nvPr>
            <p:ph type="body" idx="1"/>
          </p:nvPr>
        </p:nvSpPr>
        <p:spPr/>
        <p:txBody>
          <a:bodyPr/>
          <a:lstStyle/>
          <a:p>
            <a:r>
              <a:rPr lang="en-US" sz="2800"/>
              <a:t>Adalah komunikasi yg dilakukan manusia yg paling kompleks, halus dan hanya ada pd manusia. Bunyi yg dikeluarkan binatang hanya menyatakan keadaan2 emosi, sedangkan pd manusia berbeda yaitu dipelajari dan mengandung pesan2, dan mempunyai tata bahasa. </a:t>
            </a:r>
          </a:p>
          <a:p>
            <a:r>
              <a:rPr lang="en-US" sz="2800"/>
              <a:t>Ada perbedaan2 dlm keahlian orang dlm menggunakan bahasa dan terutama berhubungan dg taraf kecerdasan, pendidikan, training, dan kelas sosial seseorang. </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41986" name="Rectangle 2"/>
          <p:cNvSpPr>
            <a:spLocks noGrp="1" noChangeArrowheads="1"/>
          </p:cNvSpPr>
          <p:nvPr>
            <p:ph type="title"/>
          </p:nvPr>
        </p:nvSpPr>
        <p:spPr/>
        <p:txBody>
          <a:bodyPr/>
          <a:lstStyle/>
          <a:p>
            <a:endParaRPr lang="id-ID"/>
          </a:p>
        </p:txBody>
      </p:sp>
      <p:sp>
        <p:nvSpPr>
          <p:cNvPr id="41987" name="Rectangle 3"/>
          <p:cNvSpPr>
            <a:spLocks noGrp="1" noChangeArrowheads="1"/>
          </p:cNvSpPr>
          <p:nvPr>
            <p:ph type="body" idx="1"/>
          </p:nvPr>
        </p:nvSpPr>
        <p:spPr/>
        <p:txBody>
          <a:bodyPr/>
          <a:lstStyle/>
          <a:p>
            <a:pPr>
              <a:lnSpc>
                <a:spcPct val="80000"/>
              </a:lnSpc>
            </a:pPr>
            <a:r>
              <a:rPr lang="en-US" sz="2800"/>
              <a:t>Percakapan juga digunakan utk bertanya, utk melanjutkan interaksi dan memberi keterangan pd yg lain. Disamping itu juga digunakan utk mempengaruhi tingkah laku orang lain, misalnya memberi perintah, membujuk, propaganda, juga memberi komentar2 agresif yg digunakan jika cara2 lain tak berhasil.</a:t>
            </a:r>
          </a:p>
          <a:p>
            <a:pPr>
              <a:lnSpc>
                <a:spcPct val="80000"/>
              </a:lnSpc>
            </a:pPr>
            <a:r>
              <a:rPr lang="en-US" sz="2800"/>
              <a:t>Akan tetapi ada percakapan yg bukan bertujuan menyampaikan pesan2 penting atau menyelesaikan persoalan2, yg disebut </a:t>
            </a:r>
            <a:r>
              <a:rPr lang="en-US" sz="2800" i="1"/>
              <a:t>informal speech</a:t>
            </a:r>
            <a:r>
              <a:rPr lang="en-US" sz="2800"/>
              <a:t> yaitu utk menikmati hubungan sosial misalnya ngobrol, cerita lelucon dsb.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4098" name="Rectangle 2"/>
          <p:cNvSpPr>
            <a:spLocks noGrp="1" noChangeArrowheads="1"/>
          </p:cNvSpPr>
          <p:nvPr>
            <p:ph type="title"/>
          </p:nvPr>
        </p:nvSpPr>
        <p:spPr>
          <a:xfrm>
            <a:off x="457200" y="533400"/>
            <a:ext cx="8229600" cy="1143000"/>
          </a:xfrm>
        </p:spPr>
        <p:txBody>
          <a:bodyPr/>
          <a:lstStyle/>
          <a:p>
            <a:r>
              <a:rPr lang="en-US"/>
              <a:t>Dasar interpretasi :</a:t>
            </a:r>
          </a:p>
        </p:txBody>
      </p:sp>
      <p:sp>
        <p:nvSpPr>
          <p:cNvPr id="4099" name="Rectangle 3"/>
          <p:cNvSpPr>
            <a:spLocks noGrp="1" noChangeArrowheads="1"/>
          </p:cNvSpPr>
          <p:nvPr>
            <p:ph type="body" idx="1"/>
          </p:nvPr>
        </p:nvSpPr>
        <p:spPr>
          <a:xfrm>
            <a:off x="457200" y="1981200"/>
            <a:ext cx="8229600" cy="4149725"/>
          </a:xfrm>
        </p:spPr>
        <p:txBody>
          <a:bodyPr/>
          <a:lstStyle/>
          <a:p>
            <a:r>
              <a:rPr lang="en-US" dirty="0" err="1"/>
              <a:t>Pengamatan</a:t>
            </a:r>
            <a:r>
              <a:rPr lang="en-US" dirty="0"/>
              <a:t> </a:t>
            </a:r>
            <a:r>
              <a:rPr lang="en-US" dirty="0" err="1"/>
              <a:t>terhadap</a:t>
            </a:r>
            <a:r>
              <a:rPr lang="en-US" dirty="0"/>
              <a:t> </a:t>
            </a:r>
            <a:r>
              <a:rPr lang="en-US" b="1" dirty="0" err="1"/>
              <a:t>Komunikasi</a:t>
            </a:r>
            <a:r>
              <a:rPr lang="en-US" b="1" dirty="0"/>
              <a:t> verbal &amp; Non-verbal. </a:t>
            </a:r>
          </a:p>
          <a:p>
            <a:pPr lvl="1"/>
            <a:r>
              <a:rPr lang="en-US" dirty="0" err="1"/>
              <a:t>Dalam</a:t>
            </a:r>
            <a:r>
              <a:rPr lang="en-US" dirty="0"/>
              <a:t> </a:t>
            </a:r>
            <a:r>
              <a:rPr lang="en-US" dirty="0" err="1"/>
              <a:t>hal</a:t>
            </a:r>
            <a:r>
              <a:rPr lang="en-US" dirty="0"/>
              <a:t> </a:t>
            </a:r>
            <a:r>
              <a:rPr lang="en-US" dirty="0" err="1"/>
              <a:t>ini</a:t>
            </a:r>
            <a:r>
              <a:rPr lang="en-US" dirty="0"/>
              <a:t> </a:t>
            </a:r>
            <a:r>
              <a:rPr lang="en-US" dirty="0" err="1"/>
              <a:t>menyangkut</a:t>
            </a:r>
            <a:r>
              <a:rPr lang="en-US" dirty="0"/>
              <a:t> </a:t>
            </a:r>
            <a:r>
              <a:rPr lang="en-US" dirty="0" err="1"/>
              <a:t>perilaku</a:t>
            </a:r>
            <a:r>
              <a:rPr lang="en-US" dirty="0"/>
              <a:t> </a:t>
            </a:r>
            <a:r>
              <a:rPr lang="en-US" dirty="0" err="1"/>
              <a:t>dalam</a:t>
            </a:r>
            <a:r>
              <a:rPr lang="en-US" dirty="0"/>
              <a:t> </a:t>
            </a:r>
            <a:r>
              <a:rPr lang="en-US" dirty="0" err="1"/>
              <a:t>konteks</a:t>
            </a:r>
            <a:r>
              <a:rPr lang="en-US" dirty="0"/>
              <a:t> </a:t>
            </a:r>
            <a:r>
              <a:rPr lang="en-US" dirty="0" err="1"/>
              <a:t>sosial</a:t>
            </a:r>
            <a:r>
              <a:rPr lang="en-US" dirty="0"/>
              <a:t> (</a:t>
            </a:r>
            <a:r>
              <a:rPr lang="en-US" dirty="0" err="1"/>
              <a:t>interaksi</a:t>
            </a:r>
            <a:r>
              <a:rPr lang="en-US" dirty="0"/>
              <a:t> dg </a:t>
            </a:r>
            <a:r>
              <a:rPr lang="en-US" dirty="0" err="1"/>
              <a:t>orang</a:t>
            </a:r>
            <a:r>
              <a:rPr lang="en-US" dirty="0"/>
              <a:t> lain).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6146" name="Rectangle 2"/>
          <p:cNvSpPr>
            <a:spLocks noGrp="1" noChangeArrowheads="1"/>
          </p:cNvSpPr>
          <p:nvPr>
            <p:ph type="title"/>
          </p:nvPr>
        </p:nvSpPr>
        <p:spPr/>
        <p:txBody>
          <a:bodyPr/>
          <a:lstStyle/>
          <a:p>
            <a:r>
              <a:rPr lang="en-US" sz="4000"/>
              <a:t>3 peran Non Verbal Communication (NVC)</a:t>
            </a:r>
          </a:p>
        </p:txBody>
      </p:sp>
      <p:sp>
        <p:nvSpPr>
          <p:cNvPr id="6147" name="Rectangle 3"/>
          <p:cNvSpPr>
            <a:spLocks noGrp="1" noChangeArrowheads="1"/>
          </p:cNvSpPr>
          <p:nvPr>
            <p:ph type="body" idx="1"/>
          </p:nvPr>
        </p:nvSpPr>
        <p:spPr/>
        <p:txBody>
          <a:bodyPr/>
          <a:lstStyle/>
          <a:p>
            <a:pPr>
              <a:lnSpc>
                <a:spcPct val="90000"/>
              </a:lnSpc>
            </a:pPr>
            <a:r>
              <a:rPr lang="en-US" sz="2800"/>
              <a:t>Menyampaikan sikap-sikap &amp; emosi2 interpersonal. </a:t>
            </a:r>
          </a:p>
          <a:p>
            <a:pPr lvl="1">
              <a:lnSpc>
                <a:spcPct val="90000"/>
              </a:lnSpc>
            </a:pPr>
            <a:r>
              <a:rPr lang="en-US" sz="2400"/>
              <a:t>Misal : utk mendapat teman, pasangan, berkelompok </a:t>
            </a:r>
            <a:r>
              <a:rPr lang="en-US" sz="2400">
                <a:sym typeface="Wingdings" pitchFamily="2" charset="2"/>
              </a:rPr>
              <a:t> dg sikap, gerakan, ekspresi muka &amp; kata2/suara.</a:t>
            </a:r>
            <a:endParaRPr lang="en-US" sz="2400"/>
          </a:p>
          <a:p>
            <a:pPr>
              <a:lnSpc>
                <a:spcPct val="90000"/>
              </a:lnSpc>
            </a:pPr>
            <a:r>
              <a:rPr lang="en-US" sz="2800"/>
              <a:t>Mendukung komunikasi verbal. Misal : tinggi rendah suara &amp; penekanan ucapan.</a:t>
            </a:r>
          </a:p>
          <a:p>
            <a:pPr lvl="1">
              <a:lnSpc>
                <a:spcPct val="90000"/>
              </a:lnSpc>
            </a:pPr>
            <a:r>
              <a:rPr lang="en-US" sz="2400"/>
              <a:t>Melengkapi arti ucapan2, mengontrol sinkronisasi, mendapatkan feedback, menandakan perhatian.</a:t>
            </a:r>
          </a:p>
          <a:p>
            <a:pPr>
              <a:lnSpc>
                <a:spcPct val="90000"/>
              </a:lnSpc>
            </a:pPr>
            <a:r>
              <a:rPr lang="en-US" sz="2800"/>
              <a:t>Pengganti percakapan.</a:t>
            </a:r>
          </a:p>
          <a:p>
            <a:pPr lvl="1">
              <a:lnSpc>
                <a:spcPct val="90000"/>
              </a:lnSpc>
            </a:pPr>
            <a:r>
              <a:rPr lang="en-US" sz="2400"/>
              <a:t>Bila percakapan tdk memungkinkan maka akan terjadi bahasa gerakan, misal pd orang tuna rungu, atau orang yg tdk dapat menggunakan bahasa verbal.</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7170" name="Rectangle 2"/>
          <p:cNvSpPr>
            <a:spLocks noGrp="1" noChangeArrowheads="1"/>
          </p:cNvSpPr>
          <p:nvPr>
            <p:ph type="title"/>
          </p:nvPr>
        </p:nvSpPr>
        <p:spPr/>
        <p:txBody>
          <a:bodyPr/>
          <a:lstStyle/>
          <a:p>
            <a:r>
              <a:rPr lang="en-US"/>
              <a:t>Gaya umum tingkah laku sosial</a:t>
            </a:r>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r>
              <a:rPr lang="en-US"/>
              <a:t>Ada berbagai gaya umum tingkah laku sosial yg menyangkut gestik, gerakan &amp; percakapan yg dikombinasian.</a:t>
            </a:r>
          </a:p>
          <a:p>
            <a:pPr>
              <a:lnSpc>
                <a:spcPct val="90000"/>
              </a:lnSpc>
              <a:buFont typeface="Wingdings" pitchFamily="2" charset="2"/>
              <a:buNone/>
            </a:pPr>
            <a:endParaRPr lang="en-US" sz="2000"/>
          </a:p>
          <a:p>
            <a:pPr>
              <a:lnSpc>
                <a:spcPct val="90000"/>
              </a:lnSpc>
            </a:pPr>
            <a:r>
              <a:rPr lang="en-US"/>
              <a:t>Gaya Afiliatif</a:t>
            </a:r>
          </a:p>
          <a:p>
            <a:pPr lvl="1">
              <a:lnSpc>
                <a:spcPct val="90000"/>
              </a:lnSpc>
            </a:pPr>
            <a:r>
              <a:rPr lang="en-US" sz="2400"/>
              <a:t>Dikatakan gaya afiliatif yg hangat &amp; bersahabat jika ada sejumlah elemen spt : kedekatan fisik, kontak tubuh, kontak mata, tersenyum, nada ramah dlm suara, percakapan ttg topik pribadi (</a:t>
            </a:r>
            <a:r>
              <a:rPr lang="en-US" sz="2400" i="1"/>
              <a:t>personal topics).</a:t>
            </a:r>
          </a:p>
          <a:p>
            <a:pPr lvl="1">
              <a:lnSpc>
                <a:spcPct val="90000"/>
              </a:lnSpc>
            </a:pPr>
            <a:r>
              <a:rPr lang="en-US" sz="2400"/>
              <a:t>Membutuhkan keahlian tertentu, krn bila dilakukan berlebihan maka lawan bicara akan curiga /menghindar. </a:t>
            </a:r>
          </a:p>
          <a:p>
            <a:pPr lvl="1">
              <a:lnSpc>
                <a:spcPct val="90000"/>
              </a:lnSpc>
            </a:pPr>
            <a:endParaRPr lang="en-US" sz="240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wien\t.a2012/2013</a:t>
            </a:r>
            <a:endParaRPr lang="en-US"/>
          </a:p>
        </p:txBody>
      </p:sp>
      <p:sp>
        <p:nvSpPr>
          <p:cNvPr id="9218" name="Rectangle 2"/>
          <p:cNvSpPr>
            <a:spLocks noGrp="1" noChangeArrowheads="1"/>
          </p:cNvSpPr>
          <p:nvPr>
            <p:ph type="title"/>
          </p:nvPr>
        </p:nvSpPr>
        <p:spPr/>
        <p:txBody>
          <a:bodyPr/>
          <a:lstStyle/>
          <a:p>
            <a:endParaRPr lang="id-ID"/>
          </a:p>
        </p:txBody>
      </p:sp>
      <p:sp>
        <p:nvSpPr>
          <p:cNvPr id="9219" name="Rectangle 3"/>
          <p:cNvSpPr>
            <a:spLocks noGrp="1" noChangeArrowheads="1"/>
          </p:cNvSpPr>
          <p:nvPr>
            <p:ph type="body" idx="1"/>
          </p:nvPr>
        </p:nvSpPr>
        <p:spPr/>
        <p:txBody>
          <a:bodyPr/>
          <a:lstStyle/>
          <a:p>
            <a:r>
              <a:rPr lang="en-US"/>
              <a:t>Teknik2 dominan.</a:t>
            </a:r>
          </a:p>
          <a:p>
            <a:pPr lvl="1"/>
            <a:r>
              <a:rPr lang="en-US" sz="2000"/>
              <a:t>Banyak yg menggunakannya scr tidak sadar; ada yg menghindar agar tidak dikuasai orang lain tp tdk dapat; dan ada yg harus  mampu utk mengendalikan orang lain, misal guru.</a:t>
            </a:r>
          </a:p>
          <a:p>
            <a:pPr lvl="1"/>
            <a:r>
              <a:rPr lang="en-US" sz="2000"/>
              <a:t>Di sini orang berbicara keras, cepat, memimpin pembicaraan, mengendalikan/mengarahkan topik pembicaraan,memberi perintah atau mempengaruhi dg cara2 lain, takmenghiraukan tanda2 yg diberikan orang lain, ekspresi muka memperlihatkan perhatian tapi tdk tersenyum, sikap tubuh tegak dg kepala agak ke belakang. </a:t>
            </a:r>
          </a:p>
          <a:p>
            <a:pPr lvl="1">
              <a:buFont typeface="Wingdings" pitchFamily="2" charset="2"/>
              <a:buNone/>
            </a:pPr>
            <a:endParaRPr lang="en-US" sz="2000"/>
          </a:p>
          <a:p>
            <a:endParaRPr lang="en-US"/>
          </a:p>
        </p:txBody>
      </p:sp>
      <p:sp>
        <p:nvSpPr>
          <p:cNvPr id="9220" name="Rectangle 4"/>
          <p:cNvSpPr>
            <a:spLocks noChangeArrowheads="1"/>
          </p:cNvSpPr>
          <p:nvPr/>
        </p:nvSpPr>
        <p:spPr bwMode="auto">
          <a:xfrm>
            <a:off x="685800" y="5334000"/>
            <a:ext cx="7924800" cy="381000"/>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a:latin typeface="Comic Sans MS" pitchFamily="66" charset="0"/>
              </a:rPr>
              <a:t>Teknik doninan hanya akan berhasil jika digabung dg gaya afiliatif</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10242" name="Rectangle 2"/>
          <p:cNvSpPr>
            <a:spLocks noGrp="1" noChangeArrowheads="1"/>
          </p:cNvSpPr>
          <p:nvPr>
            <p:ph type="title"/>
          </p:nvPr>
        </p:nvSpPr>
        <p:spPr/>
        <p:txBody>
          <a:bodyPr/>
          <a:lstStyle/>
          <a:p>
            <a:endParaRPr lang="id-ID"/>
          </a:p>
        </p:txBody>
      </p:sp>
      <p:sp>
        <p:nvSpPr>
          <p:cNvPr id="10243" name="Rectangle 3"/>
          <p:cNvSpPr>
            <a:spLocks noGrp="1" noChangeArrowheads="1"/>
          </p:cNvSpPr>
          <p:nvPr>
            <p:ph type="body" idx="1"/>
          </p:nvPr>
        </p:nvSpPr>
        <p:spPr/>
        <p:txBody>
          <a:bodyPr/>
          <a:lstStyle/>
          <a:p>
            <a:pPr>
              <a:lnSpc>
                <a:spcPct val="90000"/>
              </a:lnSpc>
            </a:pPr>
            <a:r>
              <a:rPr lang="en-US" sz="2800"/>
              <a:t>Pola2 umum yg lain dalam interaksi.</a:t>
            </a:r>
          </a:p>
          <a:p>
            <a:pPr lvl="1">
              <a:lnSpc>
                <a:spcPct val="90000"/>
              </a:lnSpc>
            </a:pPr>
            <a:r>
              <a:rPr lang="en-US" sz="2500"/>
              <a:t>Ada sejumlah gaya umum yg merupakan kombinasi2 yg selaras dari sinyal2 verbal &amp; non verbal yg berbeda-beda, misalnya :</a:t>
            </a:r>
          </a:p>
          <a:p>
            <a:pPr lvl="2">
              <a:lnSpc>
                <a:spcPct val="90000"/>
              </a:lnSpc>
            </a:pPr>
            <a:r>
              <a:rPr lang="en-US" sz="2200" i="1"/>
              <a:t>dependent/submissive  </a:t>
            </a:r>
            <a:r>
              <a:rPr lang="en-US" sz="2200"/>
              <a:t>vs </a:t>
            </a:r>
            <a:r>
              <a:rPr lang="en-US" sz="2200" i="1"/>
              <a:t>dominant </a:t>
            </a:r>
          </a:p>
          <a:p>
            <a:pPr lvl="2">
              <a:lnSpc>
                <a:spcPct val="90000"/>
              </a:lnSpc>
            </a:pPr>
            <a:r>
              <a:rPr lang="en-US" sz="2200" i="1"/>
              <a:t>Percaya diri/yakin  </a:t>
            </a:r>
            <a:r>
              <a:rPr lang="en-US" sz="2200"/>
              <a:t>vs  </a:t>
            </a:r>
            <a:r>
              <a:rPr lang="en-US" sz="2200" i="1"/>
              <a:t>ragu-ragu</a:t>
            </a:r>
          </a:p>
          <a:p>
            <a:pPr lvl="2">
              <a:lnSpc>
                <a:spcPct val="90000"/>
              </a:lnSpc>
            </a:pPr>
            <a:r>
              <a:rPr lang="en-US" sz="2200" i="1"/>
              <a:t>Depresi </a:t>
            </a:r>
            <a:r>
              <a:rPr lang="en-US" sz="2200"/>
              <a:t>vs </a:t>
            </a:r>
            <a:r>
              <a:rPr lang="en-US" sz="2200" i="1"/>
              <a:t>gembira</a:t>
            </a:r>
            <a:endParaRPr lang="en-US" sz="2200"/>
          </a:p>
          <a:p>
            <a:pPr>
              <a:lnSpc>
                <a:spcPct val="90000"/>
              </a:lnSpc>
            </a:pPr>
            <a:r>
              <a:rPr lang="en-US" sz="2800"/>
              <a:t>Strategi2 tingkah laku.</a:t>
            </a:r>
          </a:p>
          <a:p>
            <a:pPr lvl="1">
              <a:lnSpc>
                <a:spcPct val="90000"/>
              </a:lnSpc>
            </a:pPr>
            <a:r>
              <a:rPr lang="en-US" sz="2500"/>
              <a:t>Artinya teknik2 sosial yg digunakan dlm urutan khusus atau sangat tergantung pd feedback. Dapat disadari &amp; disengaja, misalnya yg dilakukan para </a:t>
            </a:r>
            <a:r>
              <a:rPr lang="en-US" sz="2500" i="1"/>
              <a:t>detailmen.</a:t>
            </a:r>
            <a:endParaRPr lang="en-US" sz="250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8194" name="Rectangle 2"/>
          <p:cNvSpPr>
            <a:spLocks noGrp="1" noChangeArrowheads="1"/>
          </p:cNvSpPr>
          <p:nvPr>
            <p:ph type="title"/>
          </p:nvPr>
        </p:nvSpPr>
        <p:spPr/>
        <p:txBody>
          <a:bodyPr/>
          <a:lstStyle/>
          <a:p>
            <a:r>
              <a:rPr lang="en-US"/>
              <a:t>Sumber2 teknik sosial (interaksi)</a:t>
            </a:r>
          </a:p>
        </p:txBody>
      </p:sp>
      <p:sp>
        <p:nvSpPr>
          <p:cNvPr id="8195" name="Rectangle 3"/>
          <p:cNvSpPr>
            <a:spLocks noGrp="1" noChangeArrowheads="1"/>
          </p:cNvSpPr>
          <p:nvPr>
            <p:ph type="body" idx="1"/>
          </p:nvPr>
        </p:nvSpPr>
        <p:spPr/>
        <p:txBody>
          <a:bodyPr/>
          <a:lstStyle/>
          <a:p>
            <a:r>
              <a:rPr lang="en-US" dirty="0" err="1"/>
              <a:t>Tiap</a:t>
            </a:r>
            <a:r>
              <a:rPr lang="en-US" dirty="0"/>
              <a:t> </a:t>
            </a:r>
            <a:r>
              <a:rPr lang="en-US" dirty="0" err="1"/>
              <a:t>orang</a:t>
            </a:r>
            <a:r>
              <a:rPr lang="en-US" dirty="0"/>
              <a:t> </a:t>
            </a:r>
            <a:r>
              <a:rPr lang="en-US" dirty="0" err="1"/>
              <a:t>memiliki</a:t>
            </a:r>
            <a:r>
              <a:rPr lang="en-US" dirty="0"/>
              <a:t> </a:t>
            </a:r>
            <a:r>
              <a:rPr lang="en-US" dirty="0" err="1"/>
              <a:t>teknik</a:t>
            </a:r>
            <a:r>
              <a:rPr lang="en-US" dirty="0"/>
              <a:t> </a:t>
            </a:r>
            <a:r>
              <a:rPr lang="en-US" dirty="0" err="1"/>
              <a:t>sosial</a:t>
            </a:r>
            <a:r>
              <a:rPr lang="en-US" dirty="0"/>
              <a:t> </a:t>
            </a:r>
            <a:r>
              <a:rPr lang="en-US" dirty="0" err="1"/>
              <a:t>sendiri</a:t>
            </a:r>
            <a:r>
              <a:rPr lang="en-US" dirty="0"/>
              <a:t> </a:t>
            </a:r>
            <a:r>
              <a:rPr lang="en-US" dirty="0" err="1"/>
              <a:t>yg</a:t>
            </a:r>
            <a:r>
              <a:rPr lang="en-US" dirty="0"/>
              <a:t> </a:t>
            </a:r>
            <a:r>
              <a:rPr lang="en-US" dirty="0" err="1"/>
              <a:t>tdk</a:t>
            </a:r>
            <a:r>
              <a:rPr lang="en-US" dirty="0"/>
              <a:t> </a:t>
            </a:r>
            <a:r>
              <a:rPr lang="en-US" dirty="0" err="1"/>
              <a:t>tetap</a:t>
            </a:r>
            <a:r>
              <a:rPr lang="en-US" dirty="0"/>
              <a:t> </a:t>
            </a:r>
            <a:r>
              <a:rPr lang="en-US" dirty="0" err="1"/>
              <a:t>setiap</a:t>
            </a:r>
            <a:r>
              <a:rPr lang="en-US" dirty="0"/>
              <a:t> </a:t>
            </a:r>
            <a:r>
              <a:rPr lang="en-US" dirty="0" err="1"/>
              <a:t>saat</a:t>
            </a:r>
            <a:r>
              <a:rPr lang="en-US" dirty="0"/>
              <a:t>, </a:t>
            </a:r>
            <a:r>
              <a:rPr lang="en-US" dirty="0" err="1"/>
              <a:t>artinya</a:t>
            </a:r>
            <a:r>
              <a:rPr lang="en-US" dirty="0"/>
              <a:t> </a:t>
            </a:r>
            <a:r>
              <a:rPr lang="en-US" dirty="0" err="1"/>
              <a:t>dia</a:t>
            </a:r>
            <a:r>
              <a:rPr lang="en-US" dirty="0"/>
              <a:t> </a:t>
            </a:r>
            <a:r>
              <a:rPr lang="en-US" dirty="0" err="1"/>
              <a:t>memiliki</a:t>
            </a:r>
            <a:r>
              <a:rPr lang="en-US" dirty="0"/>
              <a:t> </a:t>
            </a:r>
            <a:r>
              <a:rPr lang="en-US" dirty="0" err="1"/>
              <a:t>banyak</a:t>
            </a:r>
            <a:r>
              <a:rPr lang="en-US" dirty="0"/>
              <a:t> </a:t>
            </a:r>
            <a:r>
              <a:rPr lang="en-US" dirty="0" err="1"/>
              <a:t>cara</a:t>
            </a:r>
            <a:r>
              <a:rPr lang="en-US" dirty="0"/>
              <a:t> </a:t>
            </a:r>
            <a:r>
              <a:rPr lang="en-US" dirty="0" err="1"/>
              <a:t>yg</a:t>
            </a:r>
            <a:r>
              <a:rPr lang="en-US" dirty="0"/>
              <a:t> </a:t>
            </a:r>
            <a:r>
              <a:rPr lang="en-US" dirty="0" err="1"/>
              <a:t>diterapkan</a:t>
            </a:r>
            <a:r>
              <a:rPr lang="en-US" dirty="0"/>
              <a:t> </a:t>
            </a:r>
            <a:r>
              <a:rPr lang="en-US" dirty="0" err="1"/>
              <a:t>sesuai</a:t>
            </a:r>
            <a:r>
              <a:rPr lang="en-US" dirty="0"/>
              <a:t> dg </a:t>
            </a:r>
            <a:r>
              <a:rPr lang="en-US" dirty="0" err="1"/>
              <a:t>situasi</a:t>
            </a:r>
            <a:r>
              <a:rPr lang="en-US" dirty="0"/>
              <a:t>.</a:t>
            </a:r>
          </a:p>
          <a:p>
            <a:pPr lvl="1"/>
            <a:r>
              <a:rPr lang="en-US" dirty="0" err="1"/>
              <a:t>Faktor</a:t>
            </a:r>
            <a:r>
              <a:rPr lang="en-US" dirty="0"/>
              <a:t> </a:t>
            </a:r>
            <a:r>
              <a:rPr lang="en-US" dirty="0" err="1"/>
              <a:t>utama</a:t>
            </a:r>
            <a:r>
              <a:rPr lang="en-US" dirty="0"/>
              <a:t> </a:t>
            </a:r>
            <a:r>
              <a:rPr lang="en-US" dirty="0" err="1"/>
              <a:t>dlm</a:t>
            </a:r>
            <a:r>
              <a:rPr lang="en-US" dirty="0"/>
              <a:t> </a:t>
            </a:r>
            <a:r>
              <a:rPr lang="en-US" dirty="0" err="1"/>
              <a:t>memilih</a:t>
            </a:r>
            <a:r>
              <a:rPr lang="en-US" dirty="0"/>
              <a:t> </a:t>
            </a:r>
            <a:r>
              <a:rPr lang="en-US" dirty="0" err="1"/>
              <a:t>teknik</a:t>
            </a:r>
            <a:r>
              <a:rPr lang="en-US" dirty="0"/>
              <a:t> &amp; </a:t>
            </a:r>
            <a:r>
              <a:rPr lang="en-US" dirty="0" err="1"/>
              <a:t>gaya</a:t>
            </a:r>
            <a:r>
              <a:rPr lang="en-US" dirty="0"/>
              <a:t> </a:t>
            </a:r>
            <a:r>
              <a:rPr lang="en-US" dirty="0" err="1"/>
              <a:t>adalah</a:t>
            </a:r>
            <a:r>
              <a:rPr lang="en-US" dirty="0"/>
              <a:t> </a:t>
            </a:r>
            <a:r>
              <a:rPr lang="en-US" dirty="0" err="1"/>
              <a:t>motivasi</a:t>
            </a:r>
            <a:r>
              <a:rPr lang="en-US" dirty="0"/>
              <a:t>. </a:t>
            </a:r>
            <a:r>
              <a:rPr lang="en-US" dirty="0" err="1"/>
              <a:t>Misal</a:t>
            </a:r>
            <a:r>
              <a:rPr lang="en-US" dirty="0"/>
              <a:t> : </a:t>
            </a:r>
            <a:r>
              <a:rPr lang="en-US" dirty="0" err="1"/>
              <a:t>motivasi</a:t>
            </a:r>
            <a:r>
              <a:rPr lang="en-US" dirty="0"/>
              <a:t> </a:t>
            </a:r>
            <a:r>
              <a:rPr lang="en-US" dirty="0" err="1"/>
              <a:t>affiliatif</a:t>
            </a:r>
            <a:r>
              <a:rPr lang="en-US" dirty="0"/>
              <a:t> </a:t>
            </a:r>
            <a:r>
              <a:rPr lang="en-US" dirty="0" err="1"/>
              <a:t>akan</a:t>
            </a:r>
            <a:r>
              <a:rPr lang="en-US" dirty="0"/>
              <a:t> </a:t>
            </a:r>
            <a:r>
              <a:rPr lang="en-US" dirty="0" err="1"/>
              <a:t>membawa</a:t>
            </a:r>
            <a:r>
              <a:rPr lang="en-US" dirty="0"/>
              <a:t> </a:t>
            </a:r>
            <a:r>
              <a:rPr lang="en-US" dirty="0" err="1"/>
              <a:t>kita</a:t>
            </a:r>
            <a:r>
              <a:rPr lang="en-US" dirty="0"/>
              <a:t> pd </a:t>
            </a:r>
            <a:r>
              <a:rPr lang="en-US" dirty="0" err="1"/>
              <a:t>teknik</a:t>
            </a:r>
            <a:r>
              <a:rPr lang="en-US" dirty="0"/>
              <a:t> </a:t>
            </a:r>
            <a:r>
              <a:rPr lang="en-US" dirty="0" err="1"/>
              <a:t>affiliatif</a:t>
            </a:r>
            <a:r>
              <a:rPr lang="en-US" dirty="0"/>
              <a:t>.</a:t>
            </a:r>
          </a:p>
          <a:p>
            <a:pPr lvl="1"/>
            <a:r>
              <a:rPr lang="en-US" dirty="0" err="1"/>
              <a:t>Keadaan</a:t>
            </a:r>
            <a:r>
              <a:rPr lang="en-US" dirty="0"/>
              <a:t> </a:t>
            </a:r>
            <a:r>
              <a:rPr lang="en-US" dirty="0" err="1"/>
              <a:t>emosional</a:t>
            </a:r>
            <a:r>
              <a:rPr lang="en-US" dirty="0"/>
              <a:t> </a:t>
            </a:r>
            <a:r>
              <a:rPr lang="en-US" dirty="0" err="1"/>
              <a:t>menghasilkan</a:t>
            </a:r>
            <a:r>
              <a:rPr lang="en-US" dirty="0"/>
              <a:t> </a:t>
            </a:r>
            <a:r>
              <a:rPr lang="en-US" dirty="0" err="1"/>
              <a:t>berbagai</a:t>
            </a:r>
            <a:r>
              <a:rPr lang="en-US" dirty="0"/>
              <a:t> </a:t>
            </a:r>
            <a:r>
              <a:rPr lang="en-US" dirty="0" err="1"/>
              <a:t>teknik</a:t>
            </a:r>
            <a:r>
              <a:rPr lang="en-US" dirty="0"/>
              <a:t> </a:t>
            </a:r>
            <a:r>
              <a:rPr lang="en-US" dirty="0" err="1"/>
              <a:t>sosial</a:t>
            </a:r>
            <a:r>
              <a:rPr lang="en-US" dirty="0"/>
              <a:t>, </a:t>
            </a:r>
            <a:r>
              <a:rPr lang="en-US" dirty="0" err="1"/>
              <a:t>terutama</a:t>
            </a:r>
            <a:r>
              <a:rPr lang="en-US" dirty="0"/>
              <a:t> </a:t>
            </a:r>
            <a:r>
              <a:rPr lang="en-US" dirty="0" err="1"/>
              <a:t>kualitas</a:t>
            </a:r>
            <a:r>
              <a:rPr lang="en-US" dirty="0"/>
              <a:t> </a:t>
            </a:r>
            <a:r>
              <a:rPr lang="en-US" dirty="0" err="1"/>
              <a:t>suara</a:t>
            </a:r>
            <a:r>
              <a:rPr lang="en-US" dirty="0"/>
              <a:t>, </a:t>
            </a:r>
            <a:r>
              <a:rPr lang="en-US" dirty="0" err="1"/>
              <a:t>ekspresi</a:t>
            </a:r>
            <a:r>
              <a:rPr lang="en-US" dirty="0"/>
              <a:t> </a:t>
            </a:r>
            <a:r>
              <a:rPr lang="en-US" dirty="0" err="1"/>
              <a:t>muka</a:t>
            </a:r>
            <a:r>
              <a:rPr lang="en-US" dirty="0"/>
              <a:t> &amp; </a:t>
            </a:r>
            <a:r>
              <a:rPr lang="en-US" dirty="0" err="1"/>
              <a:t>gerakan</a:t>
            </a:r>
            <a:r>
              <a:rPr lang="en-US" dirty="0"/>
              <a:t> </a:t>
            </a:r>
            <a:r>
              <a:rPr lang="en-US" dirty="0" err="1"/>
              <a:t>tubuh</a:t>
            </a:r>
            <a:r>
              <a:rPr lang="en-US" dirty="0"/>
              <a:t>. </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dirty="0"/>
          </a:p>
        </p:txBody>
      </p:sp>
      <p:sp>
        <p:nvSpPr>
          <p:cNvPr id="11266" name="Rectangle 2"/>
          <p:cNvSpPr>
            <a:spLocks noGrp="1" noChangeArrowheads="1"/>
          </p:cNvSpPr>
          <p:nvPr>
            <p:ph type="title"/>
          </p:nvPr>
        </p:nvSpPr>
        <p:spPr/>
        <p:txBody>
          <a:bodyPr/>
          <a:lstStyle/>
          <a:p>
            <a:endParaRPr lang="id-ID"/>
          </a:p>
        </p:txBody>
      </p:sp>
      <p:sp>
        <p:nvSpPr>
          <p:cNvPr id="11267" name="Rectangle 3"/>
          <p:cNvSpPr>
            <a:spLocks noGrp="1" noChangeArrowheads="1"/>
          </p:cNvSpPr>
          <p:nvPr>
            <p:ph type="body" idx="1"/>
          </p:nvPr>
        </p:nvSpPr>
        <p:spPr/>
        <p:txBody>
          <a:bodyPr/>
          <a:lstStyle/>
          <a:p>
            <a:pPr lvl="1"/>
            <a:r>
              <a:rPr lang="en-US"/>
              <a:t>Teknik2 sosial dipelajari mulai dari masa kanak2 &amp; mula2 terjadi scr trial &amp; error.</a:t>
            </a:r>
          </a:p>
          <a:p>
            <a:pPr lvl="1"/>
            <a:r>
              <a:rPr lang="en-US"/>
              <a:t>Anak juga belajar meniru dari orang tua /dewasa yg dekat dengannya shg mengambil alih tekni2 sosial &amp; cara2 bertingkah laku orang2 tsb.  </a:t>
            </a:r>
          </a:p>
          <a:p>
            <a:pPr lvl="1"/>
            <a:r>
              <a:rPr lang="en-US"/>
              <a:t>Cara lain memperoleh teknik sosial adalah dg instruksi langsung yg diberikan orang tua, guru, atasan, rekan kerja, dll.</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5122" name="Rectangle 2"/>
          <p:cNvSpPr>
            <a:spLocks noGrp="1" noChangeArrowheads="1"/>
          </p:cNvSpPr>
          <p:nvPr>
            <p:ph type="title"/>
          </p:nvPr>
        </p:nvSpPr>
        <p:spPr/>
        <p:txBody>
          <a:bodyPr/>
          <a:lstStyle/>
          <a:p>
            <a:r>
              <a:rPr lang="en-US" sz="4000"/>
              <a:t>Hal-hal penting yg dapat  diinterpretasi</a:t>
            </a:r>
          </a:p>
        </p:txBody>
      </p:sp>
      <p:sp>
        <p:nvSpPr>
          <p:cNvPr id="5123" name="Rectangle 3"/>
          <p:cNvSpPr>
            <a:spLocks noGrp="1" noChangeArrowheads="1"/>
          </p:cNvSpPr>
          <p:nvPr>
            <p:ph type="body" idx="1"/>
          </p:nvPr>
        </p:nvSpPr>
        <p:spPr/>
        <p:txBody>
          <a:bodyPr/>
          <a:lstStyle/>
          <a:p>
            <a:pPr>
              <a:lnSpc>
                <a:spcPct val="90000"/>
              </a:lnSpc>
            </a:pPr>
            <a:r>
              <a:rPr lang="en-US" sz="2400"/>
              <a:t>Kontak jasmani</a:t>
            </a:r>
          </a:p>
          <a:p>
            <a:pPr>
              <a:lnSpc>
                <a:spcPct val="90000"/>
              </a:lnSpc>
            </a:pPr>
            <a:r>
              <a:rPr lang="en-US" sz="2400"/>
              <a:t>Physical proximity</a:t>
            </a:r>
          </a:p>
          <a:p>
            <a:pPr>
              <a:lnSpc>
                <a:spcPct val="90000"/>
              </a:lnSpc>
            </a:pPr>
            <a:r>
              <a:rPr lang="en-US" sz="2400"/>
              <a:t>Orientasi sikap antar pribadi</a:t>
            </a:r>
          </a:p>
          <a:p>
            <a:pPr>
              <a:lnSpc>
                <a:spcPct val="90000"/>
              </a:lnSpc>
            </a:pPr>
            <a:r>
              <a:rPr lang="en-US" sz="2400"/>
              <a:t>Sikap Tubuh</a:t>
            </a:r>
          </a:p>
          <a:p>
            <a:pPr>
              <a:lnSpc>
                <a:spcPct val="90000"/>
              </a:lnSpc>
            </a:pPr>
            <a:r>
              <a:rPr lang="en-US" sz="2400"/>
              <a:t>Gestures (gestik)</a:t>
            </a:r>
          </a:p>
          <a:p>
            <a:pPr>
              <a:lnSpc>
                <a:spcPct val="90000"/>
              </a:lnSpc>
            </a:pPr>
            <a:r>
              <a:rPr lang="en-US" sz="2400"/>
              <a:t>Menganggukkan kepala</a:t>
            </a:r>
          </a:p>
          <a:p>
            <a:pPr>
              <a:lnSpc>
                <a:spcPct val="90000"/>
              </a:lnSpc>
            </a:pPr>
            <a:r>
              <a:rPr lang="en-US" sz="2400"/>
              <a:t>Ekspresi muka</a:t>
            </a:r>
          </a:p>
          <a:p>
            <a:pPr>
              <a:lnSpc>
                <a:spcPct val="90000"/>
              </a:lnSpc>
            </a:pPr>
            <a:r>
              <a:rPr lang="en-US" sz="2400"/>
              <a:t>Gerakan Mata</a:t>
            </a:r>
          </a:p>
          <a:p>
            <a:pPr>
              <a:lnSpc>
                <a:spcPct val="90000"/>
              </a:lnSpc>
            </a:pPr>
            <a:r>
              <a:rPr lang="en-US" sz="2400"/>
              <a:t>Penampilan</a:t>
            </a:r>
          </a:p>
          <a:p>
            <a:pPr>
              <a:lnSpc>
                <a:spcPct val="90000"/>
              </a:lnSpc>
            </a:pPr>
            <a:r>
              <a:rPr lang="en-US" sz="2400"/>
              <a:t>Segi2 non linguistik dari bahasa</a:t>
            </a:r>
          </a:p>
          <a:p>
            <a:pPr>
              <a:lnSpc>
                <a:spcPct val="90000"/>
              </a:lnSpc>
            </a:pPr>
            <a:r>
              <a:rPr lang="en-US" sz="2400"/>
              <a:t>Percakapan/bicara</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12290" name="Rectangle 2"/>
          <p:cNvSpPr>
            <a:spLocks noGrp="1" noChangeArrowheads="1"/>
          </p:cNvSpPr>
          <p:nvPr>
            <p:ph type="title"/>
          </p:nvPr>
        </p:nvSpPr>
        <p:spPr/>
        <p:txBody>
          <a:bodyPr/>
          <a:lstStyle/>
          <a:p>
            <a:r>
              <a:rPr lang="en-US"/>
              <a:t>Kontak Jasmani</a:t>
            </a:r>
          </a:p>
        </p:txBody>
      </p:sp>
      <p:sp>
        <p:nvSpPr>
          <p:cNvPr id="12291" name="Rectangle 3"/>
          <p:cNvSpPr>
            <a:spLocks noGrp="1" noChangeArrowheads="1"/>
          </p:cNvSpPr>
          <p:nvPr>
            <p:ph type="body" idx="1"/>
          </p:nvPr>
        </p:nvSpPr>
        <p:spPr/>
        <p:txBody>
          <a:bodyPr/>
          <a:lstStyle/>
          <a:p>
            <a:pPr>
              <a:lnSpc>
                <a:spcPct val="80000"/>
              </a:lnSpc>
            </a:pPr>
            <a:r>
              <a:rPr lang="en-US" sz="2800"/>
              <a:t>Merupakan tindakan yg menarik krn merupakan tindakan sosial yg paling primitif &amp; ditemukan pd semua binatang. Disamping kontak2 agresif &amp; kontak seksual, ada juga berbagai cara utk mempengaruhi, misalnya menarik orang, menepuk-nepuk atau dituntun. Ada juga kontak2 simbolik misalnya menepuk-nepuk punggung orang lain &amp; berbagai cara memberikan tangan (berjabat tangan).</a:t>
            </a:r>
          </a:p>
          <a:p>
            <a:pPr>
              <a:lnSpc>
                <a:spcPct val="80000"/>
              </a:lnSpc>
            </a:pPr>
            <a:r>
              <a:rPr lang="en-US" sz="2800">
                <a:solidFill>
                  <a:srgbClr val="A50021"/>
                </a:solidFill>
              </a:rPr>
              <a:t>Di luar lingkungan keluarga, kontak jasmani biasanya dibatasi pd tangan saja. Disamping itu ada perbedaan dlm kontak jasmani yg disebabkan oleh kebudayaan yg berbeda-beda.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52226" name="Rectangle 2"/>
          <p:cNvSpPr>
            <a:spLocks noGrp="1" noChangeArrowheads="1"/>
          </p:cNvSpPr>
          <p:nvPr>
            <p:ph type="title"/>
          </p:nvPr>
        </p:nvSpPr>
        <p:spPr/>
        <p:txBody>
          <a:bodyPr/>
          <a:lstStyle/>
          <a:p>
            <a:r>
              <a:rPr lang="en-US"/>
              <a:t>Physical proximity</a:t>
            </a:r>
          </a:p>
        </p:txBody>
      </p:sp>
      <p:sp>
        <p:nvSpPr>
          <p:cNvPr id="52227" name="Rectangle 3"/>
          <p:cNvSpPr>
            <a:spLocks noGrp="1" noChangeArrowheads="1"/>
          </p:cNvSpPr>
          <p:nvPr>
            <p:ph type="body" idx="1"/>
          </p:nvPr>
        </p:nvSpPr>
        <p:spPr/>
        <p:txBody>
          <a:bodyPr/>
          <a:lstStyle/>
          <a:p>
            <a:r>
              <a:rPr lang="en-US" sz="3500"/>
              <a:t>Dinyatakan penting terutama dlm hubungan </a:t>
            </a:r>
            <a:r>
              <a:rPr lang="en-US" sz="3500" i="1"/>
              <a:t>intimacy</a:t>
            </a:r>
            <a:r>
              <a:rPr lang="en-US" sz="3500"/>
              <a:t> dan </a:t>
            </a:r>
            <a:r>
              <a:rPr lang="en-US" sz="3500" i="1"/>
              <a:t>dominance.</a:t>
            </a:r>
            <a:r>
              <a:rPr lang="en-US" sz="3500"/>
              <a:t>  Taraf normal dari proximity berbeda-beda pd bangsa yg satu dg yg lain, juga tiap macam binatang.  </a:t>
            </a:r>
          </a:p>
          <a:p>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smtClean="0"/>
              <a:t>wien\t.a2012/2013</a:t>
            </a:r>
            <a:endParaRPr lang="en-US"/>
          </a:p>
        </p:txBody>
      </p:sp>
      <p:sp>
        <p:nvSpPr>
          <p:cNvPr id="13314" name="Rectangle 2"/>
          <p:cNvSpPr>
            <a:spLocks noGrp="1" noChangeArrowheads="1"/>
          </p:cNvSpPr>
          <p:nvPr>
            <p:ph type="title"/>
          </p:nvPr>
        </p:nvSpPr>
        <p:spPr/>
        <p:txBody>
          <a:bodyPr/>
          <a:lstStyle/>
          <a:p>
            <a:endParaRPr lang="id-ID"/>
          </a:p>
        </p:txBody>
      </p:sp>
      <p:sp>
        <p:nvSpPr>
          <p:cNvPr id="13315" name="Rectangle 3"/>
          <p:cNvSpPr>
            <a:spLocks noGrp="1" noChangeArrowheads="1"/>
          </p:cNvSpPr>
          <p:nvPr>
            <p:ph type="body" sz="half" idx="1"/>
          </p:nvPr>
        </p:nvSpPr>
        <p:spPr/>
        <p:txBody>
          <a:bodyPr/>
          <a:lstStyle/>
          <a:p>
            <a:pPr>
              <a:lnSpc>
                <a:spcPct val="80000"/>
              </a:lnSpc>
            </a:pPr>
            <a:r>
              <a:rPr lang="en-US" sz="1800"/>
              <a:t>Zona Intim : diameter </a:t>
            </a:r>
            <a:r>
              <a:rPr lang="en-US" sz="1800" u="sng"/>
              <a:t>+ </a:t>
            </a:r>
            <a:r>
              <a:rPr lang="en-US" sz="1800"/>
              <a:t>kurang dari 45 cm. </a:t>
            </a:r>
          </a:p>
          <a:p>
            <a:pPr>
              <a:lnSpc>
                <a:spcPct val="80000"/>
              </a:lnSpc>
              <a:buFont typeface="Wingdings" pitchFamily="2" charset="2"/>
              <a:buNone/>
            </a:pPr>
            <a:r>
              <a:rPr lang="en-US" sz="1800"/>
              <a:t>	Boleh dimasuki oleh mereka yg dekat scr emosional.</a:t>
            </a:r>
          </a:p>
          <a:p>
            <a:pPr>
              <a:lnSpc>
                <a:spcPct val="80000"/>
              </a:lnSpc>
            </a:pPr>
            <a:r>
              <a:rPr lang="en-US" sz="1800"/>
              <a:t>Zona pribadi : diameter </a:t>
            </a:r>
            <a:r>
              <a:rPr lang="en-US" sz="1800" u="sng"/>
              <a:t>+</a:t>
            </a:r>
            <a:r>
              <a:rPr lang="en-US" sz="1800"/>
              <a:t> 45cm – 125cm.</a:t>
            </a:r>
          </a:p>
          <a:p>
            <a:pPr>
              <a:lnSpc>
                <a:spcPct val="80000"/>
              </a:lnSpc>
              <a:buFont typeface="Wingdings" pitchFamily="2" charset="2"/>
              <a:buNone/>
            </a:pPr>
            <a:r>
              <a:rPr lang="en-US" sz="1800"/>
              <a:t>	Jarak dg orang2 yg sudah kita kenal dg baik, misal dlm perilaku pesta, acara sosial &amp; pertemuan ramah tamah.</a:t>
            </a:r>
          </a:p>
          <a:p>
            <a:pPr>
              <a:lnSpc>
                <a:spcPct val="80000"/>
              </a:lnSpc>
            </a:pPr>
            <a:r>
              <a:rPr lang="en-US" sz="1800"/>
              <a:t>Zona sosial : </a:t>
            </a:r>
            <a:r>
              <a:rPr lang="en-US" sz="1800" u="sng"/>
              <a:t>+ </a:t>
            </a:r>
            <a:r>
              <a:rPr lang="en-US" sz="1800"/>
              <a:t>1,25cm – 3,5m.</a:t>
            </a:r>
          </a:p>
          <a:p>
            <a:pPr>
              <a:lnSpc>
                <a:spcPct val="80000"/>
              </a:lnSpc>
              <a:buFont typeface="Wingdings" pitchFamily="2" charset="2"/>
              <a:buNone/>
            </a:pPr>
            <a:r>
              <a:rPr lang="en-US" sz="1800"/>
              <a:t>	Jarak dg orang asing bagi kita/orang2 yg belum kita kenal dg baik.</a:t>
            </a:r>
          </a:p>
          <a:p>
            <a:pPr>
              <a:lnSpc>
                <a:spcPct val="80000"/>
              </a:lnSpc>
            </a:pPr>
            <a:r>
              <a:rPr lang="en-US" sz="1800"/>
              <a:t>Zona umum : </a:t>
            </a:r>
            <a:r>
              <a:rPr lang="en-US" sz="1800" u="sng"/>
              <a:t>+</a:t>
            </a:r>
            <a:r>
              <a:rPr lang="en-US" sz="1800"/>
              <a:t> &gt;3,5 m.</a:t>
            </a:r>
          </a:p>
          <a:p>
            <a:pPr>
              <a:lnSpc>
                <a:spcPct val="80000"/>
              </a:lnSpc>
              <a:buFont typeface="Wingdings" pitchFamily="2" charset="2"/>
              <a:buNone/>
            </a:pPr>
            <a:r>
              <a:rPr lang="en-US" sz="1800"/>
              <a:t>	Jarak yg paling nyaman utk berdiri ketika berbicara dg sekelompok orang. Misal : pd ceramah, dll.</a:t>
            </a:r>
          </a:p>
        </p:txBody>
      </p:sp>
      <p:sp>
        <p:nvSpPr>
          <p:cNvPr id="13327" name="Rectangle 15"/>
          <p:cNvSpPr>
            <a:spLocks noGrp="1" noChangeArrowheads="1"/>
          </p:cNvSpPr>
          <p:nvPr>
            <p:ph type="body" sz="half" idx="2"/>
          </p:nvPr>
        </p:nvSpPr>
        <p:spPr/>
        <p:txBody>
          <a:bodyPr/>
          <a:lstStyle/>
          <a:p>
            <a:pPr>
              <a:lnSpc>
                <a:spcPct val="80000"/>
              </a:lnSpc>
            </a:pPr>
            <a:endParaRPr lang="id-ID" sz="2000"/>
          </a:p>
        </p:txBody>
      </p:sp>
      <p:sp>
        <p:nvSpPr>
          <p:cNvPr id="13323" name="Oval 11"/>
          <p:cNvSpPr>
            <a:spLocks noChangeArrowheads="1"/>
          </p:cNvSpPr>
          <p:nvPr/>
        </p:nvSpPr>
        <p:spPr bwMode="auto">
          <a:xfrm>
            <a:off x="4572000" y="1676400"/>
            <a:ext cx="4191000" cy="4267200"/>
          </a:xfrm>
          <a:prstGeom prst="ellipse">
            <a:avLst/>
          </a:prstGeom>
          <a:solidFill>
            <a:srgbClr val="CCFFCC"/>
          </a:solidFill>
          <a:ln w="9525">
            <a:solidFill>
              <a:schemeClr val="tx1"/>
            </a:solidFill>
            <a:round/>
            <a:headEnd/>
            <a:tailEnd/>
          </a:ln>
          <a:effectLst/>
        </p:spPr>
        <p:txBody>
          <a:bodyPr wrap="none" anchor="ctr"/>
          <a:lstStyle/>
          <a:p>
            <a:pPr algn="ctr"/>
            <a:endParaRPr lang="id-ID"/>
          </a:p>
        </p:txBody>
      </p:sp>
      <p:sp>
        <p:nvSpPr>
          <p:cNvPr id="13324" name="Oval 12"/>
          <p:cNvSpPr>
            <a:spLocks noChangeArrowheads="1"/>
          </p:cNvSpPr>
          <p:nvPr/>
        </p:nvSpPr>
        <p:spPr bwMode="auto">
          <a:xfrm>
            <a:off x="5181600" y="2286000"/>
            <a:ext cx="2971800" cy="3048000"/>
          </a:xfrm>
          <a:prstGeom prst="ellipse">
            <a:avLst/>
          </a:prstGeom>
          <a:solidFill>
            <a:srgbClr val="00FF00"/>
          </a:solidFill>
          <a:ln w="9525">
            <a:solidFill>
              <a:schemeClr val="tx1"/>
            </a:solidFill>
            <a:round/>
            <a:headEnd/>
            <a:tailEnd/>
          </a:ln>
          <a:effectLst/>
        </p:spPr>
        <p:txBody>
          <a:bodyPr wrap="none" anchor="ctr"/>
          <a:lstStyle/>
          <a:p>
            <a:pPr algn="ctr"/>
            <a:endParaRPr lang="id-ID"/>
          </a:p>
        </p:txBody>
      </p:sp>
      <p:sp>
        <p:nvSpPr>
          <p:cNvPr id="13325" name="Oval 13"/>
          <p:cNvSpPr>
            <a:spLocks noChangeArrowheads="1"/>
          </p:cNvSpPr>
          <p:nvPr/>
        </p:nvSpPr>
        <p:spPr bwMode="auto">
          <a:xfrm>
            <a:off x="5715000" y="2819400"/>
            <a:ext cx="1981200" cy="1981200"/>
          </a:xfrm>
          <a:prstGeom prst="ellipse">
            <a:avLst/>
          </a:prstGeom>
          <a:solidFill>
            <a:srgbClr val="33CCCC"/>
          </a:solidFill>
          <a:ln w="9525">
            <a:solidFill>
              <a:schemeClr val="tx1"/>
            </a:solidFill>
            <a:round/>
            <a:headEnd/>
            <a:tailEnd/>
          </a:ln>
          <a:effectLst/>
        </p:spPr>
        <p:txBody>
          <a:bodyPr wrap="none" anchor="ctr"/>
          <a:lstStyle/>
          <a:p>
            <a:pPr algn="ctr"/>
            <a:endParaRPr lang="id-ID"/>
          </a:p>
        </p:txBody>
      </p:sp>
      <p:sp>
        <p:nvSpPr>
          <p:cNvPr id="13330" name="Oval 18"/>
          <p:cNvSpPr>
            <a:spLocks noChangeArrowheads="1"/>
          </p:cNvSpPr>
          <p:nvPr/>
        </p:nvSpPr>
        <p:spPr bwMode="auto">
          <a:xfrm>
            <a:off x="6172200" y="3276600"/>
            <a:ext cx="1143000" cy="1143000"/>
          </a:xfrm>
          <a:prstGeom prst="ellipse">
            <a:avLst/>
          </a:prstGeom>
          <a:solidFill>
            <a:srgbClr val="00CCFF"/>
          </a:solidFill>
          <a:ln w="9525">
            <a:solidFill>
              <a:schemeClr val="tx1"/>
            </a:solidFill>
            <a:round/>
            <a:headEnd/>
            <a:tailEnd/>
          </a:ln>
          <a:effectLst/>
        </p:spPr>
        <p:txBody>
          <a:bodyPr wrap="none" anchor="ctr"/>
          <a:lstStyle/>
          <a:p>
            <a:pPr algn="ctr"/>
            <a:r>
              <a:rPr lang="en-US"/>
              <a:t>   Zona intim </a:t>
            </a:r>
          </a:p>
          <a:p>
            <a:pPr algn="ctr"/>
            <a:r>
              <a:rPr lang="en-US"/>
              <a:t>(</a:t>
            </a:r>
            <a:r>
              <a:rPr lang="en-US" u="sng"/>
              <a:t>&lt;</a:t>
            </a:r>
            <a:r>
              <a:rPr lang="en-US"/>
              <a:t>45cm)</a:t>
            </a:r>
          </a:p>
        </p:txBody>
      </p:sp>
      <p:sp>
        <p:nvSpPr>
          <p:cNvPr id="13332" name="Text Box 20"/>
          <p:cNvSpPr txBox="1">
            <a:spLocks noChangeArrowheads="1"/>
          </p:cNvSpPr>
          <p:nvPr/>
        </p:nvSpPr>
        <p:spPr bwMode="auto">
          <a:xfrm>
            <a:off x="6157913" y="2895600"/>
            <a:ext cx="2528887" cy="366713"/>
          </a:xfrm>
          <a:prstGeom prst="rect">
            <a:avLst/>
          </a:prstGeom>
          <a:noFill/>
          <a:ln w="9525">
            <a:noFill/>
            <a:miter lim="800000"/>
            <a:headEnd/>
            <a:tailEnd/>
          </a:ln>
          <a:effectLst/>
        </p:spPr>
        <p:txBody>
          <a:bodyPr wrap="none">
            <a:spAutoFit/>
          </a:bodyPr>
          <a:lstStyle/>
          <a:p>
            <a:r>
              <a:rPr lang="en-US"/>
              <a:t>Zona pribadi </a:t>
            </a:r>
            <a:r>
              <a:rPr lang="en-US" u="sng"/>
              <a:t>+</a:t>
            </a:r>
            <a:r>
              <a:rPr lang="en-US"/>
              <a:t> 45-125cm</a:t>
            </a:r>
          </a:p>
        </p:txBody>
      </p:sp>
      <p:sp>
        <p:nvSpPr>
          <p:cNvPr id="13335" name="Text Box 23"/>
          <p:cNvSpPr txBox="1">
            <a:spLocks noChangeArrowheads="1"/>
          </p:cNvSpPr>
          <p:nvPr/>
        </p:nvSpPr>
        <p:spPr bwMode="auto">
          <a:xfrm>
            <a:off x="5791200" y="4724400"/>
            <a:ext cx="2381250" cy="366713"/>
          </a:xfrm>
          <a:prstGeom prst="rect">
            <a:avLst/>
          </a:prstGeom>
          <a:noFill/>
          <a:ln w="9525">
            <a:noFill/>
            <a:miter lim="800000"/>
            <a:headEnd/>
            <a:tailEnd/>
          </a:ln>
          <a:effectLst/>
        </p:spPr>
        <p:txBody>
          <a:bodyPr wrap="none">
            <a:spAutoFit/>
          </a:bodyPr>
          <a:lstStyle/>
          <a:p>
            <a:r>
              <a:rPr lang="en-US"/>
              <a:t>Zona sosial (1,25-3,5m)</a:t>
            </a:r>
          </a:p>
        </p:txBody>
      </p:sp>
      <p:sp>
        <p:nvSpPr>
          <p:cNvPr id="13337" name="Text Box 25"/>
          <p:cNvSpPr txBox="1">
            <a:spLocks noChangeArrowheads="1"/>
          </p:cNvSpPr>
          <p:nvPr/>
        </p:nvSpPr>
        <p:spPr bwMode="auto">
          <a:xfrm>
            <a:off x="5638800" y="5334000"/>
            <a:ext cx="2097088" cy="366713"/>
          </a:xfrm>
          <a:prstGeom prst="rect">
            <a:avLst/>
          </a:prstGeom>
          <a:noFill/>
          <a:ln w="9525">
            <a:noFill/>
            <a:miter lim="800000"/>
            <a:headEnd/>
            <a:tailEnd/>
          </a:ln>
          <a:effectLst/>
        </p:spPr>
        <p:txBody>
          <a:bodyPr wrap="none">
            <a:spAutoFit/>
          </a:bodyPr>
          <a:lstStyle/>
          <a:p>
            <a:r>
              <a:rPr lang="en-US"/>
              <a:t>Zona umum (&gt;3,5m)</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48130" name="Rectangle 2"/>
          <p:cNvSpPr>
            <a:spLocks noGrp="1" noChangeArrowheads="1"/>
          </p:cNvSpPr>
          <p:nvPr>
            <p:ph type="title"/>
          </p:nvPr>
        </p:nvSpPr>
        <p:spPr/>
        <p:txBody>
          <a:bodyPr/>
          <a:lstStyle/>
          <a:p>
            <a:endParaRPr lang="id-ID"/>
          </a:p>
        </p:txBody>
      </p:sp>
      <p:sp>
        <p:nvSpPr>
          <p:cNvPr id="48131" name="Rectangle 3"/>
          <p:cNvSpPr>
            <a:spLocks noGrp="1" noChangeArrowheads="1"/>
          </p:cNvSpPr>
          <p:nvPr>
            <p:ph type="body" idx="1"/>
          </p:nvPr>
        </p:nvSpPr>
        <p:spPr/>
        <p:txBody>
          <a:bodyPr/>
          <a:lstStyle/>
          <a:p>
            <a:pPr>
              <a:lnSpc>
                <a:spcPct val="80000"/>
              </a:lnSpc>
            </a:pPr>
            <a:r>
              <a:rPr lang="en-US" sz="2600">
                <a:solidFill>
                  <a:srgbClr val="A50021"/>
                </a:solidFill>
              </a:rPr>
              <a:t>Pentingnya jarak fisik bervariasi dg lingkungan fisik, misal kalau dlm lift yg berdesakan hal itu tdk ada arti, juga kontak mata &amp; percakapan dihindarkan. </a:t>
            </a:r>
            <a:endParaRPr lang="en-US" sz="2700"/>
          </a:p>
          <a:p>
            <a:pPr>
              <a:lnSpc>
                <a:spcPct val="80000"/>
              </a:lnSpc>
            </a:pPr>
            <a:r>
              <a:rPr lang="en-US" sz="2700"/>
              <a:t>Jarak yg lebih dekat dilakukan apabila pembicaraan yg dilakukan adalah lebih intim, akrab. Semakin dekat maka melibatkan juga sentuhan tangan &amp; indra penciuman, sedangkan pengamatan menjadi kurang penting. Menurut penelitian diperoleh hasil bahwa seseorang akan duduk/berdiri lebih dekat pd orang2 yg disenanginya. </a:t>
            </a:r>
          </a:p>
          <a:p>
            <a:pPr>
              <a:lnSpc>
                <a:spcPct val="80000"/>
              </a:lnSpc>
            </a:pPr>
            <a:r>
              <a:rPr lang="en-US" sz="2600">
                <a:solidFill>
                  <a:srgbClr val="A50021"/>
                </a:solidFill>
              </a:rPr>
              <a:t>Perubahan2 dalam kedekatan/jarak merupakan tanda utk mulai/ mengakhiri suatu pertemuan dan diiringi tanda2 lainnya. </a:t>
            </a:r>
          </a:p>
          <a:p>
            <a:pPr>
              <a:lnSpc>
                <a:spcPct val="80000"/>
              </a:lnSpc>
            </a:pPr>
            <a:endParaRPr lang="en-US" sz="24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smtClean="0"/>
              <a:t>wien\t.a2012/2013</a:t>
            </a:r>
            <a:endParaRPr lang="en-US"/>
          </a:p>
        </p:txBody>
      </p:sp>
      <p:sp>
        <p:nvSpPr>
          <p:cNvPr id="26626" name="Rectangle 2"/>
          <p:cNvSpPr>
            <a:spLocks noGrp="1" noChangeArrowheads="1"/>
          </p:cNvSpPr>
          <p:nvPr>
            <p:ph type="title"/>
          </p:nvPr>
        </p:nvSpPr>
        <p:spPr/>
        <p:txBody>
          <a:bodyPr/>
          <a:lstStyle/>
          <a:p>
            <a:r>
              <a:rPr lang="en-US"/>
              <a:t>Orientasi sikap antar pribadi</a:t>
            </a:r>
          </a:p>
        </p:txBody>
      </p:sp>
      <p:sp>
        <p:nvSpPr>
          <p:cNvPr id="26634" name="Rectangle 10"/>
          <p:cNvSpPr>
            <a:spLocks noGrp="1" noChangeArrowheads="1"/>
          </p:cNvSpPr>
          <p:nvPr>
            <p:ph type="body" idx="1"/>
          </p:nvPr>
        </p:nvSpPr>
        <p:spPr/>
        <p:txBody>
          <a:bodyPr/>
          <a:lstStyle/>
          <a:p>
            <a:pPr>
              <a:buFont typeface="Wingdings" pitchFamily="2" charset="2"/>
              <a:buNone/>
            </a:pPr>
            <a:endParaRPr lang="id-ID"/>
          </a:p>
        </p:txBody>
      </p:sp>
      <p:sp>
        <p:nvSpPr>
          <p:cNvPr id="26630" name="Rectangle 6"/>
          <p:cNvSpPr>
            <a:spLocks noChangeArrowheads="1"/>
          </p:cNvSpPr>
          <p:nvPr/>
        </p:nvSpPr>
        <p:spPr bwMode="auto">
          <a:xfrm>
            <a:off x="1219200" y="2438400"/>
            <a:ext cx="1371600" cy="68580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26631" name="Text Box 7"/>
          <p:cNvSpPr txBox="1">
            <a:spLocks noChangeArrowheads="1"/>
          </p:cNvSpPr>
          <p:nvPr/>
        </p:nvSpPr>
        <p:spPr bwMode="auto">
          <a:xfrm>
            <a:off x="1219200" y="1981200"/>
            <a:ext cx="1454150" cy="457200"/>
          </a:xfrm>
          <a:prstGeom prst="rect">
            <a:avLst/>
          </a:prstGeom>
          <a:noFill/>
          <a:ln w="9525">
            <a:noFill/>
            <a:miter lim="800000"/>
            <a:headEnd/>
            <a:tailEnd/>
          </a:ln>
          <a:effectLst/>
        </p:spPr>
        <p:txBody>
          <a:bodyPr wrap="none">
            <a:spAutoFit/>
          </a:bodyPr>
          <a:lstStyle/>
          <a:p>
            <a:r>
              <a:rPr lang="en-US"/>
              <a:t> </a:t>
            </a:r>
            <a:r>
              <a:rPr lang="en-US" sz="2400"/>
              <a:t>A1	</a:t>
            </a:r>
            <a:r>
              <a:rPr lang="en-US" sz="2400">
                <a:solidFill>
                  <a:srgbClr val="A50021"/>
                </a:solidFill>
              </a:rPr>
              <a:t>B1</a:t>
            </a:r>
          </a:p>
        </p:txBody>
      </p:sp>
      <p:sp>
        <p:nvSpPr>
          <p:cNvPr id="26632" name="Text Box 8"/>
          <p:cNvSpPr txBox="1">
            <a:spLocks noChangeArrowheads="1"/>
          </p:cNvSpPr>
          <p:nvPr/>
        </p:nvSpPr>
        <p:spPr bwMode="auto">
          <a:xfrm>
            <a:off x="685800" y="2667000"/>
            <a:ext cx="539750" cy="457200"/>
          </a:xfrm>
          <a:prstGeom prst="rect">
            <a:avLst/>
          </a:prstGeom>
          <a:noFill/>
          <a:ln w="9525">
            <a:noFill/>
            <a:miter lim="800000"/>
            <a:headEnd/>
            <a:tailEnd/>
          </a:ln>
          <a:effectLst/>
        </p:spPr>
        <p:txBody>
          <a:bodyPr wrap="none">
            <a:spAutoFit/>
          </a:bodyPr>
          <a:lstStyle/>
          <a:p>
            <a:r>
              <a:rPr lang="en-US" sz="2400">
                <a:solidFill>
                  <a:srgbClr val="A50021"/>
                </a:solidFill>
              </a:rPr>
              <a:t>B3</a:t>
            </a:r>
          </a:p>
        </p:txBody>
      </p:sp>
      <p:sp>
        <p:nvSpPr>
          <p:cNvPr id="26633" name="Text Box 9"/>
          <p:cNvSpPr txBox="1">
            <a:spLocks noChangeArrowheads="1"/>
          </p:cNvSpPr>
          <p:nvPr/>
        </p:nvSpPr>
        <p:spPr bwMode="auto">
          <a:xfrm>
            <a:off x="1301750" y="3124200"/>
            <a:ext cx="539750" cy="457200"/>
          </a:xfrm>
          <a:prstGeom prst="rect">
            <a:avLst/>
          </a:prstGeom>
          <a:noFill/>
          <a:ln w="9525">
            <a:noFill/>
            <a:miter lim="800000"/>
            <a:headEnd/>
            <a:tailEnd/>
          </a:ln>
          <a:effectLst/>
        </p:spPr>
        <p:txBody>
          <a:bodyPr wrap="none">
            <a:spAutoFit/>
          </a:bodyPr>
          <a:lstStyle/>
          <a:p>
            <a:r>
              <a:rPr lang="en-US" sz="2400">
                <a:solidFill>
                  <a:srgbClr val="A50021"/>
                </a:solidFill>
              </a:rPr>
              <a:t>B2</a:t>
            </a:r>
          </a:p>
        </p:txBody>
      </p:sp>
      <p:sp>
        <p:nvSpPr>
          <p:cNvPr id="26635" name="Text Box 11"/>
          <p:cNvSpPr txBox="1">
            <a:spLocks noChangeArrowheads="1"/>
          </p:cNvSpPr>
          <p:nvPr/>
        </p:nvSpPr>
        <p:spPr bwMode="auto">
          <a:xfrm>
            <a:off x="3413125" y="1905000"/>
            <a:ext cx="5343525" cy="2024063"/>
          </a:xfrm>
          <a:prstGeom prst="rect">
            <a:avLst/>
          </a:prstGeom>
          <a:noFill/>
          <a:ln w="9525">
            <a:solidFill>
              <a:schemeClr val="tx1"/>
            </a:solidFill>
            <a:miter lim="800000"/>
            <a:headEnd/>
            <a:tailEnd/>
          </a:ln>
          <a:effectLst/>
        </p:spPr>
        <p:txBody>
          <a:bodyPr wrap="none">
            <a:spAutoFit/>
          </a:bodyPr>
          <a:lstStyle/>
          <a:p>
            <a:r>
              <a:rPr lang="en-US"/>
              <a:t>Misal : A duduk di meja, maka B dapat memilih </a:t>
            </a:r>
          </a:p>
          <a:p>
            <a:r>
              <a:rPr lang="en-US"/>
              <a:t>beberapa tempat, tergantung dari penilaian B thd </a:t>
            </a:r>
          </a:p>
          <a:p>
            <a:r>
              <a:rPr lang="en-US"/>
              <a:t>situasi yg dihadapi. Jika ia merasa bhw situasi akan</a:t>
            </a:r>
          </a:p>
          <a:p>
            <a:r>
              <a:rPr lang="en-US"/>
              <a:t>membantu/menyenangkan, ia duduk di B1; jika ia </a:t>
            </a:r>
          </a:p>
          <a:p>
            <a:r>
              <a:rPr lang="en-US"/>
              <a:t>harus menjual sesuatu atau mewawancarai A, ia akan</a:t>
            </a:r>
          </a:p>
          <a:p>
            <a:r>
              <a:rPr lang="en-US"/>
              <a:t>duduk di B2; dan jika ia harus berdiskusi atau bercakap-</a:t>
            </a:r>
          </a:p>
          <a:p>
            <a:r>
              <a:rPr lang="en-US"/>
              <a:t>cakap maka biasanya ia akan pilih B3.</a:t>
            </a:r>
          </a:p>
        </p:txBody>
      </p:sp>
      <p:sp>
        <p:nvSpPr>
          <p:cNvPr id="26636" name="Text Box 12"/>
          <p:cNvSpPr txBox="1">
            <a:spLocks noChangeArrowheads="1"/>
          </p:cNvSpPr>
          <p:nvPr/>
        </p:nvSpPr>
        <p:spPr bwMode="auto">
          <a:xfrm>
            <a:off x="685800" y="4419600"/>
            <a:ext cx="7813675" cy="1311275"/>
          </a:xfrm>
          <a:prstGeom prst="rect">
            <a:avLst/>
          </a:prstGeom>
          <a:noFill/>
          <a:ln w="9525">
            <a:noFill/>
            <a:miter lim="800000"/>
            <a:headEnd/>
            <a:tailEnd/>
          </a:ln>
          <a:effectLst/>
        </p:spPr>
        <p:txBody>
          <a:bodyPr>
            <a:spAutoFit/>
          </a:bodyPr>
          <a:lstStyle/>
          <a:p>
            <a:pPr marL="342900" indent="-342900"/>
            <a:r>
              <a:rPr lang="en-US" sz="2000"/>
              <a:t>Ini memperlihatkan bahwa :</a:t>
            </a:r>
          </a:p>
          <a:p>
            <a:pPr marL="342900" indent="-342900">
              <a:buFontTx/>
              <a:buAutoNum type="alphaUcPeriod"/>
            </a:pPr>
            <a:r>
              <a:rPr lang="en-US" sz="2000"/>
              <a:t>Seseorang dapat menjadi lebih sensitif terhadap tanda-tanda non verbal </a:t>
            </a:r>
          </a:p>
          <a:p>
            <a:pPr marL="342900" indent="-342900"/>
            <a:r>
              <a:rPr lang="en-US" sz="2000"/>
              <a:t>	yg timbul, seringkali scr tidak sadar, oleh orang-orang lain.</a:t>
            </a:r>
          </a:p>
          <a:p>
            <a:pPr marL="342900" indent="-342900"/>
            <a:r>
              <a:rPr lang="en-US" sz="2000"/>
              <a:t>B.  Seseorang dapat mengontrol tanda-tanda non verbal maupun verbal. </a:t>
            </a:r>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wien\t.a2012/2013</a:t>
            </a:r>
            <a:endParaRPr lang="en-US"/>
          </a:p>
        </p:txBody>
      </p:sp>
      <p:sp>
        <p:nvSpPr>
          <p:cNvPr id="29698" name="Rectangle 2"/>
          <p:cNvSpPr>
            <a:spLocks noGrp="1" noChangeArrowheads="1"/>
          </p:cNvSpPr>
          <p:nvPr>
            <p:ph type="title"/>
          </p:nvPr>
        </p:nvSpPr>
        <p:spPr/>
        <p:txBody>
          <a:bodyPr/>
          <a:lstStyle/>
          <a:p>
            <a:r>
              <a:rPr lang="en-US"/>
              <a:t>Sikap Tubuh</a:t>
            </a:r>
          </a:p>
        </p:txBody>
      </p:sp>
      <p:sp>
        <p:nvSpPr>
          <p:cNvPr id="29699" name="Rectangle 3"/>
          <p:cNvSpPr>
            <a:spLocks noGrp="1" noChangeArrowheads="1"/>
          </p:cNvSpPr>
          <p:nvPr>
            <p:ph type="body" idx="1"/>
          </p:nvPr>
        </p:nvSpPr>
        <p:spPr/>
        <p:txBody>
          <a:bodyPr/>
          <a:lstStyle/>
          <a:p>
            <a:r>
              <a:rPr lang="en-US"/>
              <a:t>Merupakan tanda lain yg terutama terjadi tanpa disengaja dan tdk disadari tetapi memberikan tanda-tanda sosial yg penting (sinyal). Ada sikap2 superior (dominan), ada juga sikap2 inferior. Keinginan atau maksud utk mendominasi dapat dinyatakan dg berdiri tegak, kepala agak ke belakang dan tangan di pinggul. Ada juga sikap2 bersahabat &amp; bermusuhan.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aple">
  <a:themeElements>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233</TotalTime>
  <Words>1636</Words>
  <Application>Microsoft Office PowerPoint</Application>
  <PresentationFormat>On-screen Show (4:3)</PresentationFormat>
  <Paragraphs>153</Paragraphs>
  <Slides>25</Slides>
  <Notes>1</Notes>
  <HiddenSlides>0</HiddenSlides>
  <MMClips>0</MMClips>
  <ScaleCrop>false</ScaleCrop>
  <HeadingPairs>
    <vt:vector size="6" baseType="variant">
      <vt:variant>
        <vt:lpstr>Theme</vt:lpstr>
      </vt:variant>
      <vt:variant>
        <vt:i4>1</vt:i4>
      </vt:variant>
      <vt:variant>
        <vt:lpstr>Slide Titles</vt:lpstr>
      </vt:variant>
      <vt:variant>
        <vt:i4>25</vt:i4>
      </vt:variant>
      <vt:variant>
        <vt:lpstr>Custom Shows</vt:lpstr>
      </vt:variant>
      <vt:variant>
        <vt:i4>2</vt:i4>
      </vt:variant>
    </vt:vector>
  </HeadingPairs>
  <TitlesOfParts>
    <vt:vector size="28" baseType="lpstr">
      <vt:lpstr>Maple</vt:lpstr>
      <vt:lpstr>PSI 332. Psikodiagnostika II (Observasi)  INTERPRETASI  HASIL OBSERVASI</vt:lpstr>
      <vt:lpstr>Dasar interpretasi :</vt:lpstr>
      <vt:lpstr>Hal-hal penting yg dapat  diinterpretasi</vt:lpstr>
      <vt:lpstr>Kontak Jasmani</vt:lpstr>
      <vt:lpstr>Physical proximity</vt:lpstr>
      <vt:lpstr>Slide 6</vt:lpstr>
      <vt:lpstr>Slide 7</vt:lpstr>
      <vt:lpstr>Orientasi sikap antar pribadi</vt:lpstr>
      <vt:lpstr>Sikap Tubuh</vt:lpstr>
      <vt:lpstr>Gestures (gestik)</vt:lpstr>
      <vt:lpstr>Menganggukkan kepala</vt:lpstr>
      <vt:lpstr>Ekspresi Muka</vt:lpstr>
      <vt:lpstr>Slide 13</vt:lpstr>
      <vt:lpstr>Gerakan Mata</vt:lpstr>
      <vt:lpstr>Penampilan</vt:lpstr>
      <vt:lpstr>Segi2 non linguistik dari bahasa</vt:lpstr>
      <vt:lpstr>Slide 17</vt:lpstr>
      <vt:lpstr>Percakapan/Bicara</vt:lpstr>
      <vt:lpstr>Slide 19</vt:lpstr>
      <vt:lpstr>3 peran Non Verbal Communication (NVC)</vt:lpstr>
      <vt:lpstr>Gaya umum tingkah laku sosial</vt:lpstr>
      <vt:lpstr>Slide 22</vt:lpstr>
      <vt:lpstr>Slide 23</vt:lpstr>
      <vt:lpstr>Sumber2 teknik sosial (interaksi)</vt:lpstr>
      <vt:lpstr>Slide 25</vt:lpstr>
      <vt:lpstr>Custom Show 1</vt:lpstr>
      <vt:lpstr>Custom Show 2</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Interpretasi  Hasil Observasi</dc:title>
  <dc:creator>WINANTI SIWI RESPATI</dc:creator>
  <cp:lastModifiedBy>Winanti Siwi Respati</cp:lastModifiedBy>
  <cp:revision>12</cp:revision>
  <dcterms:created xsi:type="dcterms:W3CDTF">2006-12-27T14:45:42Z</dcterms:created>
  <dcterms:modified xsi:type="dcterms:W3CDTF">2012-10-15T02:38:16Z</dcterms:modified>
</cp:coreProperties>
</file>