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notesMasterIdLst>
    <p:notesMasterId r:id="rId17"/>
  </p:notesMasterIdLst>
  <p:handoutMasterIdLst>
    <p:handoutMasterId r:id="rId18"/>
  </p:handoutMasterIdLst>
  <p:sldIdLst>
    <p:sldId id="285" r:id="rId2"/>
    <p:sldId id="266" r:id="rId3"/>
    <p:sldId id="274" r:id="rId4"/>
    <p:sldId id="275" r:id="rId5"/>
    <p:sldId id="276" r:id="rId6"/>
    <p:sldId id="277" r:id="rId7"/>
    <p:sldId id="267" r:id="rId8"/>
    <p:sldId id="279" r:id="rId9"/>
    <p:sldId id="280" r:id="rId10"/>
    <p:sldId id="281" r:id="rId11"/>
    <p:sldId id="282" r:id="rId12"/>
    <p:sldId id="283" r:id="rId13"/>
    <p:sldId id="268" r:id="rId14"/>
    <p:sldId id="269" r:id="rId15"/>
    <p:sldId id="270" r:id="rId16"/>
  </p:sldIdLst>
  <p:sldSz cx="9144000" cy="6858000" type="screen4x3"/>
  <p:notesSz cx="6858000" cy="9144000"/>
  <p:custShowLst>
    <p:custShow name="alur1" id="0">
      <p:sldLst>
        <p:sld r:id="rId3"/>
        <p:sld r:id="rId4"/>
        <p:sld r:id="rId5"/>
        <p:sld r:id="rId6"/>
        <p:sld r:id="rId7"/>
      </p:sldLst>
    </p:custShow>
    <p:custShow name="alur2" id="1">
      <p:sldLst>
        <p:sld r:id="rId8"/>
        <p:sld r:id="rId9"/>
        <p:sld r:id="rId10"/>
        <p:sld r:id="rId11"/>
        <p:sld r:id="rId12"/>
        <p:sld r:id="rId13"/>
      </p:sldLst>
    </p:custShow>
    <p:custShow name="alur3" id="2">
      <p:sldLst>
        <p:sld r:id="rId14"/>
      </p:sldLst>
    </p:custShow>
    <p:custShow name="alur4" id="3">
      <p:sldLst>
        <p:sld r:id="rId15"/>
      </p:sldLst>
    </p:custShow>
    <p:custShow name="alur5" id="4">
      <p:sldLst>
        <p:sld r:id="rId16"/>
      </p:sldLst>
    </p:custShow>
  </p:custShow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39" autoAdjust="0"/>
    <p:restoredTop sz="94660"/>
  </p:normalViewPr>
  <p:slideViewPr>
    <p:cSldViewPr>
      <p:cViewPr varScale="1">
        <p:scale>
          <a:sx n="68" d="100"/>
          <a:sy n="68" d="100"/>
        </p:scale>
        <p:origin x="-155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624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r>
              <a:rPr lang="en-US"/>
              <a:t>wien\Obs\Pertimbangan2</a:t>
            </a:r>
          </a:p>
        </p:txBody>
      </p:sp>
      <p:sp>
        <p:nvSpPr>
          <p:cNvPr id="624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97CF98CA-EAB5-4D63-A865-DC6C8F096D9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522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22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r>
              <a:rPr lang="en-US"/>
              <a:t>wien\Obs\Pertimbangan2</a:t>
            </a:r>
          </a:p>
        </p:txBody>
      </p:sp>
      <p:sp>
        <p:nvSpPr>
          <p:cNvPr id="522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B7825A52-5B27-4C89-AE88-2E4A8C7722E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wien\Obs\Pertimbangan2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D0F933-5CBF-4838-86C7-EB998CF94E23}" type="slidenum">
              <a:rPr lang="en-US"/>
              <a:pPr/>
              <a:t>1</a:t>
            </a:fld>
            <a:endParaRPr lang="en-US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wien\Obs\Pertimbangan2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2E1B56-C6EB-43F5-BCC9-32E8B867EAB7}" type="slidenum">
              <a:rPr lang="en-US"/>
              <a:pPr/>
              <a:t>3</a:t>
            </a:fld>
            <a:endParaRPr lang="en-US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02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1203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51204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d-ID"/>
              </a:p>
            </p:txBody>
          </p:sp>
          <p:sp>
            <p:nvSpPr>
              <p:cNvPr id="51205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d-ID"/>
              </a:p>
            </p:txBody>
          </p:sp>
        </p:grpSp>
        <p:grpSp>
          <p:nvGrpSpPr>
            <p:cNvPr id="5120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51207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d-ID"/>
              </a:p>
            </p:txBody>
          </p:sp>
          <p:sp>
            <p:nvSpPr>
              <p:cNvPr id="51208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d-ID"/>
              </a:p>
            </p:txBody>
          </p:sp>
        </p:grpSp>
        <p:sp>
          <p:nvSpPr>
            <p:cNvPr id="51209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1210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1211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</p:grpSp>
      <p:sp>
        <p:nvSpPr>
          <p:cNvPr id="5121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21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1214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51215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wien/t.a.12-13</a:t>
            </a:r>
            <a:endParaRPr lang="en-US"/>
          </a:p>
        </p:txBody>
      </p:sp>
      <p:sp>
        <p:nvSpPr>
          <p:cNvPr id="51216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573F1F2-24B2-41B6-9E47-A6F2A19DFE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wien/t.a.12-13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F0C1DA-F9F7-4042-B7DA-B6E487F70FD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wien/t.a.12-13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FE7CEA-FD45-48A7-9436-1B81B4421E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wien/t.a.12-13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CCADAC-B593-4917-9B4D-7FE9FE3F97F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wien/t.a.12-13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7B86BE-41EA-4069-896C-A42EFE3441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wien/t.a.12-13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FE85F0-6A45-4129-92A1-B12D7CFC11F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wien/t.a.12-13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8B05E6-6282-457B-A40B-DA2B894182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wien/t.a.12-13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2F3DE2-C2C4-42AA-9340-C2A2286E2AE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wien/t.a.12-13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B38A47-FE43-4433-A83E-2C8A07FB65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wien/t.a.12-13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2CD888-7EDE-4196-9E6E-1FF1336AC9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wien/t.a.12-13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47CB07-F4BA-435F-A323-EBB910650FD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id-ID" sz="2400"/>
          </a:p>
        </p:txBody>
      </p:sp>
      <p:sp>
        <p:nvSpPr>
          <p:cNvPr id="50179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id-ID" sz="2400"/>
          </a:p>
        </p:txBody>
      </p:sp>
      <p:sp>
        <p:nvSpPr>
          <p:cNvPr id="50180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id-ID" sz="2400"/>
          </a:p>
        </p:txBody>
      </p:sp>
      <p:sp>
        <p:nvSpPr>
          <p:cNvPr id="50181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id-ID" sz="2400"/>
          </a:p>
        </p:txBody>
      </p:sp>
      <p:sp>
        <p:nvSpPr>
          <p:cNvPr id="50182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id-ID" sz="2400"/>
          </a:p>
        </p:txBody>
      </p:sp>
      <p:sp>
        <p:nvSpPr>
          <p:cNvPr id="50183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id-ID" sz="2400"/>
          </a:p>
        </p:txBody>
      </p:sp>
      <p:sp>
        <p:nvSpPr>
          <p:cNvPr id="50184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id-ID" sz="2400"/>
          </a:p>
        </p:txBody>
      </p:sp>
      <p:sp>
        <p:nvSpPr>
          <p:cNvPr id="5018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018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018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endParaRPr lang="en-US"/>
          </a:p>
        </p:txBody>
      </p:sp>
      <p:sp>
        <p:nvSpPr>
          <p:cNvPr id="5018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r>
              <a:rPr lang="en-US" smtClean="0"/>
              <a:t>wien/t.a.12-13</a:t>
            </a:r>
            <a:endParaRPr lang="en-US"/>
          </a:p>
        </p:txBody>
      </p:sp>
      <p:sp>
        <p:nvSpPr>
          <p:cNvPr id="5018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1B414640-402B-457F-B48A-6B0D6B20655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</p:sldLayoutIdLst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5" Type="http://schemas.openxmlformats.org/officeDocument/2006/relationships/slide" Target="slide6.xml"/><Relationship Id="rId4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Ciri2%20observasi%20eksperimental.ppt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Observasi%20Partisipasi.ppt" TargetMode="Externa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Pertimbangan2 </a:t>
            </a:r>
            <a:r>
              <a:rPr lang="en-US" dirty="0" err="1"/>
              <a:t>Dlm</a:t>
            </a:r>
            <a:r>
              <a:rPr lang="en-US" dirty="0"/>
              <a:t> </a:t>
            </a:r>
            <a:r>
              <a:rPr lang="en-US" dirty="0" err="1"/>
              <a:t>Observasi</a:t>
            </a:r>
            <a:endParaRPr lang="en-US" dirty="0"/>
          </a:p>
        </p:txBody>
      </p:sp>
      <p:sp>
        <p:nvSpPr>
          <p:cNvPr id="59397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sz="2000" dirty="0"/>
          </a:p>
          <a:p>
            <a:endParaRPr lang="en-US" sz="20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wien/t.a.12-13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wien/t.a.12-13</a:t>
            </a:r>
            <a:endParaRPr lang="en-US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i="1"/>
              <a:t>Check List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Daftar cek ( </a:t>
            </a:r>
            <a:r>
              <a:rPr lang="en-US" sz="2800">
                <a:cs typeface="Tahoma" pitchFamily="34" charset="0"/>
              </a:rPr>
              <a:t>√ )</a:t>
            </a:r>
          </a:p>
          <a:p>
            <a:r>
              <a:rPr lang="en-US" sz="2800">
                <a:cs typeface="Tahoma" pitchFamily="34" charset="0"/>
              </a:rPr>
              <a:t>Variabel/masalah yg diteliti dijabarkan scr rinci berupa gejala &amp; unsur2nya dan diklasifikasikan scr teratur mjd suatu daftar, agar semua kemungkinan yg muncul tercakup di dalamnya.</a:t>
            </a:r>
          </a:p>
          <a:p>
            <a:r>
              <a:rPr lang="en-US" sz="2800">
                <a:cs typeface="Tahoma" pitchFamily="34" charset="0"/>
              </a:rPr>
              <a:t>Tugas </a:t>
            </a:r>
            <a:r>
              <a:rPr lang="en-US" sz="2800" i="1">
                <a:cs typeface="Tahoma" pitchFamily="34" charset="0"/>
              </a:rPr>
              <a:t>observer </a:t>
            </a:r>
            <a:r>
              <a:rPr lang="en-US" sz="2800">
                <a:cs typeface="Tahoma" pitchFamily="34" charset="0"/>
              </a:rPr>
              <a:t>sangat sederhana &amp; dapat dilakukan dg cepat, yaitu hanya memberi tanda (</a:t>
            </a:r>
            <a:r>
              <a:rPr lang="en-US" sz="2800" i="1">
                <a:cs typeface="Tahoma" pitchFamily="34" charset="0"/>
              </a:rPr>
              <a:t>check list</a:t>
            </a:r>
            <a:r>
              <a:rPr lang="en-US" sz="2800">
                <a:cs typeface="Tahoma" pitchFamily="34" charset="0"/>
              </a:rPr>
              <a:t>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wien/t.a.12-13</a:t>
            </a:r>
            <a:endParaRPr lang="en-US"/>
          </a:p>
        </p:txBody>
      </p:sp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i="1"/>
              <a:t>Rating scale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Skala nilai</a:t>
            </a:r>
          </a:p>
          <a:p>
            <a:pPr>
              <a:lnSpc>
                <a:spcPct val="80000"/>
              </a:lnSpc>
            </a:pPr>
            <a:r>
              <a:rPr lang="en-US" sz="2800" i="1"/>
              <a:t>Rating scale</a:t>
            </a:r>
            <a:r>
              <a:rPr lang="en-US" sz="2800"/>
              <a:t> merupakan penyempurnaan dan pengembangan dr </a:t>
            </a:r>
            <a:r>
              <a:rPr lang="en-US" sz="2800" i="1"/>
              <a:t>check list. </a:t>
            </a:r>
            <a:r>
              <a:rPr lang="en-US" sz="2800"/>
              <a:t>Klasifikasi disusun berderet ke bawah, ke samping dicantumkan kategori sesuai maksud penelitian.</a:t>
            </a:r>
          </a:p>
          <a:p>
            <a:pPr>
              <a:lnSpc>
                <a:spcPct val="80000"/>
              </a:lnSpc>
            </a:pPr>
            <a:r>
              <a:rPr lang="en-US" sz="2800"/>
              <a:t>Kategori yg dimaksud antara lain terdiri dari :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Berskala 2 </a:t>
            </a:r>
            <a:r>
              <a:rPr lang="en-US" sz="2400">
                <a:sym typeface="Wingdings" pitchFamily="2" charset="2"/>
              </a:rPr>
              <a:t></a:t>
            </a:r>
            <a:r>
              <a:rPr lang="en-US" sz="2400"/>
              <a:t> baik &amp; buruk ; setuju &amp; tdk setuju ; puas &amp; tidak puas.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Berskala 3 </a:t>
            </a:r>
            <a:r>
              <a:rPr lang="en-US" sz="2400">
                <a:sym typeface="Wingdings" pitchFamily="2" charset="2"/>
              </a:rPr>
              <a:t> Baik, sedang, buruk ; setuju, ragu2, tdk setuju ; cepat, sedang, lambat.</a:t>
            </a: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wien/t.a.12-13</a:t>
            </a:r>
            <a:endParaRPr lang="en-US"/>
          </a:p>
        </p:txBody>
      </p:sp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i="1"/>
              <a:t>Mechanical devices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Peralatan mekanik.</a:t>
            </a:r>
          </a:p>
          <a:p>
            <a:r>
              <a:rPr lang="en-US"/>
              <a:t>Alat2 bantu penghimpun data, berupa alat2 elektronik (</a:t>
            </a:r>
            <a:r>
              <a:rPr lang="en-US" i="1"/>
              <a:t>camera, tape recorder, video casset, slide film, dll).</a:t>
            </a:r>
          </a:p>
          <a:p>
            <a:r>
              <a:rPr lang="en-US"/>
              <a:t>Merekam suatu peristiwa / kejadian yg berhubungan dg masalah penelitian.</a:t>
            </a:r>
          </a:p>
        </p:txBody>
      </p:sp>
      <p:sp>
        <p:nvSpPr>
          <p:cNvPr id="57348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10600" y="6172200"/>
            <a:ext cx="280988" cy="357188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wien/t.a.12-13</a:t>
            </a:r>
            <a:endParaRPr lang="en-US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Hal-hal yg perlu diperhatikan oleh observer :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Materi Observasi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Apa yg akan diobservasi &amp; kumpulkan data yg relevan.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Buat </a:t>
            </a:r>
            <a:r>
              <a:rPr lang="en-US" sz="2400" i="1"/>
              <a:t>observation guide.</a:t>
            </a:r>
            <a:endParaRPr lang="en-US" sz="2400"/>
          </a:p>
          <a:p>
            <a:pPr>
              <a:lnSpc>
                <a:spcPct val="90000"/>
              </a:lnSpc>
            </a:pPr>
            <a:r>
              <a:rPr lang="en-US" sz="2800"/>
              <a:t>Hubungan observer – observee.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/>
              <a:t>	</a:t>
            </a:r>
            <a:r>
              <a:rPr lang="en-US" sz="2400"/>
              <a:t>Usahakan terjadi hubungan yg baik (good raport)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Bina kerjasama yg baik.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Pelihara kewajaran situasi.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Saling percaya, saling membantu.</a:t>
            </a:r>
          </a:p>
        </p:txBody>
      </p:sp>
      <p:sp>
        <p:nvSpPr>
          <p:cNvPr id="14340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096000"/>
            <a:ext cx="433388" cy="381000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wien/t.a.12-13</a:t>
            </a:r>
            <a:endParaRPr lang="en-US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762000"/>
            <a:ext cx="7696200" cy="838200"/>
          </a:xfrm>
        </p:spPr>
        <p:txBody>
          <a:bodyPr/>
          <a:lstStyle/>
          <a:p>
            <a:r>
              <a:rPr lang="en-US" sz="3600"/>
              <a:t>Persyaratan seorang observer :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2133600"/>
            <a:ext cx="7124700" cy="3429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200"/>
              <a:t>Memiliki alat-alat indra yg berfungsi dg baik.</a:t>
            </a:r>
          </a:p>
          <a:p>
            <a:pPr>
              <a:lnSpc>
                <a:spcPct val="80000"/>
              </a:lnSpc>
            </a:pPr>
            <a:r>
              <a:rPr lang="en-US" sz="2200"/>
              <a:t>Memiliki motivasi, kesediaan &amp; minat utk melakukan observasi.</a:t>
            </a:r>
          </a:p>
          <a:p>
            <a:pPr>
              <a:lnSpc>
                <a:spcPct val="80000"/>
              </a:lnSpc>
            </a:pPr>
            <a:r>
              <a:rPr lang="en-US" sz="2200"/>
              <a:t>Mengembangkan pengetahuan &amp; pengalaman melakukan observasi.</a:t>
            </a:r>
          </a:p>
          <a:p>
            <a:pPr>
              <a:lnSpc>
                <a:spcPct val="80000"/>
              </a:lnSpc>
            </a:pPr>
            <a:r>
              <a:rPr lang="en-US" sz="2200"/>
              <a:t>Mengambil sikap netral &amp; bebas prasangka serta tdk tergesa-gesa mengambil kesimpulan.</a:t>
            </a:r>
          </a:p>
          <a:p>
            <a:pPr>
              <a:lnSpc>
                <a:spcPct val="80000"/>
              </a:lnSpc>
            </a:pPr>
            <a:r>
              <a:rPr lang="en-US" sz="2200"/>
              <a:t>Sebaiknya mengenal latar belakang sosio-kultural observee guna memahami makna, kebiasaan &amp; cara-cara mengungkapkan perasaan &amp; maksud mereka.</a:t>
            </a:r>
          </a:p>
          <a:p>
            <a:pPr>
              <a:lnSpc>
                <a:spcPct val="80000"/>
              </a:lnSpc>
            </a:pPr>
            <a:r>
              <a:rPr lang="en-US" sz="2200"/>
              <a:t>Mampu menciptakan relasi (rapport) yg baik.</a:t>
            </a:r>
          </a:p>
          <a:p>
            <a:pPr>
              <a:lnSpc>
                <a:spcPct val="80000"/>
              </a:lnSpc>
            </a:pPr>
            <a:r>
              <a:rPr lang="en-US" sz="2200"/>
              <a:t>Segera mungkin mencatat data observasi sebelum lupa.</a:t>
            </a:r>
          </a:p>
        </p:txBody>
      </p:sp>
      <p:sp>
        <p:nvSpPr>
          <p:cNvPr id="15364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10600" y="6324600"/>
            <a:ext cx="280988" cy="357188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wien/t.a.12-13</a:t>
            </a:r>
            <a:endParaRPr lang="en-US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Observasi dlm pemeriksaan Psikologi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800"/>
              <a:t>Yang perlu diobservasi :</a:t>
            </a:r>
          </a:p>
          <a:p>
            <a:r>
              <a:rPr lang="en-US" sz="2800"/>
              <a:t>Keadaan statis :</a:t>
            </a:r>
          </a:p>
          <a:p>
            <a:pPr lvl="1"/>
            <a:r>
              <a:rPr lang="en-US" sz="2400">
                <a:sym typeface="Wingdings" pitchFamily="2" charset="2"/>
              </a:rPr>
              <a:t>Status present (kondisi subyek saat diperiksa). </a:t>
            </a:r>
          </a:p>
          <a:p>
            <a:pPr lvl="1"/>
            <a:r>
              <a:rPr lang="en-US" sz="2400">
                <a:sym typeface="Wingdings" pitchFamily="2" charset="2"/>
              </a:rPr>
              <a:t>Menyangkut keadaan fisik seseorang. </a:t>
            </a:r>
          </a:p>
          <a:p>
            <a:r>
              <a:rPr lang="en-US" sz="2800">
                <a:sym typeface="Wingdings" pitchFamily="2" charset="2"/>
              </a:rPr>
              <a:t>Keadaan dinamis :</a:t>
            </a:r>
          </a:p>
          <a:p>
            <a:pPr lvl="1"/>
            <a:r>
              <a:rPr lang="en-US" sz="2400">
                <a:sym typeface="Wingdings" pitchFamily="2" charset="2"/>
              </a:rPr>
              <a:t>Pernyataan gerakan (bahasa tubuh), menyangkut gerakan motorik anggota tubuh, wajah (mimik muka), dan berbagai kombinasinya.</a:t>
            </a:r>
          </a:p>
        </p:txBody>
      </p:sp>
      <p:sp>
        <p:nvSpPr>
          <p:cNvPr id="20484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10600" y="6400800"/>
            <a:ext cx="357188" cy="280988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wien/t.a.12-13</a:t>
            </a:r>
            <a:endParaRPr lang="en-US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d-ID" sz="4000" dirty="0" smtClean="0"/>
              <a:t>Untuk sistematika observasi</a:t>
            </a:r>
            <a:endParaRPr lang="en-US" sz="4000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Perhatikan</a:t>
            </a:r>
            <a:r>
              <a:rPr lang="en-US" dirty="0"/>
              <a:t> :</a:t>
            </a:r>
          </a:p>
          <a:p>
            <a:pPr lvl="1"/>
            <a:r>
              <a:rPr lang="en-US" i="1" dirty="0">
                <a:hlinkClick r:id="rId2" action="ppaction://hlinksldjump"/>
              </a:rPr>
              <a:t>Where</a:t>
            </a:r>
            <a:r>
              <a:rPr lang="en-US" i="1" dirty="0"/>
              <a:t> </a:t>
            </a:r>
            <a:r>
              <a:rPr lang="en-US" i="1" dirty="0">
                <a:sym typeface="Wingdings" pitchFamily="2" charset="2"/>
              </a:rPr>
              <a:t> controlled – natural s</a:t>
            </a:r>
            <a:r>
              <a:rPr lang="en-US" i="1" dirty="0"/>
              <a:t>etting </a:t>
            </a:r>
          </a:p>
          <a:p>
            <a:pPr lvl="1"/>
            <a:r>
              <a:rPr lang="en-US" i="1" dirty="0">
                <a:hlinkClick r:id="rId3" action="ppaction://hlinksldjump"/>
              </a:rPr>
              <a:t>What</a:t>
            </a:r>
            <a:r>
              <a:rPr lang="en-US" i="1" dirty="0"/>
              <a:t> </a:t>
            </a:r>
            <a:r>
              <a:rPr lang="en-US" i="1" dirty="0">
                <a:sym typeface="Wingdings" pitchFamily="2" charset="2"/>
              </a:rPr>
              <a:t> e</a:t>
            </a:r>
            <a:r>
              <a:rPr lang="en-US" i="1" dirty="0"/>
              <a:t>vent – time sampling.</a:t>
            </a:r>
          </a:p>
          <a:p>
            <a:pPr lvl="1"/>
            <a:r>
              <a:rPr lang="en-US" i="1" dirty="0">
                <a:hlinkClick r:id="rId4" action="ppaction://hlinksldjump"/>
              </a:rPr>
              <a:t>How</a:t>
            </a:r>
            <a:r>
              <a:rPr lang="en-US" i="1" dirty="0"/>
              <a:t> </a:t>
            </a:r>
            <a:r>
              <a:rPr lang="en-US" i="1" dirty="0">
                <a:sym typeface="Wingdings" pitchFamily="2" charset="2"/>
              </a:rPr>
              <a:t> p</a:t>
            </a:r>
            <a:r>
              <a:rPr lang="en-US" i="1" dirty="0"/>
              <a:t>articipant – non-participant.</a:t>
            </a:r>
          </a:p>
          <a:p>
            <a:pPr lvl="1"/>
            <a:r>
              <a:rPr lang="en-US" i="1" dirty="0">
                <a:hlinkClick r:id="rId5" action="ppaction://hlinksldjump"/>
              </a:rPr>
              <a:t>When</a:t>
            </a:r>
            <a:r>
              <a:rPr lang="en-US" i="1" dirty="0"/>
              <a:t> </a:t>
            </a:r>
            <a:r>
              <a:rPr lang="en-US" i="1" dirty="0">
                <a:sym typeface="Wingdings" pitchFamily="2" charset="2"/>
              </a:rPr>
              <a:t> </a:t>
            </a:r>
            <a:r>
              <a:rPr lang="en-US" i="1" dirty="0"/>
              <a:t>Immediate – memory /retrospective Recording.</a:t>
            </a:r>
          </a:p>
          <a:p>
            <a:endParaRPr lang="en-US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wien/t.a.12-13</a:t>
            </a:r>
            <a:endParaRPr 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Where </a:t>
            </a:r>
            <a:br>
              <a:rPr lang="en-US"/>
            </a:br>
            <a:r>
              <a:rPr lang="en-US"/>
              <a:t>(dimana observasi dilakukan)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66800" y="1981200"/>
            <a:ext cx="3657600" cy="4114800"/>
          </a:xfrm>
        </p:spPr>
        <p:txBody>
          <a:bodyPr/>
          <a:lstStyle/>
          <a:p>
            <a:r>
              <a:rPr lang="en-US" sz="2400" i="1"/>
              <a:t>Controlled setting</a:t>
            </a:r>
          </a:p>
          <a:p>
            <a:pPr lvl="1"/>
            <a:r>
              <a:rPr lang="en-US" sz="2000"/>
              <a:t>Observasi dilakukan thd situasi / perilaku yg terkontrol, misal di lab.</a:t>
            </a:r>
          </a:p>
          <a:p>
            <a:pPr lvl="1"/>
            <a:r>
              <a:rPr lang="en-US" sz="2000"/>
              <a:t>Sering disebut </a:t>
            </a:r>
            <a:r>
              <a:rPr lang="en-US" sz="2000">
                <a:hlinkClick r:id="rId3" action="ppaction://hlinkpres?slideindex=1&amp;slidetitle="/>
              </a:rPr>
              <a:t>observasi eksperimental</a:t>
            </a:r>
            <a:r>
              <a:rPr lang="en-US" sz="2000"/>
              <a:t> /</a:t>
            </a:r>
            <a:r>
              <a:rPr lang="en-US" sz="2000" i="1"/>
              <a:t> laboratory setting.</a:t>
            </a:r>
          </a:p>
          <a:p>
            <a:pPr lvl="1"/>
            <a:endParaRPr lang="en-US" sz="2000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876800" y="1905000"/>
            <a:ext cx="3960813" cy="4191000"/>
          </a:xfrm>
        </p:spPr>
        <p:txBody>
          <a:bodyPr/>
          <a:lstStyle/>
          <a:p>
            <a:r>
              <a:rPr lang="en-US" sz="2400" i="1"/>
              <a:t>Natural setting</a:t>
            </a:r>
          </a:p>
          <a:p>
            <a:pPr lvl="1"/>
            <a:r>
              <a:rPr lang="en-US" sz="2000"/>
              <a:t>Observasi dilakukan thd situasi / perilaku yg alamiah (natural /  sewajarnya), tanpa dibuat-buat. </a:t>
            </a:r>
          </a:p>
          <a:p>
            <a:pPr lvl="1"/>
            <a:r>
              <a:rPr lang="en-US" sz="2000"/>
              <a:t>Observasi dilakukan dlm situasi lapangan </a:t>
            </a:r>
            <a:r>
              <a:rPr lang="en-US" sz="2000">
                <a:sym typeface="Wingdings" pitchFamily="2" charset="2"/>
              </a:rPr>
              <a:t> </a:t>
            </a:r>
            <a:r>
              <a:rPr lang="en-US" sz="2000" i="1">
                <a:sym typeface="Wingdings" pitchFamily="2" charset="2"/>
              </a:rPr>
              <a:t>field setting.</a:t>
            </a:r>
            <a:endParaRPr lang="en-US" sz="2000"/>
          </a:p>
          <a:p>
            <a:endParaRPr lang="en-US" sz="2000"/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1676400" y="5029200"/>
            <a:ext cx="5562600" cy="122078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i="1"/>
              <a:t>Simulated setting</a:t>
            </a:r>
            <a:r>
              <a:rPr lang="en-US" sz="2000"/>
              <a:t> : </a:t>
            </a:r>
          </a:p>
          <a:p>
            <a:r>
              <a:rPr lang="en-US"/>
              <a:t>observasi dilakukan thd situasi yg disimulasikan/</a:t>
            </a:r>
          </a:p>
          <a:p>
            <a:r>
              <a:rPr lang="en-US"/>
              <a:t>diberi rangsangan utk menghasilkan TL tertentu </a:t>
            </a:r>
          </a:p>
          <a:p>
            <a:r>
              <a:rPr lang="en-US"/>
              <a:t>Misal : situasi tes (tdk sepenuhnya dikendalikan).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wien/t.a.12-13</a:t>
            </a:r>
            <a:endParaRPr lang="en-US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</a:t>
            </a:r>
            <a:br>
              <a:rPr lang="en-US"/>
            </a:br>
            <a:r>
              <a:rPr lang="en-US"/>
              <a:t>(apa yg diobservasi)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82688" y="2017713"/>
            <a:ext cx="3808412" cy="4114800"/>
          </a:xfrm>
        </p:spPr>
        <p:txBody>
          <a:bodyPr/>
          <a:lstStyle/>
          <a:p>
            <a:r>
              <a:rPr lang="en-US" sz="2400" i="1"/>
              <a:t>Event sampling</a:t>
            </a:r>
          </a:p>
          <a:p>
            <a:pPr lvl="1"/>
            <a:r>
              <a:rPr lang="en-US" sz="2000"/>
              <a:t>Observasi dilakukan thd kejadian / perilaku tertentu yg ditetapkan utk diobservasi. </a:t>
            </a:r>
          </a:p>
          <a:p>
            <a:pPr lvl="1"/>
            <a:r>
              <a:rPr lang="en-US" sz="2000"/>
              <a:t>Misal : mengobservasi perilaku agresif </a:t>
            </a:r>
            <a:r>
              <a:rPr lang="en-US" sz="2000">
                <a:sym typeface="Wingdings" pitchFamily="2" charset="2"/>
              </a:rPr>
              <a:t> yg dicatat hanya perilaku yg mewakili perilaku agresif.</a:t>
            </a:r>
            <a:endParaRPr lang="en-US" sz="2000"/>
          </a:p>
          <a:p>
            <a:pPr lvl="1"/>
            <a:endParaRPr lang="en-US" sz="2000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146675" y="2017713"/>
            <a:ext cx="3808413" cy="4114800"/>
          </a:xfrm>
        </p:spPr>
        <p:txBody>
          <a:bodyPr/>
          <a:lstStyle/>
          <a:p>
            <a:r>
              <a:rPr lang="en-US" sz="2400" i="1"/>
              <a:t>Time sampling</a:t>
            </a:r>
          </a:p>
          <a:p>
            <a:pPr lvl="1"/>
            <a:r>
              <a:rPr lang="en-US" sz="2000"/>
              <a:t>Observasi dilakukan thd kejadian2 /perilaku yg muncul dlm jangka waktu tertentu (yg ditetapkan utk observasi).</a:t>
            </a:r>
          </a:p>
          <a:p>
            <a:pPr lvl="1"/>
            <a:r>
              <a:rPr lang="en-US" sz="2000"/>
              <a:t>Misal : selama 10 menit, mencatat seluruh perilaku yg diobservasi scr cermat &amp; teliti.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wien/t.a.12-13</a:t>
            </a:r>
            <a:endParaRPr lang="en-US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How </a:t>
            </a:r>
            <a:br>
              <a:rPr lang="en-US" sz="3600"/>
            </a:br>
            <a:r>
              <a:rPr lang="en-US" sz="3600"/>
              <a:t>(bagaimana melakukan observasi)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82688" y="2017713"/>
            <a:ext cx="3808412" cy="4114800"/>
          </a:xfrm>
        </p:spPr>
        <p:txBody>
          <a:bodyPr/>
          <a:lstStyle/>
          <a:p>
            <a:r>
              <a:rPr lang="en-US" sz="2400" i="1">
                <a:hlinkClick r:id="rId2" action="ppaction://hlinkpres?slideindex=1&amp;slidetitle="/>
              </a:rPr>
              <a:t>Participant</a:t>
            </a:r>
            <a:endParaRPr lang="en-US" sz="2400" i="1"/>
          </a:p>
          <a:p>
            <a:pPr lvl="1"/>
            <a:r>
              <a:rPr lang="en-US" sz="2000"/>
              <a:t>Dlm melakukan observasi, </a:t>
            </a:r>
            <a:r>
              <a:rPr lang="en-US" sz="2000" i="1"/>
              <a:t>observer </a:t>
            </a:r>
            <a:r>
              <a:rPr lang="en-US" sz="2000"/>
              <a:t>turut ambil bagian dalam kegiatan / kehidupan </a:t>
            </a:r>
            <a:r>
              <a:rPr lang="en-US" sz="2000" i="1"/>
              <a:t>observee</a:t>
            </a:r>
            <a:r>
              <a:rPr lang="en-US" sz="2000"/>
              <a:t> (berpartisipasi).</a:t>
            </a:r>
          </a:p>
          <a:p>
            <a:pPr lvl="1"/>
            <a:r>
              <a:rPr lang="en-US" sz="2000"/>
              <a:t>Umumnya digunakan utk penelitian eksploratif.</a:t>
            </a:r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146675" y="2017713"/>
            <a:ext cx="3808413" cy="2630487"/>
          </a:xfrm>
        </p:spPr>
        <p:txBody>
          <a:bodyPr/>
          <a:lstStyle/>
          <a:p>
            <a:r>
              <a:rPr lang="en-US" sz="2400" i="1"/>
              <a:t>Non participant</a:t>
            </a:r>
          </a:p>
          <a:p>
            <a:pPr lvl="1"/>
            <a:r>
              <a:rPr lang="en-US" sz="2000" i="1"/>
              <a:t>Observer</a:t>
            </a:r>
            <a:r>
              <a:rPr lang="en-US" sz="2000"/>
              <a:t> tdk ikut serta dlm kegiatan observee. </a:t>
            </a:r>
          </a:p>
          <a:p>
            <a:pPr lvl="1"/>
            <a:r>
              <a:rPr lang="en-US" sz="2000" i="1"/>
              <a:t>Observer</a:t>
            </a:r>
            <a:r>
              <a:rPr lang="en-US" sz="2000"/>
              <a:t> hanya berfungsi sbg pengamat, penonton, dan pencatat TL </a:t>
            </a:r>
            <a:r>
              <a:rPr lang="en-US" sz="2000" i="1"/>
              <a:t>observee.</a:t>
            </a:r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5410200" y="5103813"/>
            <a:ext cx="3200400" cy="915987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1" eaLnBrk="1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None/>
            </a:pPr>
            <a:r>
              <a:rPr lang="en-US"/>
              <a:t>Observasi dg pura2  partisipasi </a:t>
            </a:r>
            <a:r>
              <a:rPr lang="en-US">
                <a:sym typeface="Wingdings" pitchFamily="2" charset="2"/>
              </a:rPr>
              <a:t> </a:t>
            </a:r>
            <a:r>
              <a:rPr lang="en-US" i="1">
                <a:sym typeface="Wingdings" pitchFamily="2" charset="2"/>
              </a:rPr>
              <a:t>quasi participant observation</a:t>
            </a:r>
            <a:r>
              <a:rPr lang="en-US">
                <a:sym typeface="Wingdings" pitchFamily="2" charset="2"/>
              </a:rPr>
              <a:t>.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wien/t.a.12-13</a:t>
            </a:r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When </a:t>
            </a:r>
            <a:br>
              <a:rPr lang="en-US" sz="3600"/>
            </a:br>
            <a:r>
              <a:rPr lang="en-US" sz="3600"/>
              <a:t>(kapan melakukan pencatatan data) 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82688" y="2057400"/>
            <a:ext cx="3808412" cy="4075113"/>
          </a:xfrm>
        </p:spPr>
        <p:txBody>
          <a:bodyPr/>
          <a:lstStyle/>
          <a:p>
            <a:r>
              <a:rPr lang="en-US" i="1"/>
              <a:t>Immediate recording</a:t>
            </a:r>
          </a:p>
          <a:p>
            <a:pPr lvl="1"/>
            <a:r>
              <a:rPr lang="en-US"/>
              <a:t>Pencatatan data secara langsung /  dilakukan sesegera mungkin untuk menghindari lupa.</a:t>
            </a:r>
          </a:p>
          <a:p>
            <a:pPr lvl="1"/>
            <a:endParaRPr lang="en-US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146675" y="2017713"/>
            <a:ext cx="3808413" cy="4114800"/>
          </a:xfrm>
        </p:spPr>
        <p:txBody>
          <a:bodyPr/>
          <a:lstStyle/>
          <a:p>
            <a:r>
              <a:rPr lang="en-US" i="1"/>
              <a:t>Retrospective /</a:t>
            </a:r>
          </a:p>
          <a:p>
            <a:pPr>
              <a:buFont typeface="Wingdings" pitchFamily="2" charset="2"/>
              <a:buNone/>
            </a:pPr>
            <a:r>
              <a:rPr lang="en-US" i="1"/>
              <a:t>	memory recording</a:t>
            </a:r>
          </a:p>
          <a:p>
            <a:pPr lvl="1"/>
            <a:r>
              <a:rPr lang="en-US"/>
              <a:t>Pencatatan data tidak secara langsung (ditunda).</a:t>
            </a:r>
          </a:p>
          <a:p>
            <a:pPr lvl="1"/>
            <a:r>
              <a:rPr lang="en-US"/>
              <a:t>Kelemahannya : ada hal-hal yg terlupakan / tdk dicatat. </a:t>
            </a:r>
          </a:p>
        </p:txBody>
      </p:sp>
      <p:sp>
        <p:nvSpPr>
          <p:cNvPr id="30726" name="AutoShape 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248400"/>
            <a:ext cx="280988" cy="280988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wien/t.a.12-13</a:t>
            </a:r>
            <a:endParaRPr lang="en-US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</a:t>
            </a:r>
            <a:r>
              <a:rPr lang="en-US" dirty="0" smtClean="0"/>
              <a:t>lat </a:t>
            </a:r>
            <a:r>
              <a:rPr lang="en-US" dirty="0"/>
              <a:t>bantu </a:t>
            </a:r>
            <a:r>
              <a:rPr lang="id-ID" dirty="0" smtClean="0"/>
              <a:t>yg dapat digunakan</a:t>
            </a:r>
            <a:endParaRPr lang="en-US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/>
              <a:t>Anecdotal records</a:t>
            </a:r>
            <a:r>
              <a:rPr lang="en-US"/>
              <a:t> </a:t>
            </a:r>
            <a:r>
              <a:rPr lang="en-US">
                <a:sym typeface="Wingdings" pitchFamily="2" charset="2"/>
              </a:rPr>
              <a:t> (daftar riwayat kelakuan).</a:t>
            </a:r>
          </a:p>
          <a:p>
            <a:r>
              <a:rPr lang="en-US" i="1">
                <a:sym typeface="Wingdings" pitchFamily="2" charset="2"/>
              </a:rPr>
              <a:t>Insidental record  </a:t>
            </a:r>
            <a:r>
              <a:rPr lang="en-US">
                <a:sym typeface="Wingdings" pitchFamily="2" charset="2"/>
              </a:rPr>
              <a:t>(catatan berkala)</a:t>
            </a:r>
          </a:p>
          <a:p>
            <a:r>
              <a:rPr lang="en-US" i="1">
                <a:sym typeface="Wingdings" pitchFamily="2" charset="2"/>
              </a:rPr>
              <a:t>Check list</a:t>
            </a:r>
            <a:r>
              <a:rPr lang="en-US">
                <a:sym typeface="Wingdings" pitchFamily="2" charset="2"/>
              </a:rPr>
              <a:t> (daftar cek)</a:t>
            </a:r>
          </a:p>
          <a:p>
            <a:r>
              <a:rPr lang="en-US" i="1">
                <a:sym typeface="Wingdings" pitchFamily="2" charset="2"/>
              </a:rPr>
              <a:t>Rating scale</a:t>
            </a:r>
            <a:r>
              <a:rPr lang="en-US">
                <a:sym typeface="Wingdings" pitchFamily="2" charset="2"/>
              </a:rPr>
              <a:t> (skala penilaian)</a:t>
            </a:r>
          </a:p>
          <a:p>
            <a:r>
              <a:rPr lang="en-US" i="1">
                <a:sym typeface="Wingdings" pitchFamily="2" charset="2"/>
              </a:rPr>
              <a:t>Mechanical devices </a:t>
            </a:r>
            <a:r>
              <a:rPr lang="en-US">
                <a:sym typeface="Wingdings" pitchFamily="2" charset="2"/>
              </a:rPr>
              <a:t>(alat-alat mekanik)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wien/t.a.12-13</a:t>
            </a:r>
            <a:endParaRPr lang="en-US"/>
          </a:p>
        </p:txBody>
      </p:sp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i="1"/>
              <a:t>Anecdotal Record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000"/>
              <a:t>Merupakan catatan paling sederhana ttg riwayat kelakuan (</a:t>
            </a:r>
            <a:r>
              <a:rPr lang="en-US" sz="2000" i="1"/>
              <a:t>typical behavior</a:t>
            </a:r>
            <a:r>
              <a:rPr lang="en-US" sz="2000"/>
              <a:t>) dalam lembaran kertas / buku. </a:t>
            </a:r>
          </a:p>
          <a:p>
            <a:pPr>
              <a:lnSpc>
                <a:spcPct val="80000"/>
              </a:lnSpc>
            </a:pPr>
            <a:r>
              <a:rPr lang="en-US" sz="2000"/>
              <a:t>Tugas </a:t>
            </a:r>
            <a:r>
              <a:rPr lang="en-US" sz="2000" i="1"/>
              <a:t>observer</a:t>
            </a:r>
            <a:r>
              <a:rPr lang="en-US" sz="2000"/>
              <a:t> : membuat catatan terperinci mengenai setiap unsur/gejala yg berhubungan dg variabel/masalah yg diteliti, yg tampak selama observasi berlangsung.</a:t>
            </a:r>
          </a:p>
          <a:p>
            <a:pPr>
              <a:lnSpc>
                <a:spcPct val="80000"/>
              </a:lnSpc>
            </a:pPr>
            <a:r>
              <a:rPr lang="en-US" sz="2000"/>
              <a:t>Tidak terdapat petunjuk utk pencatatan </a:t>
            </a:r>
            <a:r>
              <a:rPr lang="en-US" sz="2000">
                <a:sym typeface="Wingdings" pitchFamily="2" charset="2"/>
              </a:rPr>
              <a:t> </a:t>
            </a:r>
            <a:r>
              <a:rPr lang="en-US" sz="2000"/>
              <a:t>bebas mencatat.</a:t>
            </a:r>
          </a:p>
          <a:p>
            <a:pPr>
              <a:lnSpc>
                <a:spcPct val="80000"/>
              </a:lnSpc>
            </a:pPr>
            <a:r>
              <a:rPr lang="en-US" sz="2000"/>
              <a:t>Seluruh pencatatan tgt pd kemampuan observer dlm menetapkan gejala tsb patut dicatat atau tidak.</a:t>
            </a:r>
          </a:p>
          <a:p>
            <a:pPr>
              <a:lnSpc>
                <a:spcPct val="80000"/>
              </a:lnSpc>
            </a:pPr>
            <a:r>
              <a:rPr lang="en-US" sz="2000"/>
              <a:t>Sering tercampur antara pendapat /komentar </a:t>
            </a:r>
            <a:r>
              <a:rPr lang="en-US" sz="2000" i="1"/>
              <a:t>observer</a:t>
            </a:r>
            <a:r>
              <a:rPr lang="en-US" sz="2000"/>
              <a:t> dg keadaan sebenarnya dr gejala yg tampak. Oleh krn itu, </a:t>
            </a:r>
            <a:r>
              <a:rPr lang="en-US" sz="2000" i="1"/>
              <a:t>observer</a:t>
            </a:r>
            <a:r>
              <a:rPr lang="en-US" sz="2000"/>
              <a:t> harus mampu memisahkan antara data yg sebenarnya dan pendapatnya.</a:t>
            </a:r>
          </a:p>
          <a:p>
            <a:pPr>
              <a:lnSpc>
                <a:spcPct val="80000"/>
              </a:lnSpc>
            </a:pPr>
            <a:r>
              <a:rPr lang="en-US" sz="2000"/>
              <a:t>Bila </a:t>
            </a:r>
            <a:r>
              <a:rPr lang="en-US" sz="2000" i="1"/>
              <a:t>observer</a:t>
            </a:r>
            <a:r>
              <a:rPr lang="en-US" sz="2000"/>
              <a:t> lbh dr satu orang, mk diperlukan penyeragaman pengertian ttg gejala/unsur yg sepatutnya dicatat, sesuai dg masalah / variabel yg diteliti.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wien/t.a.12-13</a:t>
            </a:r>
            <a:endParaRPr lang="en-US"/>
          </a:p>
        </p:txBody>
      </p:sp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i="1"/>
              <a:t>Insidental record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Catatan berkala</a:t>
            </a:r>
          </a:p>
          <a:p>
            <a:pPr>
              <a:lnSpc>
                <a:spcPct val="80000"/>
              </a:lnSpc>
            </a:pPr>
            <a:r>
              <a:rPr lang="en-US" sz="2800"/>
              <a:t>Bentuknya tdk berbeda dg </a:t>
            </a:r>
            <a:r>
              <a:rPr lang="en-US" sz="2800" i="1"/>
              <a:t>anecdotal record</a:t>
            </a:r>
            <a:r>
              <a:rPr lang="en-US" sz="2800"/>
              <a:t>, seperti buku catatan biasa tanpa ada petunjuk pencatatan.</a:t>
            </a:r>
          </a:p>
          <a:p>
            <a:pPr>
              <a:lnSpc>
                <a:spcPct val="80000"/>
              </a:lnSpc>
            </a:pPr>
            <a:r>
              <a:rPr lang="en-US" sz="2800"/>
              <a:t>Perbedaannya adalah dlm catatan berkala ditetapkan tenggang waktu melakukan pencatatan sesuai dg masalah yg diteliti.</a:t>
            </a:r>
          </a:p>
          <a:p>
            <a:pPr>
              <a:lnSpc>
                <a:spcPct val="80000"/>
              </a:lnSpc>
            </a:pPr>
            <a:r>
              <a:rPr lang="en-US" sz="2800"/>
              <a:t>Pencatatan dilakukan dlm bentuk uraian apa adanya sesuai gejala/unsur2 yg tampak, frekuensinya, kualitasnya, dll.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359</TotalTime>
  <Words>799</Words>
  <Application>Microsoft Office PowerPoint</Application>
  <PresentationFormat>On-screen Show (4:3)</PresentationFormat>
  <Paragraphs>115</Paragraphs>
  <Slides>15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  <vt:variant>
        <vt:lpstr>Custom Shows</vt:lpstr>
      </vt:variant>
      <vt:variant>
        <vt:i4>5</vt:i4>
      </vt:variant>
    </vt:vector>
  </HeadingPairs>
  <TitlesOfParts>
    <vt:vector size="21" baseType="lpstr">
      <vt:lpstr>Blends</vt:lpstr>
      <vt:lpstr>Pertimbangan2 Dlm Observasi</vt:lpstr>
      <vt:lpstr>Untuk sistematika observasi</vt:lpstr>
      <vt:lpstr>Where  (dimana observasi dilakukan)</vt:lpstr>
      <vt:lpstr>What  (apa yg diobservasi)</vt:lpstr>
      <vt:lpstr>How  (bagaimana melakukan observasi)</vt:lpstr>
      <vt:lpstr>When  (kapan melakukan pencatatan data) </vt:lpstr>
      <vt:lpstr>Alat bantu yg dapat digunakan</vt:lpstr>
      <vt:lpstr>Anecdotal Record</vt:lpstr>
      <vt:lpstr>Insidental record</vt:lpstr>
      <vt:lpstr>Check List</vt:lpstr>
      <vt:lpstr>Rating scale</vt:lpstr>
      <vt:lpstr>Mechanical devices</vt:lpstr>
      <vt:lpstr>Hal-hal yg perlu diperhatikan oleh observer :</vt:lpstr>
      <vt:lpstr>Persyaratan seorang observer :</vt:lpstr>
      <vt:lpstr>Observasi dlm pemeriksaan Psikologi</vt:lpstr>
      <vt:lpstr>alur1</vt:lpstr>
      <vt:lpstr>alur2</vt:lpstr>
      <vt:lpstr>alur3</vt:lpstr>
      <vt:lpstr>alur4</vt:lpstr>
      <vt:lpstr>alur5</vt:lpstr>
    </vt:vector>
  </TitlesOfParts>
  <Company>UIEU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Pertimbangan Utama  dlm Observasi</dc:title>
  <dc:creator>WINANTI SIWI RESPATI</dc:creator>
  <cp:lastModifiedBy>Winanti Siwi Respati</cp:lastModifiedBy>
  <cp:revision>16</cp:revision>
  <dcterms:created xsi:type="dcterms:W3CDTF">2006-09-20T17:44:11Z</dcterms:created>
  <dcterms:modified xsi:type="dcterms:W3CDTF">2012-09-24T03:10:23Z</dcterms:modified>
</cp:coreProperties>
</file>